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1" r:id="rId6"/>
    <p:sldId id="264" r:id="rId7"/>
    <p:sldId id="257" r:id="rId8"/>
    <p:sldId id="268" r:id="rId9"/>
    <p:sldId id="269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polski, Jennifer CIV CNIC HQ Millington, N922" initials="TJCCHMN" lastIdx="2" clrIdx="0">
    <p:extLst>
      <p:ext uri="{19B8F6BF-5375-455C-9EA6-DF929625EA0E}">
        <p15:presenceInfo xmlns:p15="http://schemas.microsoft.com/office/powerpoint/2012/main" userId="S-1-5-21-1801674531-2146617017-725345543-37759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85" autoAdjust="0"/>
    <p:restoredTop sz="94660"/>
  </p:normalViewPr>
  <p:slideViewPr>
    <p:cSldViewPr snapToGrid="0">
      <p:cViewPr>
        <p:scale>
          <a:sx n="130" d="100"/>
          <a:sy n="130" d="100"/>
        </p:scale>
        <p:origin x="972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351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80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1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76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2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97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2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95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20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85BEA-9C6D-4C20-8515-1DA818288016}" type="datetimeFigureOut">
              <a:rPr lang="en-US" smtClean="0"/>
              <a:t>4/24/2026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85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7467"/>
            <a:ext cx="9144000" cy="1316037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Military Ticket Program </a:t>
            </a:r>
            <a:br>
              <a:rPr lang="en-US" sz="40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</a:br>
            <a:r>
              <a:rPr lang="en-US" sz="40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FY26 thru March 2026</a:t>
            </a:r>
            <a:br>
              <a:rPr lang="en-US" sz="40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</a:br>
            <a:endParaRPr lang="en-US" sz="2800" dirty="0">
              <a:solidFill>
                <a:srgbClr val="000099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117656"/>
            <a:ext cx="1087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All Branches of Service:</a:t>
            </a:r>
          </a:p>
          <a:p>
            <a:r>
              <a:rPr lang="en-US" dirty="0"/>
              <a:t>Total Number of Tickets Sold 		636,165		Total MTP Liability </a:t>
            </a:r>
            <a:r>
              <a:rPr lang="en-US" sz="1400" dirty="0"/>
              <a:t>(Cost of tickets sold)          </a:t>
            </a:r>
            <a:r>
              <a:rPr lang="en-US" dirty="0"/>
              <a:t>$119,680,272.20</a:t>
            </a:r>
          </a:p>
          <a:p>
            <a:r>
              <a:rPr lang="en-US" dirty="0"/>
              <a:t>Total Savings to customers		$93,125,553.02	Total MTP Commissions:		$   980,913.06</a:t>
            </a:r>
          </a:p>
          <a:p>
            <a:r>
              <a:rPr lang="en-US" dirty="0"/>
              <a:t>Total Est. Base Commission:  		$11,187,375.56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8993" y="2296863"/>
            <a:ext cx="53090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NAVY:</a:t>
            </a:r>
          </a:p>
          <a:p>
            <a:r>
              <a:rPr lang="en-US" dirty="0"/>
              <a:t>Total Number of Tickets Sold  	             303,918</a:t>
            </a:r>
          </a:p>
          <a:p>
            <a:r>
              <a:rPr lang="en-US" dirty="0"/>
              <a:t>Total Savings to Customers		$41,274,850.25</a:t>
            </a:r>
          </a:p>
          <a:p>
            <a:r>
              <a:rPr lang="en-US" dirty="0"/>
              <a:t>Total MTP Commissions		$     457,269.63</a:t>
            </a:r>
          </a:p>
          <a:p>
            <a:r>
              <a:rPr lang="en-US" dirty="0"/>
              <a:t>Total Base Commissions		$  4,900,690.69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32500" y="2303622"/>
            <a:ext cx="53669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ARMY:</a:t>
            </a:r>
          </a:p>
          <a:p>
            <a:r>
              <a:rPr lang="en-US" dirty="0"/>
              <a:t>Total Number of Tickets Sold		             179,446</a:t>
            </a:r>
          </a:p>
          <a:p>
            <a:r>
              <a:rPr lang="en-US" dirty="0"/>
              <a:t>Total Savings to Customers		$31,526,794.64</a:t>
            </a:r>
          </a:p>
          <a:p>
            <a:r>
              <a:rPr lang="en-US" dirty="0"/>
              <a:t>Total MTP Commissions		$      303,243.45</a:t>
            </a:r>
          </a:p>
          <a:p>
            <a:r>
              <a:rPr lang="en-US" dirty="0"/>
              <a:t>Total Base Commissions		$   3,917,611.24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1362" y="3825364"/>
            <a:ext cx="5346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COAST GUARD</a:t>
            </a:r>
            <a:r>
              <a:rPr lang="en-US" b="1" dirty="0">
                <a:solidFill>
                  <a:srgbClr val="0066CC"/>
                </a:solidFill>
              </a:rPr>
              <a:t>:</a:t>
            </a:r>
          </a:p>
          <a:p>
            <a:r>
              <a:rPr lang="en-US" dirty="0"/>
              <a:t>Total Number of Tickets Sold		             25,434</a:t>
            </a:r>
          </a:p>
          <a:p>
            <a:r>
              <a:rPr lang="en-US" dirty="0"/>
              <a:t>Total Savings to Customers		$5,774,462,05</a:t>
            </a:r>
          </a:p>
          <a:p>
            <a:r>
              <a:rPr lang="en-US" dirty="0"/>
              <a:t>Total MTP Commissions		$     44,709.89</a:t>
            </a:r>
          </a:p>
          <a:p>
            <a:r>
              <a:rPr lang="en-US" dirty="0"/>
              <a:t>Total Base Commissions		$   602,654.38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60419" y="3865352"/>
            <a:ext cx="525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USMC:</a:t>
            </a:r>
          </a:p>
          <a:p>
            <a:r>
              <a:rPr lang="en-US" dirty="0"/>
              <a:t>Total Number of Tickets Sold		            100,370</a:t>
            </a:r>
          </a:p>
          <a:p>
            <a:r>
              <a:rPr lang="en-US" dirty="0"/>
              <a:t>Total Savings to Customers	                $12,536,058.79</a:t>
            </a:r>
          </a:p>
          <a:p>
            <a:r>
              <a:rPr lang="en-US" dirty="0"/>
              <a:t>Total MTP Commissions	                $      144,179.36</a:t>
            </a:r>
          </a:p>
          <a:p>
            <a:r>
              <a:rPr lang="en-US" dirty="0"/>
              <a:t>Total Base Commissions	                $   1,386,776.33</a:t>
            </a:r>
          </a:p>
        </p:txBody>
      </p:sp>
      <p:sp>
        <p:nvSpPr>
          <p:cNvPr id="8" name="Rectangle 7"/>
          <p:cNvSpPr/>
          <p:nvPr/>
        </p:nvSpPr>
        <p:spPr>
          <a:xfrm>
            <a:off x="419100" y="2298700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082" y="67030"/>
            <a:ext cx="2921718" cy="1166676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254000" y="1111750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09838" y="1175250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62" y="5356304"/>
            <a:ext cx="5377138" cy="151193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01362" y="5373556"/>
            <a:ext cx="53619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AIR FORCE:</a:t>
            </a:r>
          </a:p>
          <a:p>
            <a:r>
              <a:rPr lang="en-US" dirty="0"/>
              <a:t>Total Number of Tickets Sold		              16,217</a:t>
            </a:r>
          </a:p>
          <a:p>
            <a:r>
              <a:rPr lang="en-US" dirty="0"/>
              <a:t>Total Savings to Customers		$    896,343.58</a:t>
            </a:r>
          </a:p>
          <a:p>
            <a:r>
              <a:rPr lang="en-US" dirty="0"/>
              <a:t>Total MTP Commissions		$      15,575.83</a:t>
            </a:r>
          </a:p>
          <a:p>
            <a:r>
              <a:rPr lang="en-US" dirty="0"/>
              <a:t>Total Base Commissions		$    166,702.52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319" y="5356197"/>
            <a:ext cx="5377138" cy="151193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085215" y="5367722"/>
            <a:ext cx="52412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DOD:</a:t>
            </a:r>
          </a:p>
          <a:p>
            <a:r>
              <a:rPr lang="en-US" dirty="0"/>
              <a:t>Total Number of Tickets Sold		              10,780</a:t>
            </a:r>
          </a:p>
          <a:p>
            <a:r>
              <a:rPr lang="en-US" dirty="0"/>
              <a:t>Total Savings to Customers		$ 1,117,043.71</a:t>
            </a:r>
          </a:p>
          <a:p>
            <a:r>
              <a:rPr lang="en-US" dirty="0"/>
              <a:t>Total MTP Commissions		$      15,575.83</a:t>
            </a:r>
          </a:p>
          <a:p>
            <a:r>
              <a:rPr lang="en-US" dirty="0"/>
              <a:t>Total Base Commissions		$    212,940.40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D92FDB-CF0C-AE2D-805A-480823F28A30}"/>
              </a:ext>
            </a:extLst>
          </p:cNvPr>
          <p:cNvSpPr/>
          <p:nvPr/>
        </p:nvSpPr>
        <p:spPr>
          <a:xfrm>
            <a:off x="6022319" y="2283006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C12794-6161-C9AD-F28C-86F72D823BD7}"/>
              </a:ext>
            </a:extLst>
          </p:cNvPr>
          <p:cNvSpPr/>
          <p:nvPr/>
        </p:nvSpPr>
        <p:spPr>
          <a:xfrm>
            <a:off x="416581" y="3825364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BF1971-ADFA-A54D-16A7-95C4C21BE160}"/>
              </a:ext>
            </a:extLst>
          </p:cNvPr>
          <p:cNvSpPr/>
          <p:nvPr/>
        </p:nvSpPr>
        <p:spPr>
          <a:xfrm>
            <a:off x="6032500" y="3825364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93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9838" y="1197056"/>
            <a:ext cx="1097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Top 10 Selling Bases </a:t>
            </a:r>
            <a:r>
              <a:rPr lang="en-US" b="1" dirty="0">
                <a:solidFill>
                  <a:srgbClr val="FF0000"/>
                </a:solidFill>
              </a:rPr>
              <a:t>(All Services)</a:t>
            </a:r>
            <a:r>
              <a:rPr lang="en-US" dirty="0"/>
              <a:t>	 	 </a:t>
            </a:r>
            <a:r>
              <a:rPr lang="en-US" b="1" dirty="0"/>
              <a:t>Total Base Revenue	Total Quantity Tickets Sold</a:t>
            </a:r>
          </a:p>
          <a:p>
            <a:r>
              <a:rPr lang="en-US" b="1" dirty="0"/>
              <a:t>					      (Retail)</a:t>
            </a:r>
            <a:r>
              <a:rPr lang="en-US" dirty="0"/>
              <a:t>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082" y="67030"/>
            <a:ext cx="2921718" cy="116667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54000" y="1111750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54000" y="1173642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0333" y="4689875"/>
            <a:ext cx="48752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MTP serves a total of 198 bases &amp; a total of 773 TMS users.</a:t>
            </a:r>
          </a:p>
          <a:p>
            <a:r>
              <a:rPr lang="en-US" sz="1600" dirty="0"/>
              <a:t>Navy Bases	58 </a:t>
            </a:r>
          </a:p>
          <a:p>
            <a:r>
              <a:rPr lang="en-US" sz="1600" dirty="0"/>
              <a:t>Army Bases 	49</a:t>
            </a:r>
          </a:p>
          <a:p>
            <a:r>
              <a:rPr lang="en-US" sz="1600" dirty="0"/>
              <a:t>Coast Guard Bases 	54</a:t>
            </a:r>
          </a:p>
          <a:p>
            <a:r>
              <a:rPr lang="en-US" sz="1600" dirty="0"/>
              <a:t>Air Force Bases 	20</a:t>
            </a:r>
          </a:p>
          <a:p>
            <a:r>
              <a:rPr lang="en-US" sz="1600" dirty="0"/>
              <a:t>Marines Bases 	12</a:t>
            </a:r>
          </a:p>
          <a:p>
            <a:r>
              <a:rPr lang="en-US" sz="1600" dirty="0"/>
              <a:t>DOD Bases 	  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78919" y="31716"/>
            <a:ext cx="4940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Top Selling Bases</a:t>
            </a:r>
          </a:p>
          <a:p>
            <a:pPr algn="ctr"/>
            <a:r>
              <a:rPr lang="en-US" sz="3200" b="1" dirty="0"/>
              <a:t>FY26 thru Mar 26</a:t>
            </a:r>
          </a:p>
          <a:p>
            <a:endParaRPr lang="en-US" sz="3200" b="1" dirty="0"/>
          </a:p>
        </p:txBody>
      </p:sp>
      <p:sp>
        <p:nvSpPr>
          <p:cNvPr id="11" name="Rectangle 10"/>
          <p:cNvSpPr/>
          <p:nvPr/>
        </p:nvSpPr>
        <p:spPr>
          <a:xfrm>
            <a:off x="5722730" y="4705824"/>
            <a:ext cx="5926984" cy="203752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793470" y="4688406"/>
            <a:ext cx="60371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	          </a:t>
            </a:r>
            <a:r>
              <a:rPr lang="en-US" sz="1600" b="1" dirty="0"/>
              <a:t>Total Service Revenue      Quantity of Ticket Sold</a:t>
            </a:r>
          </a:p>
          <a:p>
            <a:r>
              <a:rPr lang="en-US" sz="1600" b="1" dirty="0"/>
              <a:t>		(Retail)</a:t>
            </a:r>
          </a:p>
          <a:p>
            <a:r>
              <a:rPr lang="en-US" sz="1600" dirty="0"/>
              <a:t>Navy		$58,320,288.13		303,918	</a:t>
            </a:r>
          </a:p>
          <a:p>
            <a:r>
              <a:rPr lang="en-US" sz="1600" dirty="0"/>
              <a:t>Army		$45,546,429.47		179,446</a:t>
            </a:r>
          </a:p>
          <a:p>
            <a:r>
              <a:rPr lang="en-US" sz="1600" dirty="0"/>
              <a:t>Coast Guard	$  6,996,091.46		  25,434</a:t>
            </a:r>
          </a:p>
          <a:p>
            <a:r>
              <a:rPr lang="en-US" sz="1600" dirty="0"/>
              <a:t>Air Force		$  2,050,590.29		  16,217</a:t>
            </a:r>
          </a:p>
          <a:p>
            <a:r>
              <a:rPr lang="en-US" sz="1600" dirty="0"/>
              <a:t>Marine Corps	$ 16,405,379.11		100,370</a:t>
            </a:r>
          </a:p>
          <a:p>
            <a:r>
              <a:rPr lang="en-US" sz="1600" dirty="0"/>
              <a:t>DOD		$   2,529,782.36		  10,780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7695" y="4700967"/>
            <a:ext cx="5147595" cy="202496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AB83F1-B6DA-A7B8-2DE7-842C0F68D67D}"/>
              </a:ext>
            </a:extLst>
          </p:cNvPr>
          <p:cNvCxnSpPr>
            <a:cxnSpLocks/>
          </p:cNvCxnSpPr>
          <p:nvPr/>
        </p:nvCxnSpPr>
        <p:spPr>
          <a:xfrm>
            <a:off x="224752" y="4501118"/>
            <a:ext cx="1145421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1336" y="1843387"/>
            <a:ext cx="105813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	Naval Base San Diego			 $   8,154,084.37 		    63,936 </a:t>
            </a:r>
          </a:p>
          <a:p>
            <a:r>
              <a:rPr lang="en-US" sz="1400" dirty="0"/>
              <a:t>2	MCCS Camp Pendleton			 $   6,656,962.50 		    44,337 </a:t>
            </a:r>
          </a:p>
          <a:p>
            <a:r>
              <a:rPr lang="en-US" sz="1400" dirty="0"/>
              <a:t>3	Shades of Green	 		 $   6,787,643.25 		    31,691 </a:t>
            </a:r>
          </a:p>
          <a:p>
            <a:r>
              <a:rPr lang="en-US" sz="1400" dirty="0"/>
              <a:t>4	Naval Ordnance Test Unit Cape Canaveral 	 $   6,173,337.50 		    29,500 </a:t>
            </a:r>
          </a:p>
          <a:p>
            <a:r>
              <a:rPr lang="en-US" sz="1400" dirty="0"/>
              <a:t>5	MCCS Miramar			 $   3,815,126.75		    28,067 </a:t>
            </a:r>
          </a:p>
          <a:p>
            <a:r>
              <a:rPr lang="en-US" sz="1400" dirty="0"/>
              <a:t>6	Naval Air Station Jacksonville		 $   5,102,068.50 		    22,745 </a:t>
            </a:r>
          </a:p>
          <a:p>
            <a:r>
              <a:rPr lang="en-US" sz="1400" dirty="0"/>
              <a:t>7	Naval Air Station North Island		 $   2,738,332.29 		    20,897 </a:t>
            </a:r>
          </a:p>
          <a:p>
            <a:r>
              <a:rPr lang="en-US" sz="1400" dirty="0"/>
              <a:t>8	Port Hueneme			 $   2,547,193.96 		    18,031 </a:t>
            </a:r>
          </a:p>
          <a:p>
            <a:r>
              <a:rPr lang="en-US" sz="1400" dirty="0"/>
              <a:t>9	Joint Base Pearl Harbor-Hickam		 $   2,426,498.25 		    12,157 </a:t>
            </a:r>
          </a:p>
          <a:p>
            <a:r>
              <a:rPr lang="en-US" sz="1400" dirty="0"/>
              <a:t>10	Fort Bliss	 			 $   2,058,124.11 		    11,332 </a:t>
            </a:r>
          </a:p>
        </p:txBody>
      </p:sp>
    </p:spTree>
    <p:extLst>
      <p:ext uri="{BB962C8B-B14F-4D97-AF65-F5344CB8AC3E}">
        <p14:creationId xmlns:p14="http://schemas.microsoft.com/office/powerpoint/2010/main" val="184784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419" y="1260617"/>
            <a:ext cx="110998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Top 20 Selling </a:t>
            </a:r>
            <a:r>
              <a:rPr lang="en-US" sz="2400" b="1" dirty="0">
                <a:solidFill>
                  <a:srgbClr val="FF0000"/>
                </a:solidFill>
              </a:rPr>
              <a:t>Navy</a:t>
            </a:r>
            <a:r>
              <a:rPr lang="en-US" b="1" dirty="0"/>
              <a:t> Bases			Total Base Retail	Quantity of Tickets Sold</a:t>
            </a:r>
          </a:p>
          <a:p>
            <a:r>
              <a:rPr lang="en-US" sz="1600" dirty="0"/>
              <a:t>1	Naval Base San Diego			$  8,154,084.37	 	  63,936 </a:t>
            </a:r>
          </a:p>
          <a:p>
            <a:r>
              <a:rPr lang="en-US" sz="1600" dirty="0"/>
              <a:t>2	NOTU Cape Canaveral			$  6,173,337.50		  29,500 </a:t>
            </a:r>
          </a:p>
          <a:p>
            <a:r>
              <a:rPr lang="en-US" sz="1600" dirty="0"/>
              <a:t>3	Naval Air Station Jacksonville		$  5,102,068.50		  22,745 </a:t>
            </a:r>
          </a:p>
          <a:p>
            <a:r>
              <a:rPr lang="en-US" sz="1600" dirty="0"/>
              <a:t>4	Naval Station North Island		$  2,738,332.29	 	  20,897</a:t>
            </a:r>
          </a:p>
          <a:p>
            <a:r>
              <a:rPr lang="en-US" sz="1600" dirty="0"/>
              <a:t>5	Naval Station Port Hueneme		$  2,547,193.96	 	  18,031 </a:t>
            </a:r>
          </a:p>
          <a:p>
            <a:r>
              <a:rPr lang="en-US" sz="1600" dirty="0"/>
              <a:t>6	Joint Base Pearl Harbor-Hickam 	                    $  2,426,498.25	 	  12,157 </a:t>
            </a:r>
          </a:p>
          <a:p>
            <a:r>
              <a:rPr lang="en-US" sz="1600" dirty="0"/>
              <a:t>7	Naval Weapons Station Seal Beach	$  1,352,739.96	 	    8,884 </a:t>
            </a:r>
          </a:p>
          <a:p>
            <a:r>
              <a:rPr lang="en-US" sz="1600" dirty="0"/>
              <a:t>8	Naval Submarine Base Point Loma	$     987,109.54 		    7,993 </a:t>
            </a:r>
          </a:p>
          <a:p>
            <a:r>
              <a:rPr lang="en-US" sz="1600" dirty="0"/>
              <a:t>9	Naval Station Mayport 		$  1,644,873.00 		    7,864 </a:t>
            </a:r>
          </a:p>
          <a:p>
            <a:r>
              <a:rPr lang="en-US" sz="1600" dirty="0"/>
              <a:t>10	Naval Air Station Lemoore 		$  1,257,551.66 	 	    7,709 </a:t>
            </a:r>
          </a:p>
          <a:p>
            <a:r>
              <a:rPr lang="en-US" sz="1600" dirty="0"/>
              <a:t>11	Naval Air Station Pensacola		$  1,837,645.75 	 	    6,831 </a:t>
            </a:r>
          </a:p>
          <a:p>
            <a:r>
              <a:rPr lang="en-US" sz="1600" dirty="0"/>
              <a:t>12	Naval Station Norfolk 			$  1,443,770.25 	 	    6,212 </a:t>
            </a:r>
          </a:p>
          <a:p>
            <a:r>
              <a:rPr lang="en-US" sz="1600" dirty="0"/>
              <a:t>13	NAS Joint Reserve Base Fort Worth 	$  1,635,404.75 	 	    6,115</a:t>
            </a:r>
          </a:p>
          <a:p>
            <a:r>
              <a:rPr lang="en-US" sz="1600" dirty="0"/>
              <a:t>14	Naval Submarine Base Kings Bay 		$  1,431,384.25 	 	    5,917</a:t>
            </a:r>
          </a:p>
          <a:p>
            <a:r>
              <a:rPr lang="en-US" sz="1600" dirty="0"/>
              <a:t>15	Naval Air Station Oceana 		$  1,185,512.25 	 	    5,167 </a:t>
            </a:r>
          </a:p>
          <a:p>
            <a:r>
              <a:rPr lang="en-US" sz="1600" dirty="0"/>
              <a:t>16	</a:t>
            </a:r>
            <a:r>
              <a:rPr lang="fr-FR" sz="1600" dirty="0"/>
              <a:t>Naval Air Station </a:t>
            </a:r>
            <a:r>
              <a:rPr lang="fr-FR" sz="1600" dirty="0" err="1"/>
              <a:t>Patuxent</a:t>
            </a:r>
            <a:r>
              <a:rPr lang="fr-FR" sz="1600" dirty="0"/>
              <a:t> River </a:t>
            </a:r>
            <a:r>
              <a:rPr lang="en-US" sz="1600" dirty="0"/>
              <a:t>	                    $     909,851.75	 	    4,153 </a:t>
            </a:r>
          </a:p>
          <a:p>
            <a:r>
              <a:rPr lang="en-US" sz="1600" dirty="0"/>
              <a:t>17	Naval Submarine Base New London 	$  1,371,586.00	 	    3,945 </a:t>
            </a:r>
          </a:p>
          <a:p>
            <a:r>
              <a:rPr lang="en-US" sz="1600" dirty="0"/>
              <a:t>18	Joint Expeditionary Base Little Creek 	$     871,810.00	 	    3,820 </a:t>
            </a:r>
          </a:p>
          <a:p>
            <a:r>
              <a:rPr lang="en-US" sz="1600" dirty="0"/>
              <a:t>19	Naval Support Activity Bethesda 		$     921,517.15	 	    3,817 </a:t>
            </a:r>
          </a:p>
          <a:p>
            <a:r>
              <a:rPr lang="en-US" sz="1600" dirty="0"/>
              <a:t>20	Naval Station Great Lakes 		$     981,733.50	 	    3,674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082" y="67030"/>
            <a:ext cx="2921718" cy="1166676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54000" y="1111750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09838" y="1175250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52169" y="34532"/>
            <a:ext cx="4940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Top Selling </a:t>
            </a:r>
            <a:r>
              <a:rPr lang="en-US" sz="3200" b="1" dirty="0">
                <a:solidFill>
                  <a:srgbClr val="FF0000"/>
                </a:solidFill>
              </a:rPr>
              <a:t>Navy</a:t>
            </a:r>
            <a:r>
              <a:rPr lang="en-US" sz="3200" b="1" dirty="0"/>
              <a:t> Bases </a:t>
            </a:r>
          </a:p>
          <a:p>
            <a:pPr algn="ctr"/>
            <a:r>
              <a:rPr lang="en-US" sz="3200" b="1" dirty="0"/>
              <a:t>FY26 thru Mar 26</a:t>
            </a:r>
          </a:p>
        </p:txBody>
      </p:sp>
    </p:spTree>
    <p:extLst>
      <p:ext uri="{BB962C8B-B14F-4D97-AF65-F5344CB8AC3E}">
        <p14:creationId xmlns:p14="http://schemas.microsoft.com/office/powerpoint/2010/main" val="249976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17600" y="0"/>
            <a:ext cx="10172700" cy="1316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2950" y="1300736"/>
            <a:ext cx="107061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Top 20 Vendor List</a:t>
            </a:r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*API Vendor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082" y="67030"/>
            <a:ext cx="2921718" cy="116667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4000" y="1111750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9838" y="1175250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97150" y="15841"/>
            <a:ext cx="67945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Top 20 Vendor Sales Volume</a:t>
            </a:r>
          </a:p>
          <a:p>
            <a:pPr algn="ctr"/>
            <a:r>
              <a:rPr lang="en-US" sz="3200" b="1" dirty="0"/>
              <a:t> FY26 thru Mar 26</a:t>
            </a:r>
          </a:p>
          <a:p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F957CE1-5AD0-C55D-C1F0-894CC065B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539864"/>
              </p:ext>
            </p:extLst>
          </p:nvPr>
        </p:nvGraphicFramePr>
        <p:xfrm>
          <a:off x="2532213" y="1718927"/>
          <a:ext cx="4841073" cy="4680585"/>
        </p:xfrm>
        <a:graphic>
          <a:graphicData uri="http://schemas.openxmlformats.org/drawingml/2006/table">
            <a:tbl>
              <a:tblPr/>
              <a:tblGrid>
                <a:gridCol w="902120">
                  <a:extLst>
                    <a:ext uri="{9D8B030D-6E8A-4147-A177-3AD203B41FA5}">
                      <a16:colId xmlns:a16="http://schemas.microsoft.com/office/drawing/2014/main" val="2747633114"/>
                    </a:ext>
                  </a:extLst>
                </a:gridCol>
                <a:gridCol w="3938953">
                  <a:extLst>
                    <a:ext uri="{9D8B030D-6E8A-4147-A177-3AD203B41FA5}">
                      <a16:colId xmlns:a16="http://schemas.microsoft.com/office/drawing/2014/main" val="47941200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04505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Disneyland*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91684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DisneyWorld*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11642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Universal Orlando*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5347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Universal Hollywood*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501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Diego Zoo Global*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07491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Seaworld*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8535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Legoland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CA*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04708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Medieval Times CA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2646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Kennedy*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3340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Legoland FL*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5549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Medieval Times FL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77197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USS Midway*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85053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 Aquarium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4546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Old Town Trolley*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89492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Medieval Times MD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Mammoth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27928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IKON Pass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7393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Dollywood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3295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Aquarium*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23922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Gatorland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704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2910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CDCA4-2B27-79BE-0F7B-E4BDE56DD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508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+mn-lt"/>
              </a:rPr>
              <a:t>Annual Comparisons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March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AB9C11-235A-3672-F466-61E48C24C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9" y="1308688"/>
            <a:ext cx="11516342" cy="201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FB8D6B-CD47-A75C-0CEE-0436539CF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7253" y="53843"/>
            <a:ext cx="2920237" cy="11644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CCF23B-ADEF-DCE0-76CB-F7EBDB74B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15" y="2321796"/>
            <a:ext cx="11918169" cy="157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802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93E1D-DF40-63B6-EA7C-894CA976D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New Vendors FY25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19260-2EB0-6458-F326-9D54344DE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23429"/>
          </a:xfrm>
        </p:spPr>
        <p:txBody>
          <a:bodyPr>
            <a:normAutofit/>
          </a:bodyPr>
          <a:lstStyle/>
          <a:p>
            <a:r>
              <a:rPr lang="en-US" dirty="0"/>
              <a:t>Tee Time Golf Pass – Nov 2025</a:t>
            </a:r>
          </a:p>
          <a:p>
            <a:r>
              <a:rPr lang="en-US" dirty="0"/>
              <a:t>Mountain of Entertainment – Apr 2026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2CF3C2-0543-C949-6C58-4AED3D878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9" y="1258447"/>
            <a:ext cx="11516342" cy="201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7E8FC2-74FF-38B3-D080-6E0B1ED6D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934" y="26541"/>
            <a:ext cx="2920237" cy="11644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DD91ED-DE65-2B77-DF5D-8D9E80C8B513}"/>
              </a:ext>
            </a:extLst>
          </p:cNvPr>
          <p:cNvSpPr txBox="1"/>
          <p:nvPr/>
        </p:nvSpPr>
        <p:spPr>
          <a:xfrm>
            <a:off x="409303" y="4698228"/>
            <a:ext cx="112514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How does MTP recruit new vendors</a:t>
            </a:r>
            <a:r>
              <a:rPr lang="en-US" b="1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MTP reaches out to popular attractions located near military installations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Participating ticket offices recommend attractions based on customer demand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Corporate agreements add new locations as their leadership approves.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MTP reaches out to vendors who are partners through our Galaxy API.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397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93194" y="2845614"/>
            <a:ext cx="8858250" cy="786595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C000"/>
                </a:solidFill>
                <a:latin typeface="Arial Black" panose="020B0A04020102020204" pitchFamily="34" charset="0"/>
              </a:rPr>
              <a:t>Questions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54000" y="1192134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09838" y="1255634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3ACEA2EE-F15F-5DC8-0AEB-4FB7E2B29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6479" y="-12495"/>
            <a:ext cx="2920237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90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activity xmlns="dab4dba0-2b8b-414a-8eb3-7f503f0ef01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D5255E20C2EB46933843999236D328" ma:contentTypeVersion="18" ma:contentTypeDescription="Create a new document." ma:contentTypeScope="" ma:versionID="5de16634a69360b4711c7499792bba38">
  <xsd:schema xmlns:xsd="http://www.w3.org/2001/XMLSchema" xmlns:xs="http://www.w3.org/2001/XMLSchema" xmlns:p="http://schemas.microsoft.com/office/2006/metadata/properties" xmlns:ns1="http://schemas.microsoft.com/sharepoint/v3" xmlns:ns3="dab4dba0-2b8b-414a-8eb3-7f503f0ef013" xmlns:ns4="8149f086-38e7-4b93-8b9f-869f0dbfa57b" targetNamespace="http://schemas.microsoft.com/office/2006/metadata/properties" ma:root="true" ma:fieldsID="7e51a3f076a640b760d39b5bc318a152" ns1:_="" ns3:_="" ns4:_="">
    <xsd:import namespace="http://schemas.microsoft.com/sharepoint/v3"/>
    <xsd:import namespace="dab4dba0-2b8b-414a-8eb3-7f503f0ef013"/>
    <xsd:import namespace="8149f086-38e7-4b93-8b9f-869f0dbfa57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b4dba0-2b8b-414a-8eb3-7f503f0ef0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4" nillable="true" ma:displayName="_activity" ma:hidden="true" ma:internalName="_activity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49f086-38e7-4b93-8b9f-869f0dbfa57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DCD88F-E413-4284-B885-B0308F317675}">
  <ds:schemaRefs>
    <ds:schemaRef ds:uri="http://schemas.microsoft.com/office/2006/metadata/properties"/>
    <ds:schemaRef ds:uri="http://purl.org/dc/terms/"/>
    <ds:schemaRef ds:uri="http://schemas.microsoft.com/sharepoint/v3"/>
    <ds:schemaRef ds:uri="dab4dba0-2b8b-414a-8eb3-7f503f0ef013"/>
    <ds:schemaRef ds:uri="http://schemas.microsoft.com/office/2006/documentManagement/types"/>
    <ds:schemaRef ds:uri="http://schemas.openxmlformats.org/package/2006/metadata/core-properties"/>
    <ds:schemaRef ds:uri="8149f086-38e7-4b93-8b9f-869f0dbfa57b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AAB462E-347E-4AD4-B485-80798394BF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ab4dba0-2b8b-414a-8eb3-7f503f0ef013"/>
    <ds:schemaRef ds:uri="8149f086-38e7-4b93-8b9f-869f0dbfa5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F28393-8730-4DB7-9421-59867363242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571beb23-8ea8-44b3-ba27-9e8ead2039ca}" enabled="1" method="Privileged" siteId="{e3333e00-c877-4b87-b6ad-45e942de1750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1041</Words>
  <Application>Microsoft Office PowerPoint</Application>
  <PresentationFormat>Widescreen</PresentationFormat>
  <Paragraphs>158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Office Theme</vt:lpstr>
      <vt:lpstr>Military Ticket Program  FY26 thru March 2026 </vt:lpstr>
      <vt:lpstr>PowerPoint Presentation</vt:lpstr>
      <vt:lpstr>PowerPoint Presentation</vt:lpstr>
      <vt:lpstr>PowerPoint Presentation</vt:lpstr>
      <vt:lpstr>Annual Comparisons March </vt:lpstr>
      <vt:lpstr>New Vendors FY25</vt:lpstr>
      <vt:lpstr>Questions</vt:lpstr>
    </vt:vector>
  </TitlesOfParts>
  <Company>HPES NMCI 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 Ticket Program Fall 2021 Update</dc:title>
  <dc:creator>Gray, Bonnie E NAF USN (USA)</dc:creator>
  <cp:lastModifiedBy>Cutshall, Katelynn N CIV USN CNIC WASHINGTON DC (USA)</cp:lastModifiedBy>
  <cp:revision>103</cp:revision>
  <dcterms:created xsi:type="dcterms:W3CDTF">2021-11-05T19:07:15Z</dcterms:created>
  <dcterms:modified xsi:type="dcterms:W3CDTF">2026-04-24T15:57:08Z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0x010100ABD5255E20C2EB46933843999236D328</vt:lpwstr>
  </property>
</Properties>
</file>