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9"/>
  </p:notesMasterIdLst>
  <p:sldIdLst>
    <p:sldId id="257" r:id="rId5"/>
    <p:sldId id="265" r:id="rId6"/>
    <p:sldId id="300" r:id="rId7"/>
    <p:sldId id="299" r:id="rId8"/>
    <p:sldId id="302" r:id="rId9"/>
    <p:sldId id="301" r:id="rId10"/>
    <p:sldId id="303" r:id="rId11"/>
    <p:sldId id="277" r:id="rId12"/>
    <p:sldId id="298" r:id="rId13"/>
    <p:sldId id="304" r:id="rId14"/>
    <p:sldId id="306" r:id="rId15"/>
    <p:sldId id="307" r:id="rId16"/>
    <p:sldId id="305" r:id="rId17"/>
    <p:sldId id="258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ADF734-2C96-423F-92CA-F6EB649D8DEA}" v="1" dt="2026-05-05T17:41:02.1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0937" autoAdjust="0"/>
  </p:normalViewPr>
  <p:slideViewPr>
    <p:cSldViewPr>
      <p:cViewPr varScale="1">
        <p:scale>
          <a:sx n="73" d="100"/>
          <a:sy n="73" d="100"/>
        </p:scale>
        <p:origin x="261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yes, Joann F CIV USN CNIC WASHINGTON DC (USA)" userId="f31a00e9-1704-4cf9-a0c1-36cb34fa525b" providerId="ADAL" clId="{0996A48A-4145-47E1-85D9-EDA25B732918}"/>
    <pc:docChg chg="undo custSel addSld delSld modSld">
      <pc:chgData name="Reyes, Joann F CIV USN CNIC WASHINGTON DC (USA)" userId="f31a00e9-1704-4cf9-a0c1-36cb34fa525b" providerId="ADAL" clId="{0996A48A-4145-47E1-85D9-EDA25B732918}" dt="2026-05-05T18:04:30.779" v="41" actId="1076"/>
      <pc:docMkLst>
        <pc:docMk/>
      </pc:docMkLst>
      <pc:sldChg chg="modSp mod">
        <pc:chgData name="Reyes, Joann F CIV USN CNIC WASHINGTON DC (USA)" userId="f31a00e9-1704-4cf9-a0c1-36cb34fa525b" providerId="ADAL" clId="{0996A48A-4145-47E1-85D9-EDA25B732918}" dt="2026-05-05T17:35:58.312" v="0" actId="20577"/>
        <pc:sldMkLst>
          <pc:docMk/>
          <pc:sldMk cId="3849888768" sldId="257"/>
        </pc:sldMkLst>
        <pc:spChg chg="mod">
          <ac:chgData name="Reyes, Joann F CIV USN CNIC WASHINGTON DC (USA)" userId="f31a00e9-1704-4cf9-a0c1-36cb34fa525b" providerId="ADAL" clId="{0996A48A-4145-47E1-85D9-EDA25B732918}" dt="2026-05-05T17:35:58.312" v="0" actId="20577"/>
          <ac:spMkLst>
            <pc:docMk/>
            <pc:sldMk cId="3849888768" sldId="257"/>
            <ac:spMk id="3" creationId="{00000000-0000-0000-0000-000000000000}"/>
          </ac:spMkLst>
        </pc:spChg>
      </pc:sldChg>
      <pc:sldChg chg="addSp delSp modSp add del mod modNotesTx">
        <pc:chgData name="Reyes, Joann F CIV USN CNIC WASHINGTON DC (USA)" userId="f31a00e9-1704-4cf9-a0c1-36cb34fa525b" providerId="ADAL" clId="{0996A48A-4145-47E1-85D9-EDA25B732918}" dt="2026-05-05T18:04:30.779" v="41" actId="1076"/>
        <pc:sldMkLst>
          <pc:docMk/>
          <pc:sldMk cId="3942100354" sldId="305"/>
        </pc:sldMkLst>
        <pc:spChg chg="mod">
          <ac:chgData name="Reyes, Joann F CIV USN CNIC WASHINGTON DC (USA)" userId="f31a00e9-1704-4cf9-a0c1-36cb34fa525b" providerId="ADAL" clId="{0996A48A-4145-47E1-85D9-EDA25B732918}" dt="2026-05-05T17:40:52.638" v="28" actId="20577"/>
          <ac:spMkLst>
            <pc:docMk/>
            <pc:sldMk cId="3942100354" sldId="305"/>
            <ac:spMk id="2" creationId="{00000000-0000-0000-0000-000000000000}"/>
          </ac:spMkLst>
        </pc:spChg>
        <pc:spChg chg="del">
          <ac:chgData name="Reyes, Joann F CIV USN CNIC WASHINGTON DC (USA)" userId="f31a00e9-1704-4cf9-a0c1-36cb34fa525b" providerId="ADAL" clId="{0996A48A-4145-47E1-85D9-EDA25B732918}" dt="2026-05-05T17:41:15.334" v="35" actId="478"/>
          <ac:spMkLst>
            <pc:docMk/>
            <pc:sldMk cId="3942100354" sldId="305"/>
            <ac:spMk id="3" creationId="{00000000-0000-0000-0000-000000000000}"/>
          </ac:spMkLst>
        </pc:spChg>
        <pc:spChg chg="del">
          <ac:chgData name="Reyes, Joann F CIV USN CNIC WASHINGTON DC (USA)" userId="f31a00e9-1704-4cf9-a0c1-36cb34fa525b" providerId="ADAL" clId="{0996A48A-4145-47E1-85D9-EDA25B732918}" dt="2026-05-05T17:41:06.298" v="32" actId="478"/>
          <ac:spMkLst>
            <pc:docMk/>
            <pc:sldMk cId="3942100354" sldId="305"/>
            <ac:spMk id="5" creationId="{3F9FE9DD-3F50-B684-FA19-84A7234CD4B1}"/>
          </ac:spMkLst>
        </pc:spChg>
        <pc:spChg chg="add del mod">
          <ac:chgData name="Reyes, Joann F CIV USN CNIC WASHINGTON DC (USA)" userId="f31a00e9-1704-4cf9-a0c1-36cb34fa525b" providerId="ADAL" clId="{0996A48A-4145-47E1-85D9-EDA25B732918}" dt="2026-05-05T18:04:20.043" v="37" actId="22"/>
          <ac:spMkLst>
            <pc:docMk/>
            <pc:sldMk cId="3942100354" sldId="305"/>
            <ac:spMk id="7" creationId="{D1EB1CBD-73FC-4F00-EFD8-B18279EB1C35}"/>
          </ac:spMkLst>
        </pc:spChg>
        <pc:spChg chg="mod">
          <ac:chgData name="Reyes, Joann F CIV USN CNIC WASHINGTON DC (USA)" userId="f31a00e9-1704-4cf9-a0c1-36cb34fa525b" providerId="ADAL" clId="{0996A48A-4145-47E1-85D9-EDA25B732918}" dt="2026-05-05T17:40:58.770" v="30" actId="20577"/>
          <ac:spMkLst>
            <pc:docMk/>
            <pc:sldMk cId="3942100354" sldId="305"/>
            <ac:spMk id="13" creationId="{00000000-0000-0000-0000-000000000000}"/>
          </ac:spMkLst>
        </pc:spChg>
        <pc:picChg chg="add mod ord">
          <ac:chgData name="Reyes, Joann F CIV USN CNIC WASHINGTON DC (USA)" userId="f31a00e9-1704-4cf9-a0c1-36cb34fa525b" providerId="ADAL" clId="{0996A48A-4145-47E1-85D9-EDA25B732918}" dt="2026-05-05T18:04:30.779" v="41" actId="1076"/>
          <ac:picMkLst>
            <pc:docMk/>
            <pc:sldMk cId="3942100354" sldId="305"/>
            <ac:picMk id="9" creationId="{694C38C1-5398-A80D-1F21-0DD330D11381}"/>
          </ac:picMkLst>
        </pc:picChg>
        <pc:picChg chg="del mod">
          <ac:chgData name="Reyes, Joann F CIV USN CNIC WASHINGTON DC (USA)" userId="f31a00e9-1704-4cf9-a0c1-36cb34fa525b" providerId="ADAL" clId="{0996A48A-4145-47E1-85D9-EDA25B732918}" dt="2026-05-05T17:41:12.571" v="34" actId="478"/>
          <ac:picMkLst>
            <pc:docMk/>
            <pc:sldMk cId="3942100354" sldId="305"/>
            <ac:picMk id="12" creationId="{00000000-0000-0000-0000-000000000000}"/>
          </ac:picMkLst>
        </pc:picChg>
        <pc:picChg chg="del">
          <ac:chgData name="Reyes, Joann F CIV USN CNIC WASHINGTON DC (USA)" userId="f31a00e9-1704-4cf9-a0c1-36cb34fa525b" providerId="ADAL" clId="{0996A48A-4145-47E1-85D9-EDA25B732918}" dt="2026-05-05T17:41:02.197" v="31" actId="478"/>
          <ac:picMkLst>
            <pc:docMk/>
            <pc:sldMk cId="3942100354" sldId="305"/>
            <ac:picMk id="1026" creationId="{00000000-0000-0000-0000-000000000000}"/>
          </ac:picMkLst>
        </pc:picChg>
      </pc:sldChg>
    </pc:docChg>
  </pc:docChgLst>
  <pc:docChgLst>
    <pc:chgData name="Shepherd, James D Jr CIV USN CNIC WASHINGTON DC (USA)" userId="498a953d-4355-47f4-8137-ba6958dc62f8" providerId="ADAL" clId="{9270140E-C9D2-43E4-B61A-6835718C4721}"/>
    <pc:docChg chg="modSld">
      <pc:chgData name="Shepherd, James D Jr CIV USN CNIC WASHINGTON DC (USA)" userId="498a953d-4355-47f4-8137-ba6958dc62f8" providerId="ADAL" clId="{9270140E-C9D2-43E4-B61A-6835718C4721}" dt="2026-05-01T17:21:01.618" v="32" actId="20577"/>
      <pc:docMkLst>
        <pc:docMk/>
      </pc:docMkLst>
      <pc:sldChg chg="modNotesTx">
        <pc:chgData name="Shepherd, James D Jr CIV USN CNIC WASHINGTON DC (USA)" userId="498a953d-4355-47f4-8137-ba6958dc62f8" providerId="ADAL" clId="{9270140E-C9D2-43E4-B61A-6835718C4721}" dt="2026-05-01T17:21:01.618" v="32" actId="20577"/>
        <pc:sldMkLst>
          <pc:docMk/>
          <pc:sldMk cId="3070920709" sldId="26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475458-9D8A-44F8-9887-DF8918767D8D}" type="datetimeFigureOut">
              <a:rPr lang="en-US" smtClean="0"/>
              <a:t>5/5/2026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84A34F-0E00-4DC6-B68F-A846C4A291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071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Of the top 30 best places in the US, we have vacation rentals or RV spaces in</a:t>
            </a:r>
          </a:p>
          <a:p>
            <a:r>
              <a:rPr lang="en-US" dirty="0"/>
              <a:t>Hawaii: </a:t>
            </a:r>
            <a:r>
              <a:rPr lang="en-US" dirty="0" err="1"/>
              <a:t>Kaui</a:t>
            </a:r>
            <a:r>
              <a:rPr lang="en-US" dirty="0"/>
              <a:t> and Honolulu</a:t>
            </a:r>
          </a:p>
          <a:p>
            <a:r>
              <a:rPr lang="en-US" dirty="0"/>
              <a:t>Washington DC</a:t>
            </a:r>
          </a:p>
          <a:p>
            <a:r>
              <a:rPr lang="en-US" dirty="0"/>
              <a:t>San Diego</a:t>
            </a:r>
          </a:p>
          <a:p>
            <a:r>
              <a:rPr lang="en-US" dirty="0"/>
              <a:t>Key West</a:t>
            </a:r>
          </a:p>
          <a:p>
            <a:r>
              <a:rPr lang="en-US" dirty="0"/>
              <a:t>Washington State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84A34F-0E00-4DC6-B68F-A846C4A291D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372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4A34F-0E00-4DC6-B68F-A846C4A291D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931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4A34F-0E00-4DC6-B68F-A846C4A291D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634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4A34F-0E00-4DC6-B68F-A846C4A291D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45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4A34F-0E00-4DC6-B68F-A846C4A291D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1480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4A34F-0E00-4DC6-B68F-A846C4A291D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757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4A34F-0E00-4DC6-B68F-A846C4A291D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2529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4A34F-0E00-4DC6-B68F-A846C4A291D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5759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4A34F-0E00-4DC6-B68F-A846C4A291D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449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(CNIC 04201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465328"/>
            <a:ext cx="7772400" cy="800219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Briefing Title</a:t>
            </a:r>
            <a:br>
              <a:rPr lang="en-US" dirty="0"/>
            </a:br>
            <a:r>
              <a:rPr lang="en-US" sz="2400" dirty="0"/>
              <a:t>Briefing Subtitle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914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Briefer’s Name and Title</a:t>
            </a:r>
          </a:p>
          <a:p>
            <a:r>
              <a:rPr lang="en-US" dirty="0"/>
              <a:t>Briefer’s Organization</a:t>
            </a:r>
          </a:p>
          <a:p>
            <a:r>
              <a:rPr lang="en-US" dirty="0"/>
              <a:t>DD Month YYYY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 sz="1200" b="1"/>
            </a:lvl1pPr>
          </a:lstStyle>
          <a:p>
            <a:pPr>
              <a:defRPr/>
            </a:pPr>
            <a:fld id="{D27A1FBF-122C-4E85-A3E8-BC1F1A5F5A1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8" descr="cni%20logo%20smal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65088"/>
            <a:ext cx="927100" cy="92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89378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Content (CNIC 04201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72400" cy="4591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19200"/>
            <a:ext cx="8305800" cy="50196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 marL="971550" indent="-171450"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198E8-5BF6-4909-B291-3F8D10BCBA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86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Content (CNIC 04201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43000" y="242719"/>
            <a:ext cx="7772400" cy="43088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Quad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28600" y="1126816"/>
            <a:ext cx="4283384" cy="2514599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971550" indent="-171450">
              <a:defRPr sz="1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Quad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198E8-5BF6-4909-B291-3F8D10BCBA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 bwMode="auto">
          <a:xfrm>
            <a:off x="4572000" y="1143000"/>
            <a:ext cx="0" cy="5105400"/>
          </a:xfrm>
          <a:prstGeom prst="line">
            <a:avLst/>
          </a:prstGeom>
          <a:solidFill>
            <a:srgbClr val="FFFF99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 userDrawn="1"/>
        </p:nvCxnSpPr>
        <p:spPr bwMode="auto">
          <a:xfrm>
            <a:off x="304800" y="3695700"/>
            <a:ext cx="8763000" cy="0"/>
          </a:xfrm>
          <a:prstGeom prst="line">
            <a:avLst/>
          </a:prstGeom>
          <a:solidFill>
            <a:srgbClr val="FFFF99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4637748" y="1126816"/>
            <a:ext cx="4305300" cy="25146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971550" indent="-171450">
              <a:defRPr sz="1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Quad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228600" y="3761448"/>
            <a:ext cx="4283384" cy="2438399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971550" indent="-171450">
              <a:defRPr sz="1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Quad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 hasCustomPrompt="1"/>
          </p:nvPr>
        </p:nvSpPr>
        <p:spPr>
          <a:xfrm>
            <a:off x="4643480" y="3761449"/>
            <a:ext cx="4271920" cy="2438399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971550" indent="-171450">
              <a:defRPr sz="1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Quad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9560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(CNIC 04201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0" y="5014556"/>
            <a:ext cx="7772400" cy="430887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Closing (Backups/Questions?)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 sz="1200" b="1"/>
            </a:lvl1pPr>
          </a:lstStyle>
          <a:p>
            <a:pPr>
              <a:defRPr/>
            </a:pPr>
            <a:fld id="{D27A1FBF-122C-4E85-A3E8-BC1F1A5F5A1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3" name="Picture 3" descr="C:\Users\timothy.slentz\AppData\Local\Microsoft\Windows\Temporary Internet Files\Content.Outlook\FC3BDP2R\16 CNI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8440" y="1295400"/>
            <a:ext cx="3566160" cy="353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 userDrawn="1"/>
        </p:nvSpPr>
        <p:spPr bwMode="auto">
          <a:xfrm>
            <a:off x="0" y="0"/>
            <a:ext cx="1066800" cy="10668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522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4356" y="1152525"/>
            <a:ext cx="815340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5088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56838"/>
            <a:ext cx="7391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20" tIns="0" rIns="4572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508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74113" y="6527800"/>
            <a:ext cx="30638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200" b="1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89340B5D-903F-46AA-8C41-A8CB3B65A00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030" name="Group 7"/>
          <p:cNvGrpSpPr>
            <a:grpSpLocks/>
          </p:cNvGrpSpPr>
          <p:nvPr userDrawn="1"/>
        </p:nvGrpSpPr>
        <p:grpSpPr bwMode="auto">
          <a:xfrm>
            <a:off x="1168400" y="950913"/>
            <a:ext cx="7754938" cy="76200"/>
            <a:chOff x="736" y="599"/>
            <a:chExt cx="4885" cy="48"/>
          </a:xfrm>
        </p:grpSpPr>
        <p:sp>
          <p:nvSpPr>
            <p:cNvPr id="250888" name="Line 8"/>
            <p:cNvSpPr>
              <a:spLocks noChangeShapeType="1"/>
            </p:cNvSpPr>
            <p:nvPr userDrawn="1"/>
          </p:nvSpPr>
          <p:spPr bwMode="auto">
            <a:xfrm>
              <a:off x="736" y="599"/>
              <a:ext cx="4885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250889" name="Line 9"/>
            <p:cNvSpPr>
              <a:spLocks noChangeShapeType="1"/>
            </p:cNvSpPr>
            <p:nvPr userDrawn="1"/>
          </p:nvSpPr>
          <p:spPr bwMode="auto">
            <a:xfrm>
              <a:off x="826" y="647"/>
              <a:ext cx="4616" cy="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</p:grpSp>
      <p:grpSp>
        <p:nvGrpSpPr>
          <p:cNvPr id="1032" name="Group 11"/>
          <p:cNvGrpSpPr>
            <a:grpSpLocks/>
          </p:cNvGrpSpPr>
          <p:nvPr userDrawn="1"/>
        </p:nvGrpSpPr>
        <p:grpSpPr bwMode="auto">
          <a:xfrm>
            <a:off x="292100" y="6413500"/>
            <a:ext cx="8763000" cy="76200"/>
            <a:chOff x="736" y="599"/>
            <a:chExt cx="4885" cy="48"/>
          </a:xfrm>
        </p:grpSpPr>
        <p:sp>
          <p:nvSpPr>
            <p:cNvPr id="250892" name="Line 12"/>
            <p:cNvSpPr>
              <a:spLocks noChangeShapeType="1"/>
            </p:cNvSpPr>
            <p:nvPr userDrawn="1"/>
          </p:nvSpPr>
          <p:spPr bwMode="auto">
            <a:xfrm>
              <a:off x="736" y="599"/>
              <a:ext cx="4885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250893" name="Line 13"/>
            <p:cNvSpPr>
              <a:spLocks noChangeShapeType="1"/>
            </p:cNvSpPr>
            <p:nvPr userDrawn="1"/>
          </p:nvSpPr>
          <p:spPr bwMode="auto">
            <a:xfrm>
              <a:off x="826" y="647"/>
              <a:ext cx="4616" cy="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</p:grpSp>
      <p:pic>
        <p:nvPicPr>
          <p:cNvPr id="13" name="Picture 8" descr="cni%20logo%20small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00" y="65088"/>
            <a:ext cx="927100" cy="92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4351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73" r:id="rId3"/>
    <p:sldLayoutId id="2147483672" r:id="rId4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169863" indent="-169863" algn="l" rtl="0" eaLnBrk="0" fontAlgn="base" hangingPunct="0">
        <a:spcBef>
          <a:spcPts val="0"/>
        </a:spcBef>
        <a:spcAft>
          <a:spcPts val="0"/>
        </a:spcAft>
        <a:buClr>
          <a:srgbClr val="002060"/>
        </a:buClr>
        <a:buFont typeface="Arial" panose="020B0604020202020204" pitchFamily="34" charset="0"/>
        <a:buChar char="•"/>
        <a:defRPr sz="1800" b="1" i="1">
          <a:solidFill>
            <a:srgbClr val="000066"/>
          </a:solidFill>
          <a:latin typeface="+mn-lt"/>
          <a:ea typeface="+mn-ea"/>
          <a:cs typeface="+mn-cs"/>
        </a:defRPr>
      </a:lvl1pPr>
      <a:lvl2pPr marL="517525" indent="-177800" algn="l" rtl="0" eaLnBrk="0" fontAlgn="base" hangingPunct="0">
        <a:spcBef>
          <a:spcPts val="0"/>
        </a:spcBef>
        <a:spcAft>
          <a:spcPts val="0"/>
        </a:spcAft>
        <a:buClr>
          <a:srgbClr val="002060"/>
        </a:buClr>
        <a:buFont typeface="Arial" panose="020B0604020202020204" pitchFamily="34" charset="0"/>
        <a:buChar char="•"/>
        <a:defRPr sz="1800" b="1" i="1">
          <a:solidFill>
            <a:srgbClr val="000066"/>
          </a:solidFill>
          <a:latin typeface="+mn-lt"/>
          <a:cs typeface="+mn-cs"/>
        </a:defRPr>
      </a:lvl2pPr>
      <a:lvl3pPr marL="914400" indent="-114300" algn="l" rtl="0" eaLnBrk="0" fontAlgn="base" hangingPunct="0">
        <a:spcBef>
          <a:spcPts val="0"/>
        </a:spcBef>
        <a:spcAft>
          <a:spcPts val="0"/>
        </a:spcAft>
        <a:buClr>
          <a:srgbClr val="002060"/>
        </a:buClr>
        <a:buFont typeface="Arial" panose="020B0604020202020204" pitchFamily="34" charset="0"/>
        <a:buChar char="•"/>
        <a:defRPr sz="1800" b="1" i="1">
          <a:solidFill>
            <a:srgbClr val="000066"/>
          </a:solidFill>
          <a:latin typeface="+mn-lt"/>
          <a:cs typeface="+mn-cs"/>
        </a:defRPr>
      </a:lvl3pPr>
      <a:lvl4pPr marL="1714500" indent="-266700" algn="l" rtl="0" eaLnBrk="0" fontAlgn="base" hangingPunct="0">
        <a:spcBef>
          <a:spcPct val="25000"/>
        </a:spcBef>
        <a:spcAft>
          <a:spcPct val="25000"/>
        </a:spcAft>
        <a:buChar char="–"/>
        <a:defRPr sz="1400" b="1">
          <a:solidFill>
            <a:schemeClr val="tx1"/>
          </a:solidFill>
          <a:latin typeface="+mn-lt"/>
          <a:cs typeface="+mn-cs"/>
        </a:defRPr>
      </a:lvl4pPr>
      <a:lvl5pPr marL="2209800" indent="-3810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667000" indent="-3810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3124200" indent="-3810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581400" indent="-3810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4038600" indent="-3810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rinegetaways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foutdoors.com/directory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0662"/>
            <a:ext cx="7772400" cy="1169551"/>
          </a:xfrm>
        </p:spPr>
        <p:txBody>
          <a:bodyPr/>
          <a:lstStyle/>
          <a:p>
            <a:br>
              <a:rPr lang="en-US" dirty="0"/>
            </a:br>
            <a:r>
              <a:rPr lang="en-US" sz="2400" dirty="0"/>
              <a:t>Recreational Lodging</a:t>
            </a:r>
            <a:br>
              <a:rPr lang="en-US" sz="2400" dirty="0"/>
            </a:br>
            <a:r>
              <a:rPr lang="en-US" sz="2400" dirty="0"/>
              <a:t>(RV Parks, Vacation Rentals, Campsites)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990600"/>
          </a:xfrm>
        </p:spPr>
        <p:txBody>
          <a:bodyPr/>
          <a:lstStyle/>
          <a:p>
            <a:r>
              <a:rPr lang="en-US" dirty="0"/>
              <a:t>Joann Reyes, Program Manager</a:t>
            </a:r>
          </a:p>
          <a:p>
            <a:r>
              <a:rPr lang="en-US" dirty="0"/>
              <a:t>N922E</a:t>
            </a:r>
          </a:p>
          <a:p>
            <a:r>
              <a:rPr lang="en-US" dirty="0"/>
              <a:t>May 2026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7A1FBF-122C-4E85-A3E8-BC1F1A5F5A14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888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42719"/>
            <a:ext cx="7772400" cy="430887"/>
          </a:xfrm>
        </p:spPr>
        <p:txBody>
          <a:bodyPr/>
          <a:lstStyle/>
          <a:p>
            <a:r>
              <a:rPr lang="en-US" dirty="0"/>
              <a:t>Recreational Lodging N922E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3198E8-5BF6-4909-B291-3F8D10BCBA0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1" y="1143000"/>
            <a:ext cx="8393112" cy="1200329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>
                <a:solidFill>
                  <a:srgbClr val="000066"/>
                </a:solidFill>
              </a:rPr>
              <a:t>Also remember to sell:</a:t>
            </a:r>
          </a:p>
          <a:p>
            <a:pPr algn="ctr"/>
            <a:r>
              <a:rPr lang="en-US" b="1" dirty="0">
                <a:solidFill>
                  <a:srgbClr val="000066"/>
                </a:solidFill>
              </a:rPr>
              <a:t>Marine Getaways</a:t>
            </a:r>
          </a:p>
          <a:p>
            <a:pPr algn="ctr"/>
            <a:r>
              <a:rPr lang="en-US" b="1" dirty="0">
                <a:solidFill>
                  <a:srgbClr val="000066"/>
                </a:solidFill>
                <a:latin typeface="Arial Black"/>
                <a:hlinkClick r:id="rId3"/>
              </a:rPr>
              <a:t>www.marinegetaways.com</a:t>
            </a:r>
            <a:endParaRPr lang="en-US" b="1" dirty="0">
              <a:solidFill>
                <a:srgbClr val="000066"/>
              </a:solidFill>
            </a:endParaRPr>
          </a:p>
          <a:p>
            <a:pPr algn="ctr"/>
            <a:r>
              <a:rPr lang="en-US" b="1" dirty="0">
                <a:solidFill>
                  <a:srgbClr val="000066"/>
                </a:solidFill>
              </a:rPr>
              <a:t>7 Locations across the United States and Japan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2345266"/>
            <a:ext cx="7606035" cy="405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549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42719"/>
            <a:ext cx="7772400" cy="430887"/>
          </a:xfrm>
        </p:spPr>
        <p:txBody>
          <a:bodyPr/>
          <a:lstStyle/>
          <a:p>
            <a:r>
              <a:rPr lang="en-US" dirty="0"/>
              <a:t>Recreational Lodging N922E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3198E8-5BF6-4909-B291-3F8D10BCBA0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1" y="1143000"/>
            <a:ext cx="8393112" cy="1477328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>
                <a:solidFill>
                  <a:srgbClr val="000066"/>
                </a:solidFill>
              </a:rPr>
              <a:t>Also remember to sell:</a:t>
            </a:r>
          </a:p>
          <a:p>
            <a:pPr algn="ctr"/>
            <a:endParaRPr lang="en-US" b="1" dirty="0">
              <a:solidFill>
                <a:srgbClr val="000066"/>
              </a:solidFill>
            </a:endParaRPr>
          </a:p>
          <a:p>
            <a:pPr algn="ctr"/>
            <a:r>
              <a:rPr lang="en-US" b="1" dirty="0">
                <a:solidFill>
                  <a:srgbClr val="000066"/>
                </a:solidFill>
              </a:rPr>
              <a:t>AIR FORCE OUTDOOR RECREATION - </a:t>
            </a:r>
            <a:r>
              <a:rPr lang="en-US" b="1" dirty="0">
                <a:solidFill>
                  <a:srgbClr val="000066"/>
                </a:solidFill>
                <a:latin typeface="Arial Black" panose="020B0A04020102020204" pitchFamily="34" charset="0"/>
                <a:hlinkClick r:id="rId3"/>
              </a:rPr>
              <a:t>https://afoutdoors.com/directory/</a:t>
            </a:r>
            <a:endParaRPr lang="en-US" b="1" dirty="0">
              <a:solidFill>
                <a:srgbClr val="000066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b="1">
                <a:solidFill>
                  <a:srgbClr val="000066"/>
                </a:solidFill>
              </a:rPr>
              <a:t>Locations across the United States, Europe, Korea, and Japan</a:t>
            </a:r>
            <a:endParaRPr lang="en-US" b="1" i="1">
              <a:solidFill>
                <a:srgbClr val="00006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345" y="3048000"/>
            <a:ext cx="1908424" cy="245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165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42719"/>
            <a:ext cx="7772400" cy="430887"/>
          </a:xfrm>
        </p:spPr>
        <p:txBody>
          <a:bodyPr/>
          <a:lstStyle/>
          <a:p>
            <a:r>
              <a:rPr lang="en-US" dirty="0"/>
              <a:t>Recreational Lodging N922E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3198E8-5BF6-4909-B291-3F8D10BCBA0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1" y="1143000"/>
            <a:ext cx="8393112" cy="160043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>
                <a:solidFill>
                  <a:srgbClr val="000066"/>
                </a:solidFill>
              </a:rPr>
              <a:t>Also remember to sell:</a:t>
            </a:r>
          </a:p>
          <a:p>
            <a:pPr algn="ctr"/>
            <a:endParaRPr lang="en-US" b="1" dirty="0">
              <a:solidFill>
                <a:srgbClr val="000066"/>
              </a:solidFill>
            </a:endParaRPr>
          </a:p>
          <a:p>
            <a:pPr algn="ctr"/>
            <a:r>
              <a:rPr lang="en-US" b="1" dirty="0">
                <a:solidFill>
                  <a:srgbClr val="000066"/>
                </a:solidFill>
              </a:rPr>
              <a:t>ARMY CAMPING AND RV PARKS – across the United States</a:t>
            </a:r>
            <a:endParaRPr lang="en-US" b="1" dirty="0">
              <a:solidFill>
                <a:srgbClr val="000066"/>
              </a:solidFill>
              <a:latin typeface="Arial Black" panose="020B0A04020102020204" pitchFamily="34" charset="0"/>
            </a:endParaRPr>
          </a:p>
          <a:p>
            <a:pPr algn="ctr"/>
            <a:endParaRPr lang="en-US" sz="1200" b="1" dirty="0">
              <a:solidFill>
                <a:srgbClr val="000066"/>
              </a:solidFill>
            </a:endParaRPr>
          </a:p>
          <a:p>
            <a:pPr algn="ctr"/>
            <a:r>
              <a:rPr lang="en-US" sz="1400" b="1" dirty="0">
                <a:solidFill>
                  <a:srgbClr val="0000FF"/>
                </a:solidFill>
                <a:latin typeface="Arial Black"/>
              </a:rPr>
              <a:t>www.armymwr.com/programs-and-services/outdoor-recreation/camping-rv-parks</a:t>
            </a:r>
            <a:r>
              <a:rPr lang="en-US" b="1" i="1" dirty="0">
                <a:solidFill>
                  <a:srgbClr val="000066"/>
                </a:solidFill>
              </a:rPr>
              <a:t>		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9063" y="2740701"/>
            <a:ext cx="4683179" cy="347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9571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42719"/>
            <a:ext cx="7772400" cy="430887"/>
          </a:xfrm>
        </p:spPr>
        <p:txBody>
          <a:bodyPr/>
          <a:lstStyle/>
          <a:p>
            <a:r>
              <a:rPr lang="en-US" dirty="0"/>
              <a:t>Program Exposure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3198E8-5BF6-4909-B291-3F8D10BCBA0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9203" y="1211425"/>
            <a:ext cx="8393112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US" b="1" i="1" dirty="0">
              <a:solidFill>
                <a:srgbClr val="000066"/>
              </a:solidFill>
            </a:endParaRPr>
          </a:p>
          <a:p>
            <a:endParaRPr lang="en-US" b="1" i="1" dirty="0">
              <a:solidFill>
                <a:srgbClr val="000066"/>
              </a:solidFill>
            </a:endParaRPr>
          </a:p>
          <a:p>
            <a:r>
              <a:rPr lang="en-US" b="1" i="1" dirty="0">
                <a:solidFill>
                  <a:srgbClr val="000066"/>
                </a:solidFill>
              </a:rPr>
              <a:t>		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94C38C1-5398-A80D-1F21-0DD330D1138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401685" y="1436974"/>
            <a:ext cx="8464449" cy="3984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421003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7A1FBF-122C-4E85-A3E8-BC1F1A5F5A1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576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42719"/>
            <a:ext cx="7772400" cy="430887"/>
          </a:xfrm>
        </p:spPr>
        <p:txBody>
          <a:bodyPr/>
          <a:lstStyle/>
          <a:p>
            <a:r>
              <a:rPr lang="en-US" dirty="0"/>
              <a:t>Recreational Lodging N922E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3198E8-5BF6-4909-B291-3F8D10BCBA0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66700" y="1240225"/>
            <a:ext cx="48387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Char char="•"/>
              <a:defRPr sz="2400" b="1" i="1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1028700" indent="-285750" eaLnBrk="0" hangingPunct="0"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Char char="–"/>
              <a:defRPr sz="2000" b="1" i="1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Char char="•"/>
              <a:defRPr sz="1600" b="1" i="1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742950" indent="-285750" eaLnBrk="0" hangingPunct="0">
              <a:spcBef>
                <a:spcPct val="25000"/>
              </a:spcBef>
              <a:spcAft>
                <a:spcPct val="25000"/>
              </a:spcAft>
              <a:buChar char="–"/>
              <a:defRPr sz="1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Navy Getaway Recreational Lodging Inventory consists of</a:t>
            </a:r>
            <a:endParaRPr lang="en-US" altLang="en-US" sz="1400" i="0" u="sng" dirty="0">
              <a:solidFill>
                <a:srgbClr val="002060"/>
              </a:solidFill>
              <a:cs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endParaRPr lang="en-US" altLang="en-US" sz="1400" b="0" i="0" dirty="0">
              <a:solidFill>
                <a:srgbClr val="002060"/>
              </a:solidFill>
              <a:cs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Vacation Rentals</a:t>
            </a: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RV Parks</a:t>
            </a: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Tent Camping 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lang="en-US" altLang="en-US" sz="1400" b="0" i="0" dirty="0">
              <a:solidFill>
                <a:srgbClr val="002060"/>
              </a:solidFill>
              <a:cs typeface="Times New Roman" pitchFamily="18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75517"/>
              </p:ext>
            </p:extLst>
          </p:nvPr>
        </p:nvGraphicFramePr>
        <p:xfrm>
          <a:off x="266700" y="2740933"/>
          <a:ext cx="4000500" cy="1494517"/>
        </p:xfrm>
        <a:graphic>
          <a:graphicData uri="http://schemas.openxmlformats.org/drawingml/2006/table">
            <a:tbl>
              <a:tblPr/>
              <a:tblGrid>
                <a:gridCol w="1017958">
                  <a:extLst>
                    <a:ext uri="{9D8B030D-6E8A-4147-A177-3AD203B41FA5}">
                      <a16:colId xmlns:a16="http://schemas.microsoft.com/office/drawing/2014/main" val="501357265"/>
                    </a:ext>
                  </a:extLst>
                </a:gridCol>
                <a:gridCol w="1077542">
                  <a:extLst>
                    <a:ext uri="{9D8B030D-6E8A-4147-A177-3AD203B41FA5}">
                      <a16:colId xmlns:a16="http://schemas.microsoft.com/office/drawing/2014/main" val="921889519"/>
                    </a:ext>
                  </a:extLst>
                </a:gridCol>
                <a:gridCol w="869855">
                  <a:extLst>
                    <a:ext uri="{9D8B030D-6E8A-4147-A177-3AD203B41FA5}">
                      <a16:colId xmlns:a16="http://schemas.microsoft.com/office/drawing/2014/main" val="227974766"/>
                    </a:ext>
                  </a:extLst>
                </a:gridCol>
                <a:gridCol w="1035145">
                  <a:extLst>
                    <a:ext uri="{9D8B030D-6E8A-4147-A177-3AD203B41FA5}">
                      <a16:colId xmlns:a16="http://schemas.microsoft.com/office/drawing/2014/main" val="1412807062"/>
                    </a:ext>
                  </a:extLst>
                </a:gridCol>
              </a:tblGrid>
              <a:tr h="742988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Vacation Rental Properties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RV Park Properties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Tent Camp Site Properties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3765510"/>
                  </a:ext>
                </a:extLst>
              </a:tr>
              <a:tr h="247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5137930"/>
                  </a:ext>
                </a:extLst>
              </a:tr>
              <a:tr h="247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Sites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8974701"/>
                  </a:ext>
                </a:extLst>
              </a:tr>
              <a:tr h="2562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1,172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5621321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430975"/>
              </p:ext>
            </p:extLst>
          </p:nvPr>
        </p:nvGraphicFramePr>
        <p:xfrm>
          <a:off x="457203" y="4800600"/>
          <a:ext cx="8077197" cy="1240790"/>
        </p:xfrm>
        <a:graphic>
          <a:graphicData uri="http://schemas.openxmlformats.org/drawingml/2006/table">
            <a:tbl>
              <a:tblPr/>
              <a:tblGrid>
                <a:gridCol w="1715567">
                  <a:extLst>
                    <a:ext uri="{9D8B030D-6E8A-4147-A177-3AD203B41FA5}">
                      <a16:colId xmlns:a16="http://schemas.microsoft.com/office/drawing/2014/main" val="2349295695"/>
                    </a:ext>
                  </a:extLst>
                </a:gridCol>
                <a:gridCol w="919339">
                  <a:extLst>
                    <a:ext uri="{9D8B030D-6E8A-4147-A177-3AD203B41FA5}">
                      <a16:colId xmlns:a16="http://schemas.microsoft.com/office/drawing/2014/main" val="4024752579"/>
                    </a:ext>
                  </a:extLst>
                </a:gridCol>
                <a:gridCol w="799744">
                  <a:extLst>
                    <a:ext uri="{9D8B030D-6E8A-4147-A177-3AD203B41FA5}">
                      <a16:colId xmlns:a16="http://schemas.microsoft.com/office/drawing/2014/main" val="1424547988"/>
                    </a:ext>
                  </a:extLst>
                </a:gridCol>
                <a:gridCol w="799744">
                  <a:extLst>
                    <a:ext uri="{9D8B030D-6E8A-4147-A177-3AD203B41FA5}">
                      <a16:colId xmlns:a16="http://schemas.microsoft.com/office/drawing/2014/main" val="2413206447"/>
                    </a:ext>
                  </a:extLst>
                </a:gridCol>
                <a:gridCol w="799744">
                  <a:extLst>
                    <a:ext uri="{9D8B030D-6E8A-4147-A177-3AD203B41FA5}">
                      <a16:colId xmlns:a16="http://schemas.microsoft.com/office/drawing/2014/main" val="1795555413"/>
                    </a:ext>
                  </a:extLst>
                </a:gridCol>
                <a:gridCol w="909459">
                  <a:extLst>
                    <a:ext uri="{9D8B030D-6E8A-4147-A177-3AD203B41FA5}">
                      <a16:colId xmlns:a16="http://schemas.microsoft.com/office/drawing/2014/main" val="2976396173"/>
                    </a:ext>
                  </a:extLst>
                </a:gridCol>
                <a:gridCol w="690029">
                  <a:extLst>
                    <a:ext uri="{9D8B030D-6E8A-4147-A177-3AD203B41FA5}">
                      <a16:colId xmlns:a16="http://schemas.microsoft.com/office/drawing/2014/main" val="2554610676"/>
                    </a:ext>
                  </a:extLst>
                </a:gridCol>
                <a:gridCol w="681571">
                  <a:extLst>
                    <a:ext uri="{9D8B030D-6E8A-4147-A177-3AD203B41FA5}">
                      <a16:colId xmlns:a16="http://schemas.microsoft.com/office/drawing/2014/main" val="1130463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048594502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Inventory</a:t>
                      </a:r>
                      <a:r>
                        <a:rPr lang="en-US" sz="11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by Region------</a:t>
                      </a:r>
                      <a:r>
                        <a:rPr lang="en-US" sz="11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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EUROPE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HAWAII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JAPAN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 ATLANTIC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NAVAL DISTRICT</a:t>
                      </a:r>
                      <a:r>
                        <a:rPr lang="en-US" sz="11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WASHINGTON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NORTH</a:t>
                      </a:r>
                      <a:r>
                        <a:rPr lang="en-US" sz="11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WEST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SOUTH EAST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SOUTH WEST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79914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RV SITES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1,113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35940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VACATION RENTALS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952133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 SITES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2145492"/>
                  </a:ext>
                </a:extLst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224553"/>
            <a:ext cx="2663282" cy="151638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384" y="2931553"/>
            <a:ext cx="1731916" cy="133829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741" y="2896644"/>
            <a:ext cx="1732573" cy="1338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920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42719"/>
            <a:ext cx="7772400" cy="430887"/>
          </a:xfrm>
        </p:spPr>
        <p:txBody>
          <a:bodyPr/>
          <a:lstStyle/>
          <a:p>
            <a:r>
              <a:rPr lang="en-US" dirty="0"/>
              <a:t>Recreational Lodging N922E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3198E8-5BF6-4909-B291-3F8D10BCBA0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6200" y="1097405"/>
            <a:ext cx="5638799" cy="538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eaLnBrk="0" hangingPunct="0"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Char char="•"/>
              <a:defRPr sz="2400" b="1" i="1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1028700" indent="-285750" eaLnBrk="0" hangingPunct="0"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Char char="–"/>
              <a:defRPr sz="2000" b="1" i="1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Char char="•"/>
              <a:defRPr sz="1600" b="1" i="1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742950" indent="-285750" eaLnBrk="0" hangingPunct="0">
              <a:spcBef>
                <a:spcPct val="25000"/>
              </a:spcBef>
              <a:spcAft>
                <a:spcPct val="25000"/>
              </a:spcAft>
              <a:buChar char="–"/>
              <a:defRPr sz="1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800" i="0" u="sng" dirty="0">
                <a:solidFill>
                  <a:srgbClr val="002060"/>
                </a:solidFill>
                <a:cs typeface="Times New Roman" pitchFamily="18" charset="0"/>
              </a:rPr>
              <a:t>RV PARKS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endParaRPr lang="en-US" altLang="en-US" sz="900" b="0" i="0" dirty="0">
              <a:solidFill>
                <a:srgbClr val="002060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400" i="0" u="sng" dirty="0">
                <a:solidFill>
                  <a:srgbClr val="002060"/>
                </a:solidFill>
                <a:cs typeface="Times New Roman" pitchFamily="18" charset="0"/>
              </a:rPr>
              <a:t>SITE TYPES</a:t>
            </a: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Full hook up = Water, Sewer, Electric </a:t>
            </a: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Partial hook up = Water, Sewer, Electric (but not all three)</a:t>
            </a: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No hook up = No Water, Sewer or Electric</a:t>
            </a:r>
          </a:p>
          <a:p>
            <a:pPr marL="285750" indent="-285750">
              <a:spcBef>
                <a:spcPct val="0"/>
              </a:spcBef>
              <a:spcAft>
                <a:spcPct val="0"/>
              </a:spcAft>
              <a:buClrTx/>
              <a:defRPr/>
            </a:pPr>
            <a:endParaRPr lang="en-US" altLang="en-US" sz="900" b="0" i="0" dirty="0">
              <a:solidFill>
                <a:srgbClr val="002060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400" i="0" u="sng" dirty="0">
                <a:solidFill>
                  <a:srgbClr val="002060"/>
                </a:solidFill>
                <a:cs typeface="Times New Roman" pitchFamily="18" charset="0"/>
              </a:rPr>
              <a:t>SITE STYLES</a:t>
            </a:r>
          </a:p>
          <a:p>
            <a:pPr marL="171450" indent="-1714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latin typeface="Arial"/>
                <a:cs typeface="Times New Roman"/>
              </a:rPr>
              <a:t>Back-in sites – range from 20 to 60 feet long </a:t>
            </a:r>
            <a:r>
              <a:rPr lang="en-US" altLang="en-US" sz="1800" b="0" i="0" dirty="0">
                <a:solidFill>
                  <a:srgbClr val="002060"/>
                </a:solidFill>
                <a:latin typeface="Arial"/>
                <a:cs typeface="Times New Roman"/>
              </a:rPr>
              <a:t>!</a:t>
            </a:r>
          </a:p>
          <a:p>
            <a:pPr marL="171450" indent="-1714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latin typeface="Arial"/>
                <a:cs typeface="Times New Roman"/>
              </a:rPr>
              <a:t>Pull – through sites</a:t>
            </a:r>
          </a:p>
          <a:p>
            <a:pPr marL="171450" indent="-1714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endParaRPr lang="en-US" altLang="en-US" sz="900" b="0" i="0" dirty="0">
              <a:solidFill>
                <a:srgbClr val="002060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400" i="0" u="sng" dirty="0">
                <a:solidFill>
                  <a:srgbClr val="002060"/>
                </a:solidFill>
                <a:latin typeface="Arial"/>
                <a:cs typeface="Times New Roman"/>
              </a:rPr>
              <a:t>MOST RV Parks also offer </a:t>
            </a:r>
            <a:endParaRPr lang="en-US" altLang="en-US" sz="1400" i="0" u="sng" dirty="0">
              <a:solidFill>
                <a:srgbClr val="002060"/>
              </a:solidFill>
              <a:cs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Free Wi-Fi</a:t>
            </a: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Picnic tables and Bar-B-Que grills or fire pits</a:t>
            </a: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Bath Houses</a:t>
            </a: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Guest Laundry rooms (many are free)</a:t>
            </a: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Pet friendly</a:t>
            </a:r>
          </a:p>
          <a:p>
            <a:pPr marL="285750" indent="-285750">
              <a:spcBef>
                <a:spcPct val="0"/>
              </a:spcBef>
              <a:spcAft>
                <a:spcPct val="0"/>
              </a:spcAft>
              <a:buClrTx/>
              <a:defRPr/>
            </a:pPr>
            <a:endParaRPr lang="en-US" altLang="en-US" sz="900" b="0" i="0" dirty="0">
              <a:solidFill>
                <a:srgbClr val="002060"/>
              </a:solidFill>
              <a:latin typeface="Arial"/>
              <a:cs typeface="Times New Roman"/>
            </a:endParaRPr>
          </a:p>
          <a:p>
            <a:pPr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sz="1400" i="0" u="sng" dirty="0">
                <a:latin typeface="Arial"/>
                <a:cs typeface="Arial"/>
              </a:rPr>
              <a:t>Navy MWR RV Parks now offer Long-Term stay options</a:t>
            </a:r>
          </a:p>
          <a:p>
            <a:pPr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sz="1000" dirty="0">
                <a:latin typeface="Arial"/>
                <a:cs typeface="Arial"/>
              </a:rPr>
              <a:t>    </a:t>
            </a:r>
            <a:r>
              <a:rPr lang="en-US" sz="900" dirty="0">
                <a:solidFill>
                  <a:srgbClr val="0000FF"/>
                </a:solidFill>
                <a:latin typeface="Arial"/>
                <a:cs typeface="Arial"/>
              </a:rPr>
              <a:t>  (based on availability)</a:t>
            </a:r>
          </a:p>
          <a:p>
            <a:pPr marL="285750" indent="-28575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en-US" sz="1400" i="0" dirty="0">
                <a:latin typeface="Arial"/>
                <a:cs typeface="Arial"/>
              </a:rPr>
              <a:t>NEW</a:t>
            </a:r>
            <a:r>
              <a:rPr lang="en-US" sz="1400" b="0" i="0" dirty="0">
                <a:latin typeface="Arial"/>
                <a:cs typeface="Arial"/>
              </a:rPr>
              <a:t> – Leisure Travelers</a:t>
            </a:r>
          </a:p>
          <a:p>
            <a:pPr lvl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en-US" sz="1000" b="0" i="0" dirty="0">
                <a:latin typeface="Arial"/>
                <a:cs typeface="Arial"/>
              </a:rPr>
              <a:t>may book reservations up to 30-day stays</a:t>
            </a:r>
            <a:endParaRPr lang="en-US" sz="1000" b="0" i="0" dirty="0"/>
          </a:p>
          <a:p>
            <a:pPr lvl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en-US" sz="1000" b="0" i="0" dirty="0">
                <a:latin typeface="Arial"/>
                <a:cs typeface="Arial"/>
              </a:rPr>
              <a:t>extended stay requests may go up to 180-days, and then up to 365-days.</a:t>
            </a:r>
          </a:p>
          <a:p>
            <a:pPr marL="285750" indent="-28575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en-US" sz="1400" i="0" dirty="0">
                <a:latin typeface="Arial"/>
                <a:cs typeface="Arial"/>
              </a:rPr>
              <a:t>NEW</a:t>
            </a:r>
            <a:r>
              <a:rPr lang="en-US" sz="1400" b="0" i="0" dirty="0">
                <a:latin typeface="Arial"/>
                <a:cs typeface="Arial"/>
              </a:rPr>
              <a:t> – Active Duty &amp; Geo-Bachelors on PCS Orders </a:t>
            </a:r>
            <a:endParaRPr lang="en-US" sz="1400" b="0" i="0"/>
          </a:p>
          <a:p>
            <a:pPr lvl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en-US" sz="1000" b="0" i="0" dirty="0">
                <a:latin typeface="Arial"/>
                <a:cs typeface="Arial"/>
              </a:rPr>
              <a:t>may book reservations up to length of their orders</a:t>
            </a:r>
          </a:p>
          <a:p>
            <a:pPr lvl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en-US" sz="1000" b="0" i="0" dirty="0">
                <a:latin typeface="Arial"/>
                <a:cs typeface="Arial"/>
              </a:rPr>
              <a:t>availability varies by RV Park</a:t>
            </a:r>
            <a:endParaRPr lang="en-US" sz="1000" b="0" i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2819399"/>
            <a:ext cx="3886200" cy="180753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990" y="1077856"/>
            <a:ext cx="3135312" cy="1690743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927" y="4664346"/>
            <a:ext cx="3135312" cy="1695929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05745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42719"/>
            <a:ext cx="7772400" cy="430887"/>
          </a:xfrm>
        </p:spPr>
        <p:txBody>
          <a:bodyPr/>
          <a:lstStyle/>
          <a:p>
            <a:r>
              <a:rPr lang="en-US" dirty="0"/>
              <a:t>Recreational Lodging N922E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3198E8-5BF6-4909-B291-3F8D10BCBA0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6201" y="1219200"/>
            <a:ext cx="3657599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eaLnBrk="0" hangingPunct="0"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Char char="•"/>
              <a:defRPr sz="2400" b="1" i="1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1028700" indent="-285750" eaLnBrk="0" hangingPunct="0"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Char char="–"/>
              <a:defRPr sz="2000" b="1" i="1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Char char="•"/>
              <a:defRPr sz="1600" b="1" i="1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742950" indent="-285750" eaLnBrk="0" hangingPunct="0">
              <a:spcBef>
                <a:spcPct val="25000"/>
              </a:spcBef>
              <a:spcAft>
                <a:spcPct val="25000"/>
              </a:spcAft>
              <a:buChar char="–"/>
              <a:defRPr sz="1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800" i="0" u="sng" dirty="0">
                <a:solidFill>
                  <a:srgbClr val="002060"/>
                </a:solidFill>
                <a:cs typeface="Times New Roman" pitchFamily="18" charset="0"/>
              </a:rPr>
              <a:t>VACATION RENTALS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endParaRPr lang="en-US" altLang="en-US" sz="1400" b="0" i="0" dirty="0">
              <a:solidFill>
                <a:srgbClr val="002060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Styles</a:t>
            </a: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Cottages and Cabins</a:t>
            </a: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Houses, Townhouses, Mobile Homes</a:t>
            </a: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Hotel rooms</a:t>
            </a: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Log cabins </a:t>
            </a: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Tiny Homes</a:t>
            </a: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Yurts</a:t>
            </a: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Lodge and Bunkhouses</a:t>
            </a: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endParaRPr lang="en-US" altLang="en-US" sz="1400" b="0" i="0" dirty="0">
              <a:solidFill>
                <a:srgbClr val="002060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endParaRPr lang="en-US" altLang="en-US" sz="1400" b="0" i="0" dirty="0">
              <a:solidFill>
                <a:srgbClr val="002060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Sizes</a:t>
            </a: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latin typeface="Arial"/>
                <a:cs typeface="Times New Roman"/>
              </a:rPr>
              <a:t>From hotel rooms to 5-bedroom houses</a:t>
            </a: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Ideal for weddings, reunions, &amp; groups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endParaRPr lang="en-US" altLang="en-US" sz="1400" b="0" i="0" dirty="0">
              <a:solidFill>
                <a:srgbClr val="002060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endParaRPr lang="en-US" altLang="en-US" sz="1400" b="0" i="0" dirty="0">
              <a:solidFill>
                <a:srgbClr val="002060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lang="en-US" altLang="en-US" sz="1400" b="0" i="0" dirty="0">
              <a:solidFill>
                <a:srgbClr val="002060"/>
              </a:solidFill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383" y="1091880"/>
            <a:ext cx="2497875" cy="1644278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242" y="2819400"/>
            <a:ext cx="2497358" cy="1669357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4342" y="4589593"/>
            <a:ext cx="2497258" cy="177921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43" y="4572000"/>
            <a:ext cx="3276596" cy="1796809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4942" y="2834114"/>
            <a:ext cx="2743200" cy="165540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74941" y="1095559"/>
            <a:ext cx="2743201" cy="1641360"/>
          </a:xfrm>
          <a:prstGeom prst="rect">
            <a:avLst/>
          </a:prstGeom>
          <a:ln w="28575" cmpd="sng">
            <a:solidFill>
              <a:srgbClr val="000000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8" t="20273" r="4842" b="11573"/>
          <a:stretch/>
        </p:blipFill>
        <p:spPr>
          <a:xfrm>
            <a:off x="3674940" y="4585661"/>
            <a:ext cx="2743201" cy="1783149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93338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42719"/>
            <a:ext cx="7772400" cy="430887"/>
          </a:xfrm>
        </p:spPr>
        <p:txBody>
          <a:bodyPr/>
          <a:lstStyle/>
          <a:p>
            <a:r>
              <a:rPr lang="en-US" dirty="0"/>
              <a:t>Recreational Lodging N922E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3198E8-5BF6-4909-B291-3F8D10BCBA0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6200" y="1219200"/>
            <a:ext cx="7619999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eaLnBrk="0" hangingPunct="0"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Char char="•"/>
              <a:defRPr sz="2400" b="1" i="1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1028700" indent="-285750" eaLnBrk="0" hangingPunct="0"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Char char="–"/>
              <a:defRPr sz="2000" b="1" i="1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Char char="•"/>
              <a:defRPr sz="1600" b="1" i="1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742950" indent="-285750" eaLnBrk="0" hangingPunct="0">
              <a:spcBef>
                <a:spcPct val="25000"/>
              </a:spcBef>
              <a:spcAft>
                <a:spcPct val="25000"/>
              </a:spcAft>
              <a:buChar char="–"/>
              <a:defRPr sz="1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800" i="0" u="sng" dirty="0">
                <a:solidFill>
                  <a:srgbClr val="002060"/>
                </a:solidFill>
                <a:cs typeface="Times New Roman" pitchFamily="18" charset="0"/>
              </a:rPr>
              <a:t>VACATION RENTALS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endParaRPr lang="en-US" altLang="en-US" sz="1800" i="0" u="sng" dirty="0">
              <a:solidFill>
                <a:srgbClr val="002060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800" i="0" dirty="0">
                <a:solidFill>
                  <a:srgbClr val="002060"/>
                </a:solidFill>
                <a:latin typeface="Arial"/>
                <a:cs typeface="Times New Roman"/>
              </a:rPr>
              <a:t>NEW - Key West, Florida – 2 bedroom </a:t>
            </a:r>
            <a:r>
              <a:rPr lang="en-US" sz="2000" i="0" dirty="0">
                <a:solidFill>
                  <a:srgbClr val="002060"/>
                </a:solidFill>
                <a:latin typeface="Arial"/>
                <a:cs typeface="Arial"/>
              </a:rPr>
              <a:t>Mobile Home Cottages 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800" i="0" dirty="0">
                <a:solidFill>
                  <a:srgbClr val="002060"/>
                </a:solidFill>
                <a:latin typeface="Arial"/>
                <a:cs typeface="Times New Roman"/>
              </a:rPr>
              <a:t>NEW - Annapolis, Maryland – 2 &amp; 3 bedroom Cottages </a:t>
            </a:r>
            <a:endParaRPr lang="en-US" altLang="en-US" sz="1800" i="0" dirty="0">
              <a:solidFill>
                <a:srgbClr val="002060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endParaRPr lang="en-US" altLang="en-US" sz="1400" b="0" i="0" dirty="0">
              <a:solidFill>
                <a:srgbClr val="002060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endParaRPr lang="en-US" altLang="en-US" sz="1400" b="0" i="0" dirty="0">
              <a:solidFill>
                <a:srgbClr val="002060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lang="en-US" altLang="en-US" sz="1400" b="0" i="0" dirty="0">
              <a:solidFill>
                <a:srgbClr val="002060"/>
              </a:solidFill>
              <a:cs typeface="Times New Roman" pitchFamily="18" charset="0"/>
            </a:endParaRPr>
          </a:p>
        </p:txBody>
      </p:sp>
      <p:pic>
        <p:nvPicPr>
          <p:cNvPr id="2050" name="ymail_attachmentIdea421f2e-1e07-4128-9f98-9595f1a92a42" descr="ea421f2e-1e07-4128-9f98-9595f1a92a4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36" r="4320" b="15131"/>
          <a:stretch/>
        </p:blipFill>
        <p:spPr bwMode="auto">
          <a:xfrm>
            <a:off x="168275" y="2485902"/>
            <a:ext cx="2990093" cy="1912457"/>
          </a:xfrm>
          <a:prstGeom prst="rect">
            <a:avLst/>
          </a:prstGeom>
          <a:noFill/>
          <a:ln w="28575" cmpd="sng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ymail_attachmentId4f90e4c8-fdb9-4865-b93a-104622a9f333" descr="4f90e4c8-fdb9-4865-b93a-104622a9f33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51"/>
          <a:stretch/>
        </p:blipFill>
        <p:spPr bwMode="auto">
          <a:xfrm>
            <a:off x="3276600" y="2503196"/>
            <a:ext cx="3004999" cy="1916404"/>
          </a:xfrm>
          <a:prstGeom prst="rect">
            <a:avLst/>
          </a:prstGeom>
          <a:noFill/>
          <a:ln w="28575" cmpd="sng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ymail_attachmentId0319a7dd-233d-4b21-ac61-027069b9c4d8" descr="0319a7dd-233d-4b21-ac61-027069b9c4d8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" r="-1"/>
          <a:stretch/>
        </p:blipFill>
        <p:spPr bwMode="auto">
          <a:xfrm>
            <a:off x="6400800" y="2500089"/>
            <a:ext cx="2514600" cy="1899136"/>
          </a:xfrm>
          <a:prstGeom prst="rect">
            <a:avLst/>
          </a:prstGeom>
          <a:noFill/>
          <a:ln w="28575" cmpd="sng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5E3A9A-F6E9-3682-7C07-A015F40694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217" y="4539721"/>
            <a:ext cx="2992967" cy="177482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7DABD1-539C-EEF1-9D8C-C899C07774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6600" y="4537963"/>
            <a:ext cx="2988733" cy="177834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5F28E5-5321-E941-64ED-7ABA9A58EA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17732" y="4537963"/>
            <a:ext cx="2514601" cy="177834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69596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42719"/>
            <a:ext cx="7772400" cy="430887"/>
          </a:xfrm>
        </p:spPr>
        <p:txBody>
          <a:bodyPr/>
          <a:lstStyle/>
          <a:p>
            <a:r>
              <a:rPr lang="en-US" dirty="0"/>
              <a:t>Recreational Lodging N922E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3198E8-5BF6-4909-B291-3F8D10BCBA0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6201" y="1219200"/>
            <a:ext cx="350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Char char="•"/>
              <a:defRPr sz="2400" b="1" i="1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1028700" indent="-285750" eaLnBrk="0" hangingPunct="0"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Char char="–"/>
              <a:defRPr sz="2000" b="1" i="1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Char char="•"/>
              <a:defRPr sz="1600" b="1" i="1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742950" indent="-285750" eaLnBrk="0" hangingPunct="0">
              <a:spcBef>
                <a:spcPct val="25000"/>
              </a:spcBef>
              <a:spcAft>
                <a:spcPct val="25000"/>
              </a:spcAft>
              <a:buChar char="–"/>
              <a:defRPr sz="1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800" i="0" dirty="0">
                <a:solidFill>
                  <a:srgbClr val="002060"/>
                </a:solidFill>
                <a:cs typeface="Times New Roman" pitchFamily="18" charset="0"/>
              </a:rPr>
              <a:t>YURTS AND TENT CAMPING</a:t>
            </a:r>
            <a:endParaRPr lang="en-US" altLang="en-US" sz="1400" b="0" i="0" dirty="0">
              <a:solidFill>
                <a:srgbClr val="002060"/>
              </a:solidFill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697" y="4291645"/>
            <a:ext cx="2633878" cy="1975378"/>
          </a:xfrm>
          <a:prstGeom prst="rect">
            <a:avLst/>
          </a:prstGeom>
          <a:ln w="28575" cmpd="sng">
            <a:solidFill>
              <a:schemeClr val="tx1"/>
            </a:solidFill>
          </a:ln>
          <a:effectLst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730" y="4291646"/>
            <a:ext cx="2610383" cy="2009542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321" y="4308418"/>
            <a:ext cx="2698279" cy="195860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32810"/>
            <a:ext cx="3334574" cy="2177001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8838" y="1700011"/>
            <a:ext cx="4105275" cy="2209800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68114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42719"/>
            <a:ext cx="7772400" cy="430887"/>
          </a:xfrm>
        </p:spPr>
        <p:txBody>
          <a:bodyPr/>
          <a:lstStyle/>
          <a:p>
            <a:r>
              <a:rPr lang="en-US" dirty="0"/>
              <a:t>Recreational Lodging N922E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3198E8-5BF6-4909-B291-3F8D10BCBA0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6200" y="1219200"/>
            <a:ext cx="5638799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Char char="•"/>
              <a:defRPr sz="2400" b="1" i="1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1028700" indent="-285750" eaLnBrk="0" hangingPunct="0"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Char char="–"/>
              <a:defRPr sz="2000" b="1" i="1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Char char="•"/>
              <a:defRPr sz="1600" b="1" i="1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742950" indent="-285750" eaLnBrk="0" hangingPunct="0">
              <a:spcBef>
                <a:spcPct val="25000"/>
              </a:spcBef>
              <a:spcAft>
                <a:spcPct val="25000"/>
              </a:spcAft>
              <a:buChar char="–"/>
              <a:defRPr sz="1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endParaRPr lang="en-US" altLang="en-US" sz="1400" i="0" u="sng" dirty="0">
              <a:solidFill>
                <a:srgbClr val="002060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endParaRPr lang="en-US" altLang="en-US" sz="1400" i="0" u="sng" dirty="0">
              <a:solidFill>
                <a:srgbClr val="002060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400" i="0" dirty="0">
                <a:solidFill>
                  <a:srgbClr val="002060"/>
                </a:solidFill>
                <a:cs typeface="Times New Roman" pitchFamily="18" charset="0"/>
              </a:rPr>
              <a:t>Some properties also offer: </a:t>
            </a: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endParaRPr lang="en-US" altLang="en-US" sz="1400" b="0" i="0" dirty="0">
              <a:solidFill>
                <a:srgbClr val="002060"/>
              </a:solidFill>
              <a:cs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endParaRPr lang="en-US" altLang="en-US" sz="1400" b="0" i="0" dirty="0">
              <a:solidFill>
                <a:srgbClr val="002060"/>
              </a:solidFill>
              <a:cs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Pet parks</a:t>
            </a: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Picnic Pavilions</a:t>
            </a: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en-US" sz="1400" b="0" i="0" dirty="0">
                <a:solidFill>
                  <a:srgbClr val="002060"/>
                </a:solidFill>
                <a:cs typeface="Times New Roman" pitchFamily="18" charset="0"/>
              </a:rPr>
              <a:t>Common area rooms</a:t>
            </a:r>
          </a:p>
          <a:p>
            <a:pPr marL="1314450" lvl="1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endParaRPr lang="en-US" altLang="en-US" sz="1200" b="0" i="0" dirty="0">
              <a:solidFill>
                <a:srgbClr val="002060"/>
              </a:solidFill>
              <a:cs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  <a:spcAft>
                <a:spcPct val="0"/>
              </a:spcAft>
              <a:buClrTx/>
              <a:defRPr/>
            </a:pPr>
            <a:endParaRPr lang="en-US" altLang="en-US" sz="1000" b="0" i="0" dirty="0">
              <a:solidFill>
                <a:srgbClr val="002060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lang="en-US" altLang="en-US" sz="1400" b="0" i="0" dirty="0">
              <a:solidFill>
                <a:srgbClr val="002060"/>
              </a:solidFill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461" y="1219200"/>
            <a:ext cx="5183139" cy="2819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4495800"/>
            <a:ext cx="2472110" cy="1828800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62" y="4495800"/>
            <a:ext cx="2919138" cy="1828800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916" y="1219200"/>
            <a:ext cx="5323224" cy="2895600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0400" y="4495800"/>
            <a:ext cx="3048000" cy="1828800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06494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42719"/>
            <a:ext cx="7772400" cy="430887"/>
          </a:xfrm>
        </p:spPr>
        <p:txBody>
          <a:bodyPr/>
          <a:lstStyle/>
          <a:p>
            <a:r>
              <a:rPr lang="en-US" dirty="0"/>
              <a:t>Recreational Lodging N922E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143000"/>
            <a:ext cx="8305800" cy="3886201"/>
          </a:xfrm>
        </p:spPr>
        <p:txBody>
          <a:bodyPr/>
          <a:lstStyle/>
          <a:p>
            <a:pPr marL="0" indent="0">
              <a:buNone/>
            </a:pPr>
            <a:r>
              <a:rPr lang="en-US" i="0" u="sng" dirty="0"/>
              <a:t>Reservations available 24/7 via DODLodging.net or 1-877-NAVY-BED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3198E8-5BF6-4909-B291-3F8D10BCBA0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8" name="Left Arrow 7"/>
          <p:cNvSpPr/>
          <p:nvPr/>
        </p:nvSpPr>
        <p:spPr bwMode="auto">
          <a:xfrm flipH="1">
            <a:off x="152400" y="3725333"/>
            <a:ext cx="1885264" cy="1905000"/>
          </a:xfrm>
          <a:prstGeom prst="leftArrow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700" y="4377267"/>
            <a:ext cx="144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00FF"/>
                </a:solidFill>
              </a:rPr>
              <a:t>Select your site here</a:t>
            </a:r>
          </a:p>
        </p:txBody>
      </p:sp>
      <p:sp>
        <p:nvSpPr>
          <p:cNvPr id="10" name="Left Arrow 9"/>
          <p:cNvSpPr/>
          <p:nvPr/>
        </p:nvSpPr>
        <p:spPr bwMode="auto">
          <a:xfrm>
            <a:off x="7391400" y="4673600"/>
            <a:ext cx="1467536" cy="1667934"/>
          </a:xfrm>
          <a:prstGeom prst="leftArrow">
            <a:avLst>
              <a:gd name="adj1" fmla="val 50000"/>
              <a:gd name="adj2" fmla="val 51144"/>
            </a:avLst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00264" y="5103336"/>
            <a:ext cx="1323603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100" b="1" dirty="0">
                <a:solidFill>
                  <a:srgbClr val="0000FF"/>
                </a:solidFill>
              </a:rPr>
              <a:t>WIN –WIN opportunities</a:t>
            </a:r>
          </a:p>
          <a:p>
            <a:pPr algn="ctr"/>
            <a:r>
              <a:rPr lang="en-US" sz="1100" b="1" dirty="0">
                <a:solidFill>
                  <a:srgbClr val="0000FF"/>
                </a:solidFill>
              </a:rPr>
              <a:t>for GUESTS and MWR Programs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3CE67D-5521-970E-EAF2-6B4440B2CE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6762" y="1547813"/>
            <a:ext cx="5358343" cy="416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614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5535424-6FF6-8C8F-FFA5-82AC2CF072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4412" y="1072621"/>
            <a:ext cx="4829175" cy="5229225"/>
          </a:xfrm>
          <a:prstGeom prst="rect">
            <a:avLst/>
          </a:prstGeom>
        </p:spPr>
      </p:pic>
      <p:sp>
        <p:nvSpPr>
          <p:cNvPr id="8" name="Left Arrow 7"/>
          <p:cNvSpPr/>
          <p:nvPr/>
        </p:nvSpPr>
        <p:spPr bwMode="auto">
          <a:xfrm flipH="1">
            <a:off x="308459" y="4784200"/>
            <a:ext cx="3197802" cy="786395"/>
          </a:xfrm>
          <a:prstGeom prst="leftArrow">
            <a:avLst/>
          </a:prstGeom>
          <a:solidFill>
            <a:schemeClr val="accent1">
              <a:lumMod val="9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42719"/>
            <a:ext cx="7772400" cy="430887"/>
          </a:xfrm>
        </p:spPr>
        <p:txBody>
          <a:bodyPr/>
          <a:lstStyle/>
          <a:p>
            <a:r>
              <a:rPr lang="en-US" dirty="0"/>
              <a:t>Recreational Lodging N922E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3198E8-5BF6-4909-B291-3F8D10BCBA0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6448" y="4998507"/>
            <a:ext cx="25503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0066"/>
                </a:solidFill>
              </a:rPr>
              <a:t>MAP of all sites</a:t>
            </a:r>
          </a:p>
        </p:txBody>
      </p:sp>
      <p:sp>
        <p:nvSpPr>
          <p:cNvPr id="15" name="Left Arrow 14"/>
          <p:cNvSpPr/>
          <p:nvPr/>
        </p:nvSpPr>
        <p:spPr bwMode="auto">
          <a:xfrm flipH="1">
            <a:off x="307182" y="1566333"/>
            <a:ext cx="3139813" cy="786395"/>
          </a:xfrm>
          <a:prstGeom prst="leftArrow">
            <a:avLst/>
          </a:prstGeom>
          <a:solidFill>
            <a:schemeClr val="accent1">
              <a:lumMod val="9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1790254"/>
            <a:ext cx="2819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0066"/>
                </a:solidFill>
              </a:rPr>
              <a:t>Some sites can do groups!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4958949" y="2726266"/>
            <a:ext cx="914400" cy="351925"/>
          </a:xfrm>
          <a:prstGeom prst="ellipse">
            <a:avLst/>
          </a:prstGeom>
          <a:noFill/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5" name="Left Arrow 14">
            <a:extLst>
              <a:ext uri="{FF2B5EF4-FFF2-40B4-BE49-F238E27FC236}">
                <a16:creationId xmlns:a16="http://schemas.microsoft.com/office/drawing/2014/main" id="{205BD40F-0120-641F-952A-54BCD6ED4CA2}"/>
              </a:ext>
            </a:extLst>
          </p:cNvPr>
          <p:cNvSpPr/>
          <p:nvPr/>
        </p:nvSpPr>
        <p:spPr bwMode="auto">
          <a:xfrm flipH="1">
            <a:off x="307182" y="2582333"/>
            <a:ext cx="4435212" cy="786395"/>
          </a:xfrm>
          <a:prstGeom prst="leftArrow">
            <a:avLst/>
          </a:prstGeom>
          <a:solidFill>
            <a:schemeClr val="accent1">
              <a:lumMod val="9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1FFFF6-3543-D375-9DBB-396D78748B90}"/>
              </a:ext>
            </a:extLst>
          </p:cNvPr>
          <p:cNvSpPr txBox="1"/>
          <p:nvPr/>
        </p:nvSpPr>
        <p:spPr>
          <a:xfrm>
            <a:off x="237066" y="2806254"/>
            <a:ext cx="2819399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600" b="1" dirty="0">
                <a:solidFill>
                  <a:srgbClr val="000066"/>
                </a:solidFill>
              </a:rPr>
              <a:t>Multiple Site Photos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385261"/>
      </p:ext>
    </p:extLst>
  </p:cSld>
  <p:clrMapOvr>
    <a:masterClrMapping/>
  </p:clrMapOvr>
</p:sld>
</file>

<file path=ppt/theme/theme1.xml><?xml version="1.0" encoding="utf-8"?>
<a:theme xmlns:a="http://schemas.openxmlformats.org/drawingml/2006/main" name="CNIC Powerpoint Template 042018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FFFFCC"/>
      </a:accent1>
      <a:accent2>
        <a:srgbClr val="009900"/>
      </a:accent2>
      <a:accent3>
        <a:srgbClr val="FFFFFF"/>
      </a:accent3>
      <a:accent4>
        <a:srgbClr val="000000"/>
      </a:accent4>
      <a:accent5>
        <a:srgbClr val="FFFFE2"/>
      </a:accent5>
      <a:accent6>
        <a:srgbClr val="008A00"/>
      </a:accent6>
      <a:hlink>
        <a:srgbClr val="0033CC"/>
      </a:hlink>
      <a:folHlink>
        <a:srgbClr val="0066CC"/>
      </a:folHlink>
    </a:clrScheme>
    <a:fontScheme name="1_FFC Division Director’s Meeting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sy="50000" kx="2453608" rotWithShape="0">
            <a:srgbClr val="808080">
              <a:alpha val="50000"/>
            </a:srgb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sy="50000" kx="2453608" rotWithShape="0">
            <a:srgbClr val="808080">
              <a:alpha val="50000"/>
            </a:srgb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1_FFC Division Director’s Meeting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FC Division Director’s Meeting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FC Division Director’s Meeting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FC Division Director’s Meeting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FC Division Director’s Meeting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FC Division Director’s Meeting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FC Division Director’s Meeting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FC Division Director’s Meeting template 8">
        <a:dk1>
          <a:srgbClr val="000000"/>
        </a:dk1>
        <a:lt1>
          <a:srgbClr val="DDDDDD"/>
        </a:lt1>
        <a:dk2>
          <a:srgbClr val="000000"/>
        </a:dk2>
        <a:lt2>
          <a:srgbClr val="919191"/>
        </a:lt2>
        <a:accent1>
          <a:srgbClr val="2717F5"/>
        </a:accent1>
        <a:accent2>
          <a:srgbClr val="1524E9"/>
        </a:accent2>
        <a:accent3>
          <a:srgbClr val="EBEBEB"/>
        </a:accent3>
        <a:accent4>
          <a:srgbClr val="000000"/>
        </a:accent4>
        <a:accent5>
          <a:srgbClr val="ACABF9"/>
        </a:accent5>
        <a:accent6>
          <a:srgbClr val="1220D3"/>
        </a:accent6>
        <a:hlink>
          <a:srgbClr val="FC0128"/>
        </a:hlink>
        <a:folHlink>
          <a:srgbClr val="CECE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FC Division Director’s Meeting template 9">
        <a:dk1>
          <a:srgbClr val="000000"/>
        </a:dk1>
        <a:lt1>
          <a:srgbClr val="FFFFFF"/>
        </a:lt1>
        <a:dk2>
          <a:srgbClr val="000000"/>
        </a:dk2>
        <a:lt2>
          <a:srgbClr val="919191"/>
        </a:lt2>
        <a:accent1>
          <a:srgbClr val="2717F5"/>
        </a:accent1>
        <a:accent2>
          <a:srgbClr val="00CC99"/>
        </a:accent2>
        <a:accent3>
          <a:srgbClr val="FFFFFF"/>
        </a:accent3>
        <a:accent4>
          <a:srgbClr val="000000"/>
        </a:accent4>
        <a:accent5>
          <a:srgbClr val="ACABF9"/>
        </a:accent5>
        <a:accent6>
          <a:srgbClr val="00B98A"/>
        </a:accent6>
        <a:hlink>
          <a:srgbClr val="FC0128"/>
        </a:hlink>
        <a:folHlink>
          <a:srgbClr val="CECE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145AA88915504E9C82C2811C1AE3F7" ma:contentTypeVersion="15" ma:contentTypeDescription="Create a new document." ma:contentTypeScope="" ma:versionID="b5ec0859986a83d1e5e67f8d9e79163b">
  <xsd:schema xmlns:xsd="http://www.w3.org/2001/XMLSchema" xmlns:xs="http://www.w3.org/2001/XMLSchema" xmlns:p="http://schemas.microsoft.com/office/2006/metadata/properties" xmlns:ns2="8e2ec74a-fe02-4645-93dc-72ce11b8e0be" xmlns:ns3="da55b876-eca1-46d4-a2d0-ce458be9d9cf" targetNamespace="http://schemas.microsoft.com/office/2006/metadata/properties" ma:root="true" ma:fieldsID="ead1ac280a48f8cdb160ce3bebd31154" ns2:_="" ns3:_="">
    <xsd:import namespace="8e2ec74a-fe02-4645-93dc-72ce11b8e0be"/>
    <xsd:import namespace="da55b876-eca1-46d4-a2d0-ce458be9d9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2ec74a-fe02-4645-93dc-72ce11b8e0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acef215b-19b7-4691-95f4-27d2fe62d5d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55b876-eca1-46d4-a2d0-ce458be9d9cf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73ba54e3-3689-4d8a-ab29-86d9945b6a2e}" ma:internalName="TaxCatchAll" ma:showField="CatchAllData" ma:web="da55b876-eca1-46d4-a2d0-ce458be9d9c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a55b876-eca1-46d4-a2d0-ce458be9d9cf" xsi:nil="true"/>
    <lcf76f155ced4ddcb4097134ff3c332f xmlns="8e2ec74a-fe02-4645-93dc-72ce11b8e0b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5C9AC5C-4E4B-4903-8C78-ED30E0E4E26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454211-56B2-43D7-8985-6269C22174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2ec74a-fe02-4645-93dc-72ce11b8e0be"/>
    <ds:schemaRef ds:uri="da55b876-eca1-46d4-a2d0-ce458be9d9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88C8695-3E9C-496B-9C6A-FA5DC11B7A74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da55b876-eca1-46d4-a2d0-ce458be9d9cf"/>
    <ds:schemaRef ds:uri="8e2ec74a-fe02-4645-93dc-72ce11b8e0be"/>
  </ds:schemaRefs>
</ds:datastoreItem>
</file>

<file path=docMetadata/LabelInfo.xml><?xml version="1.0" encoding="utf-8"?>
<clbl:labelList xmlns:clbl="http://schemas.microsoft.com/office/2020/mipLabelMetadata">
  <clbl:label id="{b27ac744-d744-4b94-baa9-948b89b4017a}" enabled="1" method="Standard" siteId="{e3333e00-c877-4b87-b6ad-45e942de1750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5532</TotalTime>
  <Words>533</Words>
  <Application>Microsoft Office PowerPoint</Application>
  <PresentationFormat>On-screen Show (4:3)</PresentationFormat>
  <Paragraphs>182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Calibri</vt:lpstr>
      <vt:lpstr>Times New Roman</vt:lpstr>
      <vt:lpstr>CNIC Powerpoint Template 042018</vt:lpstr>
      <vt:lpstr> Recreational Lodging (RV Parks, Vacation Rentals, Campsites)</vt:lpstr>
      <vt:lpstr>Recreational Lodging N922E</vt:lpstr>
      <vt:lpstr>Recreational Lodging N922E</vt:lpstr>
      <vt:lpstr>Recreational Lodging N922E</vt:lpstr>
      <vt:lpstr>Recreational Lodging N922E</vt:lpstr>
      <vt:lpstr>Recreational Lodging N922E</vt:lpstr>
      <vt:lpstr>Recreational Lodging N922E</vt:lpstr>
      <vt:lpstr>Recreational Lodging N922E</vt:lpstr>
      <vt:lpstr>Recreational Lodging N922E</vt:lpstr>
      <vt:lpstr>Recreational Lodging N922E</vt:lpstr>
      <vt:lpstr>Recreational Lodging N922E</vt:lpstr>
      <vt:lpstr>Recreational Lodging N922E</vt:lpstr>
      <vt:lpstr>Program Exposure</vt:lpstr>
      <vt:lpstr>PowerPoint Presentation</vt:lpstr>
    </vt:vector>
  </TitlesOfParts>
  <Company>NMCI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R. Liddle</dc:creator>
  <cp:lastModifiedBy>Reyes, Joann F CIV USN CNIC WASHINGTON DC (USA)</cp:lastModifiedBy>
  <cp:revision>414</cp:revision>
  <cp:lastPrinted>2018-04-10T14:41:34Z</cp:lastPrinted>
  <dcterms:created xsi:type="dcterms:W3CDTF">2018-04-02T21:06:14Z</dcterms:created>
  <dcterms:modified xsi:type="dcterms:W3CDTF">2026-05-05T18:04:42Z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0x0101002D145AA88915504E9C82C2811C1AE3F7</vt:lpwstr>
  </property>
  <property fmtid="{D5CDD505-2E9C-101B-9397-08002B2CF9AE}" pid="3" name="MediaServiceImageTags">
    <vt:lpwstr/>
  </property>
</Properties>
</file>