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64" r:id="rId3"/>
    <p:sldId id="261" r:id="rId4"/>
    <p:sldId id="262" r:id="rId5"/>
    <p:sldId id="268" r:id="rId6"/>
    <p:sldId id="265" r:id="rId7"/>
    <p:sldId id="257" r:id="rId8"/>
    <p:sldId id="269" r:id="rId9"/>
    <p:sldId id="266" r:id="rId10"/>
    <p:sldId id="270" r:id="rId11"/>
    <p:sldId id="271"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FF76A35-530B-435D-B675-3A6229E29B03}">
          <p14:sldIdLst>
            <p14:sldId id="260"/>
            <p14:sldId id="264"/>
            <p14:sldId id="261"/>
            <p14:sldId id="262"/>
            <p14:sldId id="268"/>
            <p14:sldId id="265"/>
            <p14:sldId id="257"/>
            <p14:sldId id="269"/>
            <p14:sldId id="266"/>
            <p14:sldId id="270"/>
            <p14:sldId id="271"/>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5B3BB78-2108-83CC-68B5-A024AC7F12E3}" name="Nicholas Romeo" initials="NR" userId="66ec9352f72d1825"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63" autoAdjust="0"/>
    <p:restoredTop sz="94660"/>
  </p:normalViewPr>
  <p:slideViewPr>
    <p:cSldViewPr snapToGrid="0">
      <p:cViewPr varScale="1">
        <p:scale>
          <a:sx n="75" d="100"/>
          <a:sy n="75" d="100"/>
        </p:scale>
        <p:origin x="43" y="3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8/10/relationships/authors" Targe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1626F-DE39-6A09-8BAE-4864180765C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6A3988D-861F-80EE-CECF-CC8B83604F0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C0172ED-ED6B-EA34-9D55-6F1288A41FAD}"/>
              </a:ext>
            </a:extLst>
          </p:cNvPr>
          <p:cNvSpPr>
            <a:spLocks noGrp="1"/>
          </p:cNvSpPr>
          <p:nvPr>
            <p:ph type="dt" sz="half" idx="10"/>
          </p:nvPr>
        </p:nvSpPr>
        <p:spPr/>
        <p:txBody>
          <a:bodyPr/>
          <a:lstStyle/>
          <a:p>
            <a:fld id="{9ADF7BB9-5BB8-4E2A-BB09-10FC931E1043}" type="datetimeFigureOut">
              <a:rPr lang="en-US" smtClean="0"/>
              <a:t>5/8/2023</a:t>
            </a:fld>
            <a:endParaRPr lang="en-US"/>
          </a:p>
        </p:txBody>
      </p:sp>
      <p:sp>
        <p:nvSpPr>
          <p:cNvPr id="5" name="Footer Placeholder 4">
            <a:extLst>
              <a:ext uri="{FF2B5EF4-FFF2-40B4-BE49-F238E27FC236}">
                <a16:creationId xmlns:a16="http://schemas.microsoft.com/office/drawing/2014/main" id="{A0BBD4A0-8464-8858-EC74-539F47B7BE7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C0EA15-81C2-9081-B8F7-9B430EED4DC5}"/>
              </a:ext>
            </a:extLst>
          </p:cNvPr>
          <p:cNvSpPr>
            <a:spLocks noGrp="1"/>
          </p:cNvSpPr>
          <p:nvPr>
            <p:ph type="sldNum" sz="quarter" idx="12"/>
          </p:nvPr>
        </p:nvSpPr>
        <p:spPr/>
        <p:txBody>
          <a:bodyPr/>
          <a:lstStyle/>
          <a:p>
            <a:fld id="{FD2D74B0-C13C-4BCA-8FE4-6A5A696EE5FA}" type="slidenum">
              <a:rPr lang="en-US" smtClean="0"/>
              <a:t>‹#›</a:t>
            </a:fld>
            <a:endParaRPr lang="en-US"/>
          </a:p>
        </p:txBody>
      </p:sp>
    </p:spTree>
    <p:extLst>
      <p:ext uri="{BB962C8B-B14F-4D97-AF65-F5344CB8AC3E}">
        <p14:creationId xmlns:p14="http://schemas.microsoft.com/office/powerpoint/2010/main" val="3603046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BEE3E3-5BE1-E4DE-32BC-AB1E34D11CB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F69E0FB-5A96-2D5F-EE0D-B2A40F8364A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7A305C-96D0-773C-C51C-5B811E50AE3C}"/>
              </a:ext>
            </a:extLst>
          </p:cNvPr>
          <p:cNvSpPr>
            <a:spLocks noGrp="1"/>
          </p:cNvSpPr>
          <p:nvPr>
            <p:ph type="dt" sz="half" idx="10"/>
          </p:nvPr>
        </p:nvSpPr>
        <p:spPr/>
        <p:txBody>
          <a:bodyPr/>
          <a:lstStyle/>
          <a:p>
            <a:fld id="{9ADF7BB9-5BB8-4E2A-BB09-10FC931E1043}" type="datetimeFigureOut">
              <a:rPr lang="en-US" smtClean="0"/>
              <a:t>5/8/2023</a:t>
            </a:fld>
            <a:endParaRPr lang="en-US"/>
          </a:p>
        </p:txBody>
      </p:sp>
      <p:sp>
        <p:nvSpPr>
          <p:cNvPr id="5" name="Footer Placeholder 4">
            <a:extLst>
              <a:ext uri="{FF2B5EF4-FFF2-40B4-BE49-F238E27FC236}">
                <a16:creationId xmlns:a16="http://schemas.microsoft.com/office/drawing/2014/main" id="{CC678B5F-6108-A084-2957-E7C2DEF15B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2ED9CC-6761-7883-CC08-C588ECA19AF8}"/>
              </a:ext>
            </a:extLst>
          </p:cNvPr>
          <p:cNvSpPr>
            <a:spLocks noGrp="1"/>
          </p:cNvSpPr>
          <p:nvPr>
            <p:ph type="sldNum" sz="quarter" idx="12"/>
          </p:nvPr>
        </p:nvSpPr>
        <p:spPr/>
        <p:txBody>
          <a:bodyPr/>
          <a:lstStyle/>
          <a:p>
            <a:fld id="{FD2D74B0-C13C-4BCA-8FE4-6A5A696EE5FA}" type="slidenum">
              <a:rPr lang="en-US" smtClean="0"/>
              <a:t>‹#›</a:t>
            </a:fld>
            <a:endParaRPr lang="en-US"/>
          </a:p>
        </p:txBody>
      </p:sp>
    </p:spTree>
    <p:extLst>
      <p:ext uri="{BB962C8B-B14F-4D97-AF65-F5344CB8AC3E}">
        <p14:creationId xmlns:p14="http://schemas.microsoft.com/office/powerpoint/2010/main" val="28918000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168F995-F296-F436-345B-8D595902D50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51B764C-4E87-279E-E085-F771BFE9519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6A70FE-4D49-26D4-AA1A-110EB7155EC8}"/>
              </a:ext>
            </a:extLst>
          </p:cNvPr>
          <p:cNvSpPr>
            <a:spLocks noGrp="1"/>
          </p:cNvSpPr>
          <p:nvPr>
            <p:ph type="dt" sz="half" idx="10"/>
          </p:nvPr>
        </p:nvSpPr>
        <p:spPr/>
        <p:txBody>
          <a:bodyPr/>
          <a:lstStyle/>
          <a:p>
            <a:fld id="{9ADF7BB9-5BB8-4E2A-BB09-10FC931E1043}" type="datetimeFigureOut">
              <a:rPr lang="en-US" smtClean="0"/>
              <a:t>5/8/2023</a:t>
            </a:fld>
            <a:endParaRPr lang="en-US"/>
          </a:p>
        </p:txBody>
      </p:sp>
      <p:sp>
        <p:nvSpPr>
          <p:cNvPr id="5" name="Footer Placeholder 4">
            <a:extLst>
              <a:ext uri="{FF2B5EF4-FFF2-40B4-BE49-F238E27FC236}">
                <a16:creationId xmlns:a16="http://schemas.microsoft.com/office/drawing/2014/main" id="{EEAC555E-7443-ABDC-27B0-5DD31EC64C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36136C-B6F4-A60D-6409-5117C941233E}"/>
              </a:ext>
            </a:extLst>
          </p:cNvPr>
          <p:cNvSpPr>
            <a:spLocks noGrp="1"/>
          </p:cNvSpPr>
          <p:nvPr>
            <p:ph type="sldNum" sz="quarter" idx="12"/>
          </p:nvPr>
        </p:nvSpPr>
        <p:spPr/>
        <p:txBody>
          <a:bodyPr/>
          <a:lstStyle/>
          <a:p>
            <a:fld id="{FD2D74B0-C13C-4BCA-8FE4-6A5A696EE5FA}" type="slidenum">
              <a:rPr lang="en-US" smtClean="0"/>
              <a:t>‹#›</a:t>
            </a:fld>
            <a:endParaRPr lang="en-US"/>
          </a:p>
        </p:txBody>
      </p:sp>
    </p:spTree>
    <p:extLst>
      <p:ext uri="{BB962C8B-B14F-4D97-AF65-F5344CB8AC3E}">
        <p14:creationId xmlns:p14="http://schemas.microsoft.com/office/powerpoint/2010/main" val="2203995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8A058-3D5A-C447-147C-9863D6C08D1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4AA968D-5FD3-2062-1BC2-A0E206C4BE6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2AF57F-0748-5EC6-90F4-CCE3BBE43146}"/>
              </a:ext>
            </a:extLst>
          </p:cNvPr>
          <p:cNvSpPr>
            <a:spLocks noGrp="1"/>
          </p:cNvSpPr>
          <p:nvPr>
            <p:ph type="dt" sz="half" idx="10"/>
          </p:nvPr>
        </p:nvSpPr>
        <p:spPr/>
        <p:txBody>
          <a:bodyPr/>
          <a:lstStyle/>
          <a:p>
            <a:fld id="{9ADF7BB9-5BB8-4E2A-BB09-10FC931E1043}" type="datetimeFigureOut">
              <a:rPr lang="en-US" smtClean="0"/>
              <a:t>5/8/2023</a:t>
            </a:fld>
            <a:endParaRPr lang="en-US"/>
          </a:p>
        </p:txBody>
      </p:sp>
      <p:sp>
        <p:nvSpPr>
          <p:cNvPr id="5" name="Footer Placeholder 4">
            <a:extLst>
              <a:ext uri="{FF2B5EF4-FFF2-40B4-BE49-F238E27FC236}">
                <a16:creationId xmlns:a16="http://schemas.microsoft.com/office/drawing/2014/main" id="{21709576-C0CC-2062-39FF-47541A5CD9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6E4739-5AF3-8510-BAF1-4166F8F789F1}"/>
              </a:ext>
            </a:extLst>
          </p:cNvPr>
          <p:cNvSpPr>
            <a:spLocks noGrp="1"/>
          </p:cNvSpPr>
          <p:nvPr>
            <p:ph type="sldNum" sz="quarter" idx="12"/>
          </p:nvPr>
        </p:nvSpPr>
        <p:spPr/>
        <p:txBody>
          <a:bodyPr/>
          <a:lstStyle/>
          <a:p>
            <a:fld id="{FD2D74B0-C13C-4BCA-8FE4-6A5A696EE5FA}" type="slidenum">
              <a:rPr lang="en-US" smtClean="0"/>
              <a:t>‹#›</a:t>
            </a:fld>
            <a:endParaRPr lang="en-US"/>
          </a:p>
        </p:txBody>
      </p:sp>
    </p:spTree>
    <p:extLst>
      <p:ext uri="{BB962C8B-B14F-4D97-AF65-F5344CB8AC3E}">
        <p14:creationId xmlns:p14="http://schemas.microsoft.com/office/powerpoint/2010/main" val="17420220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7D4AF-CF00-6DE3-EA66-CB43897C258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8C65709-F77C-A876-A60F-CB41380D46C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AAFCF69-3EEF-A6DB-BBCD-8BFDEA198ABC}"/>
              </a:ext>
            </a:extLst>
          </p:cNvPr>
          <p:cNvSpPr>
            <a:spLocks noGrp="1"/>
          </p:cNvSpPr>
          <p:nvPr>
            <p:ph type="dt" sz="half" idx="10"/>
          </p:nvPr>
        </p:nvSpPr>
        <p:spPr/>
        <p:txBody>
          <a:bodyPr/>
          <a:lstStyle/>
          <a:p>
            <a:fld id="{9ADF7BB9-5BB8-4E2A-BB09-10FC931E1043}" type="datetimeFigureOut">
              <a:rPr lang="en-US" smtClean="0"/>
              <a:t>5/8/2023</a:t>
            </a:fld>
            <a:endParaRPr lang="en-US"/>
          </a:p>
        </p:txBody>
      </p:sp>
      <p:sp>
        <p:nvSpPr>
          <p:cNvPr id="5" name="Footer Placeholder 4">
            <a:extLst>
              <a:ext uri="{FF2B5EF4-FFF2-40B4-BE49-F238E27FC236}">
                <a16:creationId xmlns:a16="http://schemas.microsoft.com/office/drawing/2014/main" id="{8379F2B8-EB43-9991-591F-24B62BADF1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84B365-C06B-E2E4-CCB9-F19595D92B40}"/>
              </a:ext>
            </a:extLst>
          </p:cNvPr>
          <p:cNvSpPr>
            <a:spLocks noGrp="1"/>
          </p:cNvSpPr>
          <p:nvPr>
            <p:ph type="sldNum" sz="quarter" idx="12"/>
          </p:nvPr>
        </p:nvSpPr>
        <p:spPr/>
        <p:txBody>
          <a:bodyPr/>
          <a:lstStyle/>
          <a:p>
            <a:fld id="{FD2D74B0-C13C-4BCA-8FE4-6A5A696EE5FA}" type="slidenum">
              <a:rPr lang="en-US" smtClean="0"/>
              <a:t>‹#›</a:t>
            </a:fld>
            <a:endParaRPr lang="en-US"/>
          </a:p>
        </p:txBody>
      </p:sp>
    </p:spTree>
    <p:extLst>
      <p:ext uri="{BB962C8B-B14F-4D97-AF65-F5344CB8AC3E}">
        <p14:creationId xmlns:p14="http://schemas.microsoft.com/office/powerpoint/2010/main" val="2631940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A0552-5569-B322-9564-3DFCC0A2360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D3D809E-0BA5-971E-6A56-1F6D1EBE9DD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2D02A7E-3153-E1D8-453F-B27A736B6F8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FCEA5FD-EA73-E795-7DD3-E13A164EFD58}"/>
              </a:ext>
            </a:extLst>
          </p:cNvPr>
          <p:cNvSpPr>
            <a:spLocks noGrp="1"/>
          </p:cNvSpPr>
          <p:nvPr>
            <p:ph type="dt" sz="half" idx="10"/>
          </p:nvPr>
        </p:nvSpPr>
        <p:spPr/>
        <p:txBody>
          <a:bodyPr/>
          <a:lstStyle/>
          <a:p>
            <a:fld id="{9ADF7BB9-5BB8-4E2A-BB09-10FC931E1043}" type="datetimeFigureOut">
              <a:rPr lang="en-US" smtClean="0"/>
              <a:t>5/8/2023</a:t>
            </a:fld>
            <a:endParaRPr lang="en-US"/>
          </a:p>
        </p:txBody>
      </p:sp>
      <p:sp>
        <p:nvSpPr>
          <p:cNvPr id="6" name="Footer Placeholder 5">
            <a:extLst>
              <a:ext uri="{FF2B5EF4-FFF2-40B4-BE49-F238E27FC236}">
                <a16:creationId xmlns:a16="http://schemas.microsoft.com/office/drawing/2014/main" id="{787F08A5-EE27-5236-81F0-A241550C890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DCD804E-CFDC-F7AE-F340-1A210AD66140}"/>
              </a:ext>
            </a:extLst>
          </p:cNvPr>
          <p:cNvSpPr>
            <a:spLocks noGrp="1"/>
          </p:cNvSpPr>
          <p:nvPr>
            <p:ph type="sldNum" sz="quarter" idx="12"/>
          </p:nvPr>
        </p:nvSpPr>
        <p:spPr/>
        <p:txBody>
          <a:bodyPr/>
          <a:lstStyle/>
          <a:p>
            <a:fld id="{FD2D74B0-C13C-4BCA-8FE4-6A5A696EE5FA}" type="slidenum">
              <a:rPr lang="en-US" smtClean="0"/>
              <a:t>‹#›</a:t>
            </a:fld>
            <a:endParaRPr lang="en-US"/>
          </a:p>
        </p:txBody>
      </p:sp>
    </p:spTree>
    <p:extLst>
      <p:ext uri="{BB962C8B-B14F-4D97-AF65-F5344CB8AC3E}">
        <p14:creationId xmlns:p14="http://schemas.microsoft.com/office/powerpoint/2010/main" val="42706002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66ABB8-7306-1B92-0899-ADD02655283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B6C066E-5EBB-82DE-17CD-C31ED18C197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6E23EDF-3DF5-3B13-08A6-BD72DBC908D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353975E-8171-48A2-9104-7871F9ED6E2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D0D71FA-8687-2F92-5009-944AFBDDD7A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CD279E4-9541-67A1-4365-EE0A8AA1E163}"/>
              </a:ext>
            </a:extLst>
          </p:cNvPr>
          <p:cNvSpPr>
            <a:spLocks noGrp="1"/>
          </p:cNvSpPr>
          <p:nvPr>
            <p:ph type="dt" sz="half" idx="10"/>
          </p:nvPr>
        </p:nvSpPr>
        <p:spPr/>
        <p:txBody>
          <a:bodyPr/>
          <a:lstStyle/>
          <a:p>
            <a:fld id="{9ADF7BB9-5BB8-4E2A-BB09-10FC931E1043}" type="datetimeFigureOut">
              <a:rPr lang="en-US" smtClean="0"/>
              <a:t>5/8/2023</a:t>
            </a:fld>
            <a:endParaRPr lang="en-US"/>
          </a:p>
        </p:txBody>
      </p:sp>
      <p:sp>
        <p:nvSpPr>
          <p:cNvPr id="8" name="Footer Placeholder 7">
            <a:extLst>
              <a:ext uri="{FF2B5EF4-FFF2-40B4-BE49-F238E27FC236}">
                <a16:creationId xmlns:a16="http://schemas.microsoft.com/office/drawing/2014/main" id="{80553F11-DE32-8EAF-BD5D-4149E908563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E96F0FC-9050-43B9-D813-D863841C9698}"/>
              </a:ext>
            </a:extLst>
          </p:cNvPr>
          <p:cNvSpPr>
            <a:spLocks noGrp="1"/>
          </p:cNvSpPr>
          <p:nvPr>
            <p:ph type="sldNum" sz="quarter" idx="12"/>
          </p:nvPr>
        </p:nvSpPr>
        <p:spPr/>
        <p:txBody>
          <a:bodyPr/>
          <a:lstStyle/>
          <a:p>
            <a:fld id="{FD2D74B0-C13C-4BCA-8FE4-6A5A696EE5FA}" type="slidenum">
              <a:rPr lang="en-US" smtClean="0"/>
              <a:t>‹#›</a:t>
            </a:fld>
            <a:endParaRPr lang="en-US"/>
          </a:p>
        </p:txBody>
      </p:sp>
    </p:spTree>
    <p:extLst>
      <p:ext uri="{BB962C8B-B14F-4D97-AF65-F5344CB8AC3E}">
        <p14:creationId xmlns:p14="http://schemas.microsoft.com/office/powerpoint/2010/main" val="315695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24239-FA9F-95E0-9241-9F5909AAD0A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A966556-5328-A7E2-0448-7CDC8151341E}"/>
              </a:ext>
            </a:extLst>
          </p:cNvPr>
          <p:cNvSpPr>
            <a:spLocks noGrp="1"/>
          </p:cNvSpPr>
          <p:nvPr>
            <p:ph type="dt" sz="half" idx="10"/>
          </p:nvPr>
        </p:nvSpPr>
        <p:spPr/>
        <p:txBody>
          <a:bodyPr/>
          <a:lstStyle/>
          <a:p>
            <a:fld id="{9ADF7BB9-5BB8-4E2A-BB09-10FC931E1043}" type="datetimeFigureOut">
              <a:rPr lang="en-US" smtClean="0"/>
              <a:t>5/8/2023</a:t>
            </a:fld>
            <a:endParaRPr lang="en-US"/>
          </a:p>
        </p:txBody>
      </p:sp>
      <p:sp>
        <p:nvSpPr>
          <p:cNvPr id="4" name="Footer Placeholder 3">
            <a:extLst>
              <a:ext uri="{FF2B5EF4-FFF2-40B4-BE49-F238E27FC236}">
                <a16:creationId xmlns:a16="http://schemas.microsoft.com/office/drawing/2014/main" id="{9D4F780F-E6A7-DC94-02F6-E8D815A8588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A971EB0-F103-FA04-0DD8-7E25524D8C1D}"/>
              </a:ext>
            </a:extLst>
          </p:cNvPr>
          <p:cNvSpPr>
            <a:spLocks noGrp="1"/>
          </p:cNvSpPr>
          <p:nvPr>
            <p:ph type="sldNum" sz="quarter" idx="12"/>
          </p:nvPr>
        </p:nvSpPr>
        <p:spPr/>
        <p:txBody>
          <a:bodyPr/>
          <a:lstStyle/>
          <a:p>
            <a:fld id="{FD2D74B0-C13C-4BCA-8FE4-6A5A696EE5FA}" type="slidenum">
              <a:rPr lang="en-US" smtClean="0"/>
              <a:t>‹#›</a:t>
            </a:fld>
            <a:endParaRPr lang="en-US"/>
          </a:p>
        </p:txBody>
      </p:sp>
    </p:spTree>
    <p:extLst>
      <p:ext uri="{BB962C8B-B14F-4D97-AF65-F5344CB8AC3E}">
        <p14:creationId xmlns:p14="http://schemas.microsoft.com/office/powerpoint/2010/main" val="841698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6A1FE16-DC15-5F5A-8637-26DFEDC3F92B}"/>
              </a:ext>
            </a:extLst>
          </p:cNvPr>
          <p:cNvSpPr>
            <a:spLocks noGrp="1"/>
          </p:cNvSpPr>
          <p:nvPr>
            <p:ph type="dt" sz="half" idx="10"/>
          </p:nvPr>
        </p:nvSpPr>
        <p:spPr/>
        <p:txBody>
          <a:bodyPr/>
          <a:lstStyle/>
          <a:p>
            <a:fld id="{9ADF7BB9-5BB8-4E2A-BB09-10FC931E1043}" type="datetimeFigureOut">
              <a:rPr lang="en-US" smtClean="0"/>
              <a:t>5/8/2023</a:t>
            </a:fld>
            <a:endParaRPr lang="en-US"/>
          </a:p>
        </p:txBody>
      </p:sp>
      <p:sp>
        <p:nvSpPr>
          <p:cNvPr id="3" name="Footer Placeholder 2">
            <a:extLst>
              <a:ext uri="{FF2B5EF4-FFF2-40B4-BE49-F238E27FC236}">
                <a16:creationId xmlns:a16="http://schemas.microsoft.com/office/drawing/2014/main" id="{BD0EA62A-9E14-B7D5-AF02-B5C0B739A52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8DC7117-FE02-5B26-431B-700BC6E1CF24}"/>
              </a:ext>
            </a:extLst>
          </p:cNvPr>
          <p:cNvSpPr>
            <a:spLocks noGrp="1"/>
          </p:cNvSpPr>
          <p:nvPr>
            <p:ph type="sldNum" sz="quarter" idx="12"/>
          </p:nvPr>
        </p:nvSpPr>
        <p:spPr/>
        <p:txBody>
          <a:bodyPr/>
          <a:lstStyle/>
          <a:p>
            <a:fld id="{FD2D74B0-C13C-4BCA-8FE4-6A5A696EE5FA}" type="slidenum">
              <a:rPr lang="en-US" smtClean="0"/>
              <a:t>‹#›</a:t>
            </a:fld>
            <a:endParaRPr lang="en-US"/>
          </a:p>
        </p:txBody>
      </p:sp>
    </p:spTree>
    <p:extLst>
      <p:ext uri="{BB962C8B-B14F-4D97-AF65-F5344CB8AC3E}">
        <p14:creationId xmlns:p14="http://schemas.microsoft.com/office/powerpoint/2010/main" val="1212513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7F3295-1741-F4B6-6817-414BC544FAD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7F082FA-A1BC-6964-157F-B1358551CF2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9B40A8C-308F-2053-3D9E-D0C87E250C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CF3BF6E-42A4-E4A1-9868-D8C9FD3C303B}"/>
              </a:ext>
            </a:extLst>
          </p:cNvPr>
          <p:cNvSpPr>
            <a:spLocks noGrp="1"/>
          </p:cNvSpPr>
          <p:nvPr>
            <p:ph type="dt" sz="half" idx="10"/>
          </p:nvPr>
        </p:nvSpPr>
        <p:spPr/>
        <p:txBody>
          <a:bodyPr/>
          <a:lstStyle/>
          <a:p>
            <a:fld id="{9ADF7BB9-5BB8-4E2A-BB09-10FC931E1043}" type="datetimeFigureOut">
              <a:rPr lang="en-US" smtClean="0"/>
              <a:t>5/8/2023</a:t>
            </a:fld>
            <a:endParaRPr lang="en-US"/>
          </a:p>
        </p:txBody>
      </p:sp>
      <p:sp>
        <p:nvSpPr>
          <p:cNvPr id="6" name="Footer Placeholder 5">
            <a:extLst>
              <a:ext uri="{FF2B5EF4-FFF2-40B4-BE49-F238E27FC236}">
                <a16:creationId xmlns:a16="http://schemas.microsoft.com/office/drawing/2014/main" id="{1F8BD895-A342-FB8B-6C25-B226E6A4FE7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8A3E5F2-B8BE-119E-E20D-04A48BD80420}"/>
              </a:ext>
            </a:extLst>
          </p:cNvPr>
          <p:cNvSpPr>
            <a:spLocks noGrp="1"/>
          </p:cNvSpPr>
          <p:nvPr>
            <p:ph type="sldNum" sz="quarter" idx="12"/>
          </p:nvPr>
        </p:nvSpPr>
        <p:spPr/>
        <p:txBody>
          <a:bodyPr/>
          <a:lstStyle/>
          <a:p>
            <a:fld id="{FD2D74B0-C13C-4BCA-8FE4-6A5A696EE5FA}" type="slidenum">
              <a:rPr lang="en-US" smtClean="0"/>
              <a:t>‹#›</a:t>
            </a:fld>
            <a:endParaRPr lang="en-US"/>
          </a:p>
        </p:txBody>
      </p:sp>
    </p:spTree>
    <p:extLst>
      <p:ext uri="{BB962C8B-B14F-4D97-AF65-F5344CB8AC3E}">
        <p14:creationId xmlns:p14="http://schemas.microsoft.com/office/powerpoint/2010/main" val="5490399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FE834D-C69F-32D7-56AD-65B277540D5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C7D1001-8969-4973-E7C5-F602C849A5F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9877825-820A-BCF0-BEFC-635CF4E989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2523D98-238A-7BD8-9E36-AB2BF5A6779D}"/>
              </a:ext>
            </a:extLst>
          </p:cNvPr>
          <p:cNvSpPr>
            <a:spLocks noGrp="1"/>
          </p:cNvSpPr>
          <p:nvPr>
            <p:ph type="dt" sz="half" idx="10"/>
          </p:nvPr>
        </p:nvSpPr>
        <p:spPr/>
        <p:txBody>
          <a:bodyPr/>
          <a:lstStyle/>
          <a:p>
            <a:fld id="{9ADF7BB9-5BB8-4E2A-BB09-10FC931E1043}" type="datetimeFigureOut">
              <a:rPr lang="en-US" smtClean="0"/>
              <a:t>5/8/2023</a:t>
            </a:fld>
            <a:endParaRPr lang="en-US"/>
          </a:p>
        </p:txBody>
      </p:sp>
      <p:sp>
        <p:nvSpPr>
          <p:cNvPr id="6" name="Footer Placeholder 5">
            <a:extLst>
              <a:ext uri="{FF2B5EF4-FFF2-40B4-BE49-F238E27FC236}">
                <a16:creationId xmlns:a16="http://schemas.microsoft.com/office/drawing/2014/main" id="{765D615D-20D3-86CD-616B-A568482BF0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E8BA23D-2762-0D32-B25F-8B7D3E67302C}"/>
              </a:ext>
            </a:extLst>
          </p:cNvPr>
          <p:cNvSpPr>
            <a:spLocks noGrp="1"/>
          </p:cNvSpPr>
          <p:nvPr>
            <p:ph type="sldNum" sz="quarter" idx="12"/>
          </p:nvPr>
        </p:nvSpPr>
        <p:spPr/>
        <p:txBody>
          <a:bodyPr/>
          <a:lstStyle/>
          <a:p>
            <a:fld id="{FD2D74B0-C13C-4BCA-8FE4-6A5A696EE5FA}" type="slidenum">
              <a:rPr lang="en-US" smtClean="0"/>
              <a:t>‹#›</a:t>
            </a:fld>
            <a:endParaRPr lang="en-US"/>
          </a:p>
        </p:txBody>
      </p:sp>
    </p:spTree>
    <p:extLst>
      <p:ext uri="{BB962C8B-B14F-4D97-AF65-F5344CB8AC3E}">
        <p14:creationId xmlns:p14="http://schemas.microsoft.com/office/powerpoint/2010/main" val="42028063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BB004A4-2DD7-8B73-A81F-2C3786406E9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C47527C-EAC3-115C-52E4-73DD6C82C50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381BC1-2ECB-3D18-5B76-33956A1633E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DF7BB9-5BB8-4E2A-BB09-10FC931E1043}" type="datetimeFigureOut">
              <a:rPr lang="en-US" smtClean="0"/>
              <a:t>5/8/2023</a:t>
            </a:fld>
            <a:endParaRPr lang="en-US"/>
          </a:p>
        </p:txBody>
      </p:sp>
      <p:sp>
        <p:nvSpPr>
          <p:cNvPr id="5" name="Footer Placeholder 4">
            <a:extLst>
              <a:ext uri="{FF2B5EF4-FFF2-40B4-BE49-F238E27FC236}">
                <a16:creationId xmlns:a16="http://schemas.microsoft.com/office/drawing/2014/main" id="{2F9D36E6-0C64-5177-00B9-133ECD3B6E6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E13115C-AC24-24C8-44BB-A9DF6ED68C6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2D74B0-C13C-4BCA-8FE4-6A5A696EE5FA}" type="slidenum">
              <a:rPr lang="en-US" smtClean="0"/>
              <a:t>‹#›</a:t>
            </a:fld>
            <a:endParaRPr lang="en-US"/>
          </a:p>
        </p:txBody>
      </p:sp>
    </p:spTree>
    <p:extLst>
      <p:ext uri="{BB962C8B-B14F-4D97-AF65-F5344CB8AC3E}">
        <p14:creationId xmlns:p14="http://schemas.microsoft.com/office/powerpoint/2010/main" val="41811315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preview">
            <a:extLst>
              <a:ext uri="{FF2B5EF4-FFF2-40B4-BE49-F238E27FC236}">
                <a16:creationId xmlns:a16="http://schemas.microsoft.com/office/drawing/2014/main" id="{0F6F92E8-F7CA-E448-D544-75E319E691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Text, logo&#10;&#10;Description automatically generated">
            <a:extLst>
              <a:ext uri="{FF2B5EF4-FFF2-40B4-BE49-F238E27FC236}">
                <a16:creationId xmlns:a16="http://schemas.microsoft.com/office/drawing/2014/main" id="{ED073333-A156-8697-52D8-7898CD1E3F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968890"/>
            <a:ext cx="9393401" cy="2495209"/>
          </a:xfrm>
          <a:prstGeom prst="rect">
            <a:avLst/>
          </a:prstGeom>
        </p:spPr>
      </p:pic>
      <p:sp>
        <p:nvSpPr>
          <p:cNvPr id="2" name="Title 1">
            <a:extLst>
              <a:ext uri="{FF2B5EF4-FFF2-40B4-BE49-F238E27FC236}">
                <a16:creationId xmlns:a16="http://schemas.microsoft.com/office/drawing/2014/main" id="{7A49F719-C1CA-1640-12EE-2FFE55B24300}"/>
              </a:ext>
            </a:extLst>
          </p:cNvPr>
          <p:cNvSpPr>
            <a:spLocks noGrp="1"/>
          </p:cNvSpPr>
          <p:nvPr>
            <p:ph type="ctrTitle"/>
          </p:nvPr>
        </p:nvSpPr>
        <p:spPr>
          <a:xfrm>
            <a:off x="1524000" y="3934690"/>
            <a:ext cx="9144000" cy="1607127"/>
          </a:xfrm>
        </p:spPr>
        <p:txBody>
          <a:bodyPr>
            <a:normAutofit/>
          </a:bodyPr>
          <a:lstStyle/>
          <a:p>
            <a:r>
              <a:rPr lang="en-US" dirty="0">
                <a:latin typeface="Mystical Woods Rough Script" panose="020B0604020202020204" pitchFamily="2" charset="0"/>
              </a:rPr>
              <a:t>Escape to Nature</a:t>
            </a:r>
            <a:r>
              <a:rPr lang="en-US" dirty="0"/>
              <a:t>!</a:t>
            </a:r>
          </a:p>
        </p:txBody>
      </p:sp>
      <p:sp>
        <p:nvSpPr>
          <p:cNvPr id="3" name="Subtitle 2">
            <a:extLst>
              <a:ext uri="{FF2B5EF4-FFF2-40B4-BE49-F238E27FC236}">
                <a16:creationId xmlns:a16="http://schemas.microsoft.com/office/drawing/2014/main" id="{50F97964-3DDC-90FD-4291-0B52DF0E6FEC}"/>
              </a:ext>
            </a:extLst>
          </p:cNvPr>
          <p:cNvSpPr>
            <a:spLocks noGrp="1"/>
          </p:cNvSpPr>
          <p:nvPr>
            <p:ph type="subTitle" idx="1"/>
          </p:nvPr>
        </p:nvSpPr>
        <p:spPr>
          <a:xfrm flipV="1">
            <a:off x="1524000" y="5257799"/>
            <a:ext cx="9144000" cy="45719"/>
          </a:xfrm>
        </p:spPr>
        <p:txBody>
          <a:bodyPr lIns="0">
            <a:normAutofit fontScale="25000" lnSpcReduction="20000"/>
          </a:bodyPr>
          <a:lstStyle/>
          <a:p>
            <a:endParaRPr lang="en-US" dirty="0"/>
          </a:p>
          <a:p>
            <a:endParaRPr lang="en-US" dirty="0"/>
          </a:p>
          <a:p>
            <a:endParaRPr lang="en-US" dirty="0"/>
          </a:p>
        </p:txBody>
      </p:sp>
    </p:spTree>
    <p:extLst>
      <p:ext uri="{BB962C8B-B14F-4D97-AF65-F5344CB8AC3E}">
        <p14:creationId xmlns:p14="http://schemas.microsoft.com/office/powerpoint/2010/main" val="8437087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9AA815B7-B6E2-3873-FE9A-35C4BD8E1F92}"/>
              </a:ext>
            </a:extLst>
          </p:cNvPr>
          <p:cNvSpPr>
            <a:spLocks noGrp="1"/>
          </p:cNvSpPr>
          <p:nvPr>
            <p:ph type="title"/>
          </p:nvPr>
        </p:nvSpPr>
        <p:spPr/>
        <p:txBody>
          <a:bodyPr/>
          <a:lstStyle/>
          <a:p>
            <a:endParaRPr lang="en-US"/>
          </a:p>
        </p:txBody>
      </p:sp>
      <p:sp>
        <p:nvSpPr>
          <p:cNvPr id="10" name="Content Placeholder 9">
            <a:extLst>
              <a:ext uri="{FF2B5EF4-FFF2-40B4-BE49-F238E27FC236}">
                <a16:creationId xmlns:a16="http://schemas.microsoft.com/office/drawing/2014/main" id="{82B12E56-FD6A-54E2-64F6-A755248101C4}"/>
              </a:ext>
            </a:extLst>
          </p:cNvPr>
          <p:cNvSpPr>
            <a:spLocks noGrp="1"/>
          </p:cNvSpPr>
          <p:nvPr>
            <p:ph sz="half" idx="1"/>
          </p:nvPr>
        </p:nvSpPr>
        <p:spPr/>
        <p:txBody>
          <a:bodyPr/>
          <a:lstStyle/>
          <a:p>
            <a:endParaRPr lang="en-US"/>
          </a:p>
        </p:txBody>
      </p:sp>
      <p:sp>
        <p:nvSpPr>
          <p:cNvPr id="11" name="Content Placeholder 10">
            <a:extLst>
              <a:ext uri="{FF2B5EF4-FFF2-40B4-BE49-F238E27FC236}">
                <a16:creationId xmlns:a16="http://schemas.microsoft.com/office/drawing/2014/main" id="{EEE9EA2F-6B03-0A96-235D-97B5D963C0C3}"/>
              </a:ext>
            </a:extLst>
          </p:cNvPr>
          <p:cNvSpPr>
            <a:spLocks noGrp="1"/>
          </p:cNvSpPr>
          <p:nvPr>
            <p:ph sz="half" idx="2"/>
          </p:nvPr>
        </p:nvSpPr>
        <p:spPr/>
        <p:txBody>
          <a:bodyPr/>
          <a:lstStyle/>
          <a:p>
            <a:endParaRPr lang="en-US"/>
          </a:p>
        </p:txBody>
      </p:sp>
      <p:pic>
        <p:nvPicPr>
          <p:cNvPr id="1026" name="Picture 2" descr="Image preview">
            <a:extLst>
              <a:ext uri="{FF2B5EF4-FFF2-40B4-BE49-F238E27FC236}">
                <a16:creationId xmlns:a16="http://schemas.microsoft.com/office/drawing/2014/main" id="{0F6F92E8-F7CA-E448-D544-75E319E691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A picture containing text, sunset, dark">
            <a:extLst>
              <a:ext uri="{FF2B5EF4-FFF2-40B4-BE49-F238E27FC236}">
                <a16:creationId xmlns:a16="http://schemas.microsoft.com/office/drawing/2014/main" id="{C543790B-EC0F-631A-2553-5FC2C7B11F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4148" y="579109"/>
            <a:ext cx="5499652" cy="5597853"/>
          </a:xfrm>
          <a:prstGeom prst="rect">
            <a:avLst/>
          </a:prstGeom>
        </p:spPr>
      </p:pic>
      <p:sp>
        <p:nvSpPr>
          <p:cNvPr id="14" name="TextBox 13">
            <a:extLst>
              <a:ext uri="{FF2B5EF4-FFF2-40B4-BE49-F238E27FC236}">
                <a16:creationId xmlns:a16="http://schemas.microsoft.com/office/drawing/2014/main" id="{7A758B1D-E241-05AF-3668-860601865F52}"/>
              </a:ext>
            </a:extLst>
          </p:cNvPr>
          <p:cNvSpPr txBox="1"/>
          <p:nvPr/>
        </p:nvSpPr>
        <p:spPr>
          <a:xfrm>
            <a:off x="148084" y="652354"/>
            <a:ext cx="6169890" cy="942053"/>
          </a:xfrm>
          <a:prstGeom prst="rect">
            <a:avLst/>
          </a:prstGeom>
          <a:noFill/>
        </p:spPr>
        <p:txBody>
          <a:bodyPr wrap="square">
            <a:spAutoFit/>
          </a:bodyPr>
          <a:lstStyle/>
          <a:p>
            <a:pPr marL="0" marR="0" algn="ctr">
              <a:lnSpc>
                <a:spcPct val="107000"/>
              </a:lnSpc>
              <a:spcBef>
                <a:spcPts val="0"/>
              </a:spcBef>
              <a:spcAft>
                <a:spcPts val="800"/>
              </a:spcAft>
            </a:pPr>
            <a:r>
              <a:rPr lang="en-US" sz="5400" kern="100" dirty="0">
                <a:effectLst/>
                <a:latin typeface="Calibri" panose="020F0502020204030204" pitchFamily="34" charset="0"/>
                <a:ea typeface="Calibri" panose="020F0502020204030204" pitchFamily="34" charset="0"/>
                <a:cs typeface="Times New Roman" panose="02020603050405020304" pitchFamily="18" charset="0"/>
              </a:rPr>
              <a:t>Thank You</a:t>
            </a:r>
          </a:p>
        </p:txBody>
      </p:sp>
      <p:sp>
        <p:nvSpPr>
          <p:cNvPr id="16" name="TextBox 15">
            <a:extLst>
              <a:ext uri="{FF2B5EF4-FFF2-40B4-BE49-F238E27FC236}">
                <a16:creationId xmlns:a16="http://schemas.microsoft.com/office/drawing/2014/main" id="{B59580B6-7137-E8B4-371E-2B2BE9B7A536}"/>
              </a:ext>
            </a:extLst>
          </p:cNvPr>
          <p:cNvSpPr txBox="1"/>
          <p:nvPr/>
        </p:nvSpPr>
        <p:spPr>
          <a:xfrm>
            <a:off x="951345" y="2219331"/>
            <a:ext cx="4902803" cy="4033155"/>
          </a:xfrm>
          <a:prstGeom prst="rect">
            <a:avLst/>
          </a:prstGeom>
          <a:noFill/>
        </p:spPr>
        <p:txBody>
          <a:bodyPr wrap="square">
            <a:spAutoFit/>
          </a:bodyPr>
          <a:lstStyle/>
          <a:p>
            <a:pPr marL="0" marR="0" algn="ctr">
              <a:lnSpc>
                <a:spcPct val="107000"/>
              </a:lnSpc>
              <a:spcBef>
                <a:spcPts val="0"/>
              </a:spcBef>
              <a:spcAft>
                <a:spcPts val="800"/>
              </a:spcAft>
            </a:pPr>
            <a:r>
              <a:rPr lang="en-US" sz="3600" kern="100" dirty="0">
                <a:effectLst/>
                <a:latin typeface="Calibri" panose="020F0502020204030204" pitchFamily="34" charset="0"/>
                <a:ea typeface="Calibri" panose="020F0502020204030204" pitchFamily="34" charset="0"/>
                <a:cs typeface="Times New Roman" panose="02020603050405020304" pitchFamily="18" charset="0"/>
              </a:rPr>
              <a:t>Contact and Questions</a:t>
            </a:r>
          </a:p>
          <a:p>
            <a:pPr marL="0" marR="0" algn="ctr">
              <a:lnSpc>
                <a:spcPct val="107000"/>
              </a:lnSpc>
              <a:spcBef>
                <a:spcPts val="0"/>
              </a:spcBef>
              <a:spcAft>
                <a:spcPts val="800"/>
              </a:spcAft>
            </a:pPr>
            <a:r>
              <a:rPr lang="en-US" sz="3600" kern="100" dirty="0">
                <a:effectLst/>
                <a:latin typeface="Calibri" panose="020F0502020204030204" pitchFamily="34" charset="0"/>
                <a:ea typeface="Calibri" panose="020F0502020204030204" pitchFamily="34" charset="0"/>
                <a:cs typeface="Times New Roman" panose="02020603050405020304" pitchFamily="18" charset="0"/>
              </a:rPr>
              <a:t>Nick Romeo</a:t>
            </a:r>
          </a:p>
          <a:p>
            <a:pPr marL="0" marR="0" algn="ctr">
              <a:lnSpc>
                <a:spcPct val="107000"/>
              </a:lnSpc>
              <a:spcBef>
                <a:spcPts val="0"/>
              </a:spcBef>
              <a:spcAft>
                <a:spcPts val="800"/>
              </a:spcAft>
            </a:pPr>
            <a:r>
              <a:rPr lang="en-US" sz="3600" kern="100" dirty="0">
                <a:effectLst/>
                <a:latin typeface="Calibri" panose="020F0502020204030204" pitchFamily="34" charset="0"/>
                <a:ea typeface="Calibri" panose="020F0502020204030204" pitchFamily="34" charset="0"/>
                <a:cs typeface="Times New Roman" panose="02020603050405020304" pitchFamily="18" charset="0"/>
              </a:rPr>
              <a:t>Director of Sales and Events</a:t>
            </a:r>
          </a:p>
          <a:p>
            <a:pPr marL="0" marR="0" algn="ctr">
              <a:lnSpc>
                <a:spcPct val="107000"/>
              </a:lnSpc>
              <a:spcBef>
                <a:spcPts val="0"/>
              </a:spcBef>
              <a:spcAft>
                <a:spcPts val="800"/>
              </a:spcAft>
            </a:pPr>
            <a:r>
              <a:rPr lang="en-US" sz="3600" kern="100" dirty="0">
                <a:effectLst/>
                <a:latin typeface="Calibri" panose="020F0502020204030204" pitchFamily="34" charset="0"/>
                <a:ea typeface="Calibri" panose="020F0502020204030204" pitchFamily="34" charset="0"/>
                <a:cs typeface="Times New Roman" panose="02020603050405020304" pitchFamily="18" charset="0"/>
              </a:rPr>
              <a:t>Nick@BCAirboats.com</a:t>
            </a:r>
          </a:p>
          <a:p>
            <a:pPr marL="0" marR="0" algn="ctr">
              <a:lnSpc>
                <a:spcPct val="107000"/>
              </a:lnSpc>
              <a:spcBef>
                <a:spcPts val="0"/>
              </a:spcBef>
              <a:spcAft>
                <a:spcPts val="800"/>
              </a:spcAft>
            </a:pPr>
            <a:r>
              <a:rPr lang="en-US" sz="3600" kern="100" dirty="0">
                <a:effectLst/>
                <a:latin typeface="Calibri" panose="020F0502020204030204" pitchFamily="34" charset="0"/>
                <a:ea typeface="Calibri" panose="020F0502020204030204" pitchFamily="34" charset="0"/>
                <a:cs typeface="Times New Roman" panose="02020603050405020304" pitchFamily="18" charset="0"/>
              </a:rPr>
              <a:t>407-982-2237</a:t>
            </a:r>
          </a:p>
        </p:txBody>
      </p:sp>
    </p:spTree>
    <p:extLst>
      <p:ext uri="{BB962C8B-B14F-4D97-AF65-F5344CB8AC3E}">
        <p14:creationId xmlns:p14="http://schemas.microsoft.com/office/powerpoint/2010/main" val="13028028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04237-FAEF-57C2-1F75-516EA2CAC32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1C4F52D3-6FBF-A88D-8969-3D45FD4E1E8F}"/>
              </a:ext>
            </a:extLst>
          </p:cNvPr>
          <p:cNvSpPr>
            <a:spLocks noGrp="1"/>
          </p:cNvSpPr>
          <p:nvPr>
            <p:ph sz="half" idx="1"/>
          </p:nvPr>
        </p:nvSpPr>
        <p:spPr/>
        <p:txBody>
          <a:bodyPr/>
          <a:lstStyle/>
          <a:p>
            <a:endParaRPr lang="en-US"/>
          </a:p>
        </p:txBody>
      </p:sp>
      <p:sp>
        <p:nvSpPr>
          <p:cNvPr id="4" name="Content Placeholder 3">
            <a:extLst>
              <a:ext uri="{FF2B5EF4-FFF2-40B4-BE49-F238E27FC236}">
                <a16:creationId xmlns:a16="http://schemas.microsoft.com/office/drawing/2014/main" id="{4AF4BFC6-32C6-64B7-FE36-EEDA03752F54}"/>
              </a:ext>
            </a:extLst>
          </p:cNvPr>
          <p:cNvSpPr>
            <a:spLocks noGrp="1"/>
          </p:cNvSpPr>
          <p:nvPr>
            <p:ph sz="half" idx="2"/>
          </p:nvPr>
        </p:nvSpPr>
        <p:spPr/>
        <p:txBody>
          <a:bodyPr/>
          <a:lstStyle/>
          <a:p>
            <a:endParaRPr lang="en-US"/>
          </a:p>
        </p:txBody>
      </p:sp>
    </p:spTree>
    <p:extLst>
      <p:ext uri="{BB962C8B-B14F-4D97-AF65-F5344CB8AC3E}">
        <p14:creationId xmlns:p14="http://schemas.microsoft.com/office/powerpoint/2010/main" val="41800023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 vector graphics">
            <a:extLst>
              <a:ext uri="{FF2B5EF4-FFF2-40B4-BE49-F238E27FC236}">
                <a16:creationId xmlns:a16="http://schemas.microsoft.com/office/drawing/2014/main" id="{ABEC5DDA-3056-CB32-54D5-F6A34E3E31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6135" y="812753"/>
            <a:ext cx="3657607" cy="5404115"/>
          </a:xfrm>
          <a:prstGeom prst="rect">
            <a:avLst/>
          </a:prstGeom>
        </p:spPr>
      </p:pic>
      <p:pic>
        <p:nvPicPr>
          <p:cNvPr id="1026" name="Picture 2" descr="Image preview">
            <a:extLst>
              <a:ext uri="{FF2B5EF4-FFF2-40B4-BE49-F238E27FC236}">
                <a16:creationId xmlns:a16="http://schemas.microsoft.com/office/drawing/2014/main" id="{0F6F92E8-F7CA-E448-D544-75E319E691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7A49F719-C1CA-1640-12EE-2FFE55B24300}"/>
              </a:ext>
            </a:extLst>
          </p:cNvPr>
          <p:cNvSpPr>
            <a:spLocks noGrp="1"/>
          </p:cNvSpPr>
          <p:nvPr>
            <p:ph type="ctrTitle"/>
          </p:nvPr>
        </p:nvSpPr>
        <p:spPr>
          <a:xfrm flipH="1">
            <a:off x="1049126" y="641132"/>
            <a:ext cx="3657607" cy="5528440"/>
          </a:xfrm>
        </p:spPr>
        <p:txBody>
          <a:bodyPr/>
          <a:lstStyle/>
          <a:p>
            <a:endParaRPr lang="en-US" dirty="0"/>
          </a:p>
        </p:txBody>
      </p:sp>
      <p:sp>
        <p:nvSpPr>
          <p:cNvPr id="3" name="Subtitle 2">
            <a:extLst>
              <a:ext uri="{FF2B5EF4-FFF2-40B4-BE49-F238E27FC236}">
                <a16:creationId xmlns:a16="http://schemas.microsoft.com/office/drawing/2014/main" id="{50F97964-3DDC-90FD-4291-0B52DF0E6FEC}"/>
              </a:ext>
            </a:extLst>
          </p:cNvPr>
          <p:cNvSpPr>
            <a:spLocks noGrp="1"/>
          </p:cNvSpPr>
          <p:nvPr>
            <p:ph type="subTitle" idx="1"/>
          </p:nvPr>
        </p:nvSpPr>
        <p:spPr>
          <a:xfrm>
            <a:off x="6611007" y="198784"/>
            <a:ext cx="4582509" cy="6170844"/>
          </a:xfrm>
        </p:spPr>
        <p:txBody>
          <a:bodyPr>
            <a:noAutofit/>
          </a:bodyPr>
          <a:lstStyle/>
          <a:p>
            <a:r>
              <a:rPr lang="en-US" sz="3200" b="1" i="0" dirty="0">
                <a:solidFill>
                  <a:srgbClr val="331F16"/>
                </a:solidFill>
                <a:effectLst/>
                <a:latin typeface="raleway" panose="020B0604020202020204" pitchFamily="2" charset="0"/>
              </a:rPr>
              <a:t>Welcome</a:t>
            </a:r>
          </a:p>
          <a:p>
            <a:r>
              <a:rPr lang="en-US" sz="1600" b="1" i="0" dirty="0">
                <a:solidFill>
                  <a:srgbClr val="331F16"/>
                </a:solidFill>
                <a:effectLst/>
                <a:latin typeface="raleway" panose="020B0604020202020204" pitchFamily="2" charset="0"/>
              </a:rPr>
              <a:t>Set in an enchanted 32-acre landscaped park </a:t>
            </a:r>
          </a:p>
          <a:p>
            <a:r>
              <a:rPr lang="en-US" sz="1600" b="1" i="0" dirty="0">
                <a:solidFill>
                  <a:srgbClr val="331F16"/>
                </a:solidFill>
                <a:effectLst/>
                <a:latin typeface="raleway" panose="020B0604020202020204" pitchFamily="2" charset="0"/>
              </a:rPr>
              <a:t>We invite you to experience our Natural attraction.  You will see, hear and experience the real natural Florida </a:t>
            </a:r>
          </a:p>
          <a:p>
            <a:r>
              <a:rPr lang="en-US" sz="1600" b="1" dirty="0">
                <a:solidFill>
                  <a:srgbClr val="331F16"/>
                </a:solidFill>
                <a:latin typeface="raleway" panose="020B0604020202020204" pitchFamily="2" charset="0"/>
              </a:rPr>
              <a:t>Experience an airboat ride at the speeds up to 45 mph with our Coast Guard certified captains</a:t>
            </a:r>
            <a:endParaRPr lang="en-US" sz="1600" b="1" i="0" dirty="0">
              <a:solidFill>
                <a:srgbClr val="331F16"/>
              </a:solidFill>
              <a:effectLst/>
              <a:latin typeface="raleway" panose="020B0604020202020204" pitchFamily="2" charset="0"/>
            </a:endParaRPr>
          </a:p>
          <a:p>
            <a:r>
              <a:rPr lang="en-US" sz="1600" b="1" i="0" dirty="0">
                <a:solidFill>
                  <a:srgbClr val="331F16"/>
                </a:solidFill>
                <a:effectLst/>
                <a:latin typeface="raleway" panose="020B0604020202020204" pitchFamily="2" charset="0"/>
              </a:rPr>
              <a:t>View our juvenile alligators for an up-close </a:t>
            </a:r>
            <a:r>
              <a:rPr lang="en-US" sz="1600" b="1" dirty="0">
                <a:solidFill>
                  <a:srgbClr val="331F16"/>
                </a:solidFill>
                <a:latin typeface="raleway" panose="020B0604020202020204" pitchFamily="2" charset="0"/>
              </a:rPr>
              <a:t>view Florida favorite reptile in </a:t>
            </a:r>
            <a:r>
              <a:rPr lang="en-US" sz="1600" b="1" i="0" dirty="0">
                <a:solidFill>
                  <a:srgbClr val="331F16"/>
                </a:solidFill>
                <a:effectLst/>
                <a:latin typeface="raleway" panose="020B0604020202020204" pitchFamily="2" charset="0"/>
              </a:rPr>
              <a:t>our Gator Lagoon. Watch as they bask in the sun, or you can feed them</a:t>
            </a:r>
          </a:p>
          <a:p>
            <a:r>
              <a:rPr lang="en-US" sz="1600" b="1" dirty="0">
                <a:solidFill>
                  <a:srgbClr val="331F16"/>
                </a:solidFill>
                <a:latin typeface="raleway" panose="020B0604020202020204" pitchFamily="2" charset="0"/>
              </a:rPr>
              <a:t>Walk through Lilys Butterfly Garden.  Central Florida’s largest year-round Butterfly enclosure</a:t>
            </a:r>
          </a:p>
          <a:p>
            <a:r>
              <a:rPr lang="en-US" sz="1600" b="1" i="0" dirty="0">
                <a:solidFill>
                  <a:srgbClr val="331F16"/>
                </a:solidFill>
                <a:effectLst/>
                <a:latin typeface="raleway" panose="020B0604020202020204" pitchFamily="2" charset="0"/>
              </a:rPr>
              <a:t>Mine our slough and you can find semi-precious stones, crystals or even fossils</a:t>
            </a:r>
          </a:p>
          <a:p>
            <a:r>
              <a:rPr lang="en-US" sz="1600" b="1" i="0" dirty="0">
                <a:solidFill>
                  <a:srgbClr val="331F16"/>
                </a:solidFill>
                <a:effectLst/>
                <a:latin typeface="raleway" panose="020B0604020202020204" pitchFamily="2" charset="0"/>
              </a:rPr>
              <a:t> See our authentic Native American village and how they survived living inn the swamps of Florida </a:t>
            </a:r>
          </a:p>
          <a:p>
            <a:r>
              <a:rPr lang="en-US" sz="1600" b="1" i="0" dirty="0">
                <a:solidFill>
                  <a:srgbClr val="331F16"/>
                </a:solidFill>
                <a:effectLst/>
                <a:latin typeface="raleway" panose="020B0604020202020204" pitchFamily="2" charset="0"/>
              </a:rPr>
              <a:t>Purchase a delicious meal in our on-site BBQ restaurant</a:t>
            </a:r>
            <a:endParaRPr lang="en-US" sz="1600" b="1" dirty="0"/>
          </a:p>
        </p:txBody>
      </p:sp>
      <p:pic>
        <p:nvPicPr>
          <p:cNvPr id="9" name="Picture 8" descr="A picture containing text, vector graphics&#10;&#10;Description automatically generated">
            <a:extLst>
              <a:ext uri="{FF2B5EF4-FFF2-40B4-BE49-F238E27FC236}">
                <a16:creationId xmlns:a16="http://schemas.microsoft.com/office/drawing/2014/main" id="{D7FEA825-C4F8-E847-ABF9-7618FE5517A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6861" y="54857"/>
            <a:ext cx="4572009" cy="6748285"/>
          </a:xfrm>
          <a:prstGeom prst="rect">
            <a:avLst/>
          </a:prstGeom>
        </p:spPr>
      </p:pic>
    </p:spTree>
    <p:extLst>
      <p:ext uri="{BB962C8B-B14F-4D97-AF65-F5344CB8AC3E}">
        <p14:creationId xmlns:p14="http://schemas.microsoft.com/office/powerpoint/2010/main" val="9637510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570B615-500D-3A62-81DF-14FD20810280}"/>
              </a:ext>
            </a:extLst>
          </p:cNvPr>
          <p:cNvSpPr>
            <a:spLocks noGrp="1"/>
          </p:cNvSpPr>
          <p:nvPr>
            <p:ph type="ctrTitle"/>
          </p:nvPr>
        </p:nvSpPr>
        <p:spPr/>
        <p:txBody>
          <a:bodyPr/>
          <a:lstStyle/>
          <a:p>
            <a:endParaRPr lang="en-US"/>
          </a:p>
        </p:txBody>
      </p:sp>
      <p:sp>
        <p:nvSpPr>
          <p:cNvPr id="6" name="Subtitle 5">
            <a:extLst>
              <a:ext uri="{FF2B5EF4-FFF2-40B4-BE49-F238E27FC236}">
                <a16:creationId xmlns:a16="http://schemas.microsoft.com/office/drawing/2014/main" id="{9826F9AD-52B0-F0D4-9F1E-4030D89B81A5}"/>
              </a:ext>
            </a:extLst>
          </p:cNvPr>
          <p:cNvSpPr>
            <a:spLocks noGrp="1"/>
          </p:cNvSpPr>
          <p:nvPr>
            <p:ph type="subTitle" idx="1"/>
          </p:nvPr>
        </p:nvSpPr>
        <p:spPr/>
        <p:txBody>
          <a:bodyPr/>
          <a:lstStyle/>
          <a:p>
            <a:endParaRPr lang="en-US"/>
          </a:p>
        </p:txBody>
      </p:sp>
      <p:pic>
        <p:nvPicPr>
          <p:cNvPr id="1026" name="Picture 2" descr="Image preview">
            <a:extLst>
              <a:ext uri="{FF2B5EF4-FFF2-40B4-BE49-F238E27FC236}">
                <a16:creationId xmlns:a16="http://schemas.microsoft.com/office/drawing/2014/main" id="{0F6F92E8-F7CA-E448-D544-75E319E691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60631" y="80963"/>
            <a:ext cx="21191833"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preview">
            <a:extLst>
              <a:ext uri="{FF2B5EF4-FFF2-40B4-BE49-F238E27FC236}">
                <a16:creationId xmlns:a16="http://schemas.microsoft.com/office/drawing/2014/main" id="{C23FF59D-E9FE-50B0-DE93-7A723059BE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338" y="178676"/>
            <a:ext cx="10601325" cy="66793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9789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9F719-C1CA-1640-12EE-2FFE55B24300}"/>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50F97964-3DDC-90FD-4291-0B52DF0E6FEC}"/>
              </a:ext>
            </a:extLst>
          </p:cNvPr>
          <p:cNvSpPr>
            <a:spLocks noGrp="1"/>
          </p:cNvSpPr>
          <p:nvPr>
            <p:ph type="subTitle" idx="1"/>
          </p:nvPr>
        </p:nvSpPr>
        <p:spPr/>
        <p:txBody>
          <a:bodyPr/>
          <a:lstStyle/>
          <a:p>
            <a:endParaRPr lang="en-US"/>
          </a:p>
        </p:txBody>
      </p:sp>
      <p:pic>
        <p:nvPicPr>
          <p:cNvPr id="1026" name="Picture 2" descr="Image preview">
            <a:extLst>
              <a:ext uri="{FF2B5EF4-FFF2-40B4-BE49-F238E27FC236}">
                <a16:creationId xmlns:a16="http://schemas.microsoft.com/office/drawing/2014/main" id="{0F6F92E8-F7CA-E448-D544-75E319E691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F9D4E87A-DC1A-41C0-8C6F-51EB1CFF6F39}"/>
              </a:ext>
            </a:extLst>
          </p:cNvPr>
          <p:cNvSpPr txBox="1"/>
          <p:nvPr/>
        </p:nvSpPr>
        <p:spPr>
          <a:xfrm>
            <a:off x="5874025" y="439806"/>
            <a:ext cx="6162262" cy="5078313"/>
          </a:xfrm>
          <a:prstGeom prst="rect">
            <a:avLst/>
          </a:prstGeom>
          <a:noFill/>
        </p:spPr>
        <p:txBody>
          <a:bodyPr wrap="square">
            <a:spAutoFit/>
          </a:bodyPr>
          <a:lstStyle/>
          <a:p>
            <a:pPr algn="l"/>
            <a:endParaRPr lang="en-US" sz="1600" b="1" i="0" dirty="0">
              <a:solidFill>
                <a:srgbClr val="000000"/>
              </a:solidFill>
              <a:effectLst/>
              <a:latin typeface="UICTFontTextStyleEmphasizedBody"/>
            </a:endParaRPr>
          </a:p>
          <a:p>
            <a:pPr algn="l"/>
            <a:endParaRPr lang="en-US" sz="1600" b="1" dirty="0">
              <a:solidFill>
                <a:srgbClr val="000000"/>
              </a:solidFill>
              <a:latin typeface="UICTFontTextStyleEmphasizedBody"/>
            </a:endParaRPr>
          </a:p>
          <a:p>
            <a:pPr algn="l"/>
            <a:endParaRPr lang="en-US" sz="1600" b="1" i="0" dirty="0">
              <a:solidFill>
                <a:srgbClr val="000000"/>
              </a:solidFill>
              <a:effectLst/>
              <a:latin typeface="UICTFontTextStyleEmphasizedBody"/>
            </a:endParaRPr>
          </a:p>
          <a:p>
            <a:pPr algn="l"/>
            <a:r>
              <a:rPr lang="en-US" sz="2000" b="1" i="0" dirty="0">
                <a:solidFill>
                  <a:srgbClr val="000000"/>
                </a:solidFill>
                <a:effectLst/>
                <a:latin typeface="UICTFontTextStyleEmphasizedBody"/>
              </a:rPr>
              <a:t>AIRBOATS</a:t>
            </a:r>
            <a:endParaRPr lang="en-US" sz="2000" b="0" i="0" dirty="0">
              <a:solidFill>
                <a:srgbClr val="000000"/>
              </a:solidFill>
              <a:effectLst/>
              <a:latin typeface="Segoe UI" panose="020B0502040204020203" pitchFamily="34" charset="0"/>
            </a:endParaRPr>
          </a:p>
          <a:p>
            <a:pPr algn="l"/>
            <a:r>
              <a:rPr lang="en-US" sz="1600" b="0" i="0" dirty="0">
                <a:solidFill>
                  <a:srgbClr val="000000"/>
                </a:solidFill>
                <a:effectLst/>
                <a:latin typeface="Segoe UI" panose="020B0502040204020203" pitchFamily="34" charset="0"/>
              </a:rPr>
              <a:t>Get Ready to Spot Wildlife at Boggy Creek Airboat Adventures!</a:t>
            </a:r>
          </a:p>
          <a:p>
            <a:pPr algn="l"/>
            <a:r>
              <a:rPr lang="en-US" sz="1600" b="0" i="0" dirty="0">
                <a:solidFill>
                  <a:srgbClr val="000000"/>
                </a:solidFill>
                <a:effectLst/>
                <a:latin typeface="Segoe UI" panose="020B0502040204020203" pitchFamily="34" charset="0"/>
              </a:rPr>
              <a:t> </a:t>
            </a:r>
          </a:p>
          <a:p>
            <a:pPr algn="l"/>
            <a:r>
              <a:rPr lang="en-US" sz="1600" b="0" i="0" dirty="0">
                <a:solidFill>
                  <a:srgbClr val="000000"/>
                </a:solidFill>
                <a:effectLst/>
                <a:latin typeface="Segoe UI" panose="020B0502040204020203" pitchFamily="34" charset="0"/>
              </a:rPr>
              <a:t>The Headwaters to the Florida Everglades is a wildlife haven, and now's the perfect time to get out and explore all it has to offer. From birds to alligators to otters, there's always something to see! Lake </a:t>
            </a:r>
            <a:r>
              <a:rPr lang="en-US" sz="1600" b="0" i="0" dirty="0" err="1">
                <a:solidFill>
                  <a:srgbClr val="000000"/>
                </a:solidFill>
                <a:effectLst/>
                <a:latin typeface="Segoe UI" panose="020B0502040204020203" pitchFamily="34" charset="0"/>
              </a:rPr>
              <a:t>Tohopekaliga</a:t>
            </a:r>
            <a:r>
              <a:rPr lang="en-US" sz="1600" b="0" i="0" dirty="0">
                <a:solidFill>
                  <a:srgbClr val="000000"/>
                </a:solidFill>
                <a:effectLst/>
                <a:latin typeface="Segoe UI" panose="020B0502040204020203" pitchFamily="34" charset="0"/>
              </a:rPr>
              <a:t> offers an abundance of wildlife that you won't see in theme parks!</a:t>
            </a:r>
          </a:p>
          <a:p>
            <a:pPr algn="l"/>
            <a:br>
              <a:rPr lang="en-US" sz="1600" b="0" i="0" dirty="0">
                <a:solidFill>
                  <a:srgbClr val="000000"/>
                </a:solidFill>
                <a:effectLst/>
                <a:latin typeface="Segoe UI" panose="020B0502040204020203" pitchFamily="34" charset="0"/>
              </a:rPr>
            </a:br>
            <a:endParaRPr lang="en-US" sz="1600" b="0" i="0" dirty="0">
              <a:solidFill>
                <a:srgbClr val="000000"/>
              </a:solidFill>
              <a:effectLst/>
              <a:latin typeface="Segoe UI" panose="020B0502040204020203" pitchFamily="34" charset="0"/>
            </a:endParaRPr>
          </a:p>
          <a:p>
            <a:pPr algn="l"/>
            <a:r>
              <a:rPr lang="en-US" sz="1600" b="0" i="0" dirty="0">
                <a:solidFill>
                  <a:srgbClr val="000000"/>
                </a:solidFill>
                <a:effectLst/>
                <a:latin typeface="Segoe UI" panose="020B0502040204020203" pitchFamily="34" charset="0"/>
              </a:rPr>
              <a:t>Whether you're looking for a leisurely tour or an exciting adventure, our tours have something for you. Take your binoculars with you and look for birds soaring overhead, alligators gliding across the water, or spot the playful antics of otters and turtles.</a:t>
            </a:r>
          </a:p>
          <a:p>
            <a:pPr algn="l"/>
            <a:r>
              <a:rPr lang="en-US" sz="1600" b="0" i="0" dirty="0">
                <a:solidFill>
                  <a:srgbClr val="000000"/>
                </a:solidFill>
                <a:effectLst/>
                <a:latin typeface="Segoe UI" panose="020B0502040204020203" pitchFamily="34" charset="0"/>
              </a:rPr>
              <a:t>We have experienced Master Captains who can show you the best spots for spotting wildlife. Learn about the history of the area while getting up close and personal with its inhabitants.</a:t>
            </a:r>
          </a:p>
        </p:txBody>
      </p:sp>
      <p:pic>
        <p:nvPicPr>
          <p:cNvPr id="7" name="Picture 6" descr="A group of people on a boat&#10;&#10;Description automatically generated with low confidence">
            <a:extLst>
              <a:ext uri="{FF2B5EF4-FFF2-40B4-BE49-F238E27FC236}">
                <a16:creationId xmlns:a16="http://schemas.microsoft.com/office/drawing/2014/main" id="{A04C439F-A79C-B4CE-071D-FFA06DD9C9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5430" y="594906"/>
            <a:ext cx="4763165" cy="5830114"/>
          </a:xfrm>
          <a:prstGeom prst="rect">
            <a:avLst/>
          </a:prstGeom>
        </p:spPr>
      </p:pic>
    </p:spTree>
    <p:extLst>
      <p:ext uri="{BB962C8B-B14F-4D97-AF65-F5344CB8AC3E}">
        <p14:creationId xmlns:p14="http://schemas.microsoft.com/office/powerpoint/2010/main" val="1720248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preview">
            <a:extLst>
              <a:ext uri="{FF2B5EF4-FFF2-40B4-BE49-F238E27FC236}">
                <a16:creationId xmlns:a16="http://schemas.microsoft.com/office/drawing/2014/main" id="{0F6F92E8-F7CA-E448-D544-75E319E691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99AAC5DD-44C2-F4FD-B5C4-7181E9377111}"/>
              </a:ext>
            </a:extLst>
          </p:cNvPr>
          <p:cNvSpPr txBox="1"/>
          <p:nvPr/>
        </p:nvSpPr>
        <p:spPr>
          <a:xfrm>
            <a:off x="6430616" y="889844"/>
            <a:ext cx="5297557" cy="5632311"/>
          </a:xfrm>
          <a:prstGeom prst="rect">
            <a:avLst/>
          </a:prstGeom>
          <a:noFill/>
        </p:spPr>
        <p:txBody>
          <a:bodyPr wrap="square">
            <a:spAutoFit/>
          </a:bodyPr>
          <a:lstStyle/>
          <a:p>
            <a:pPr algn="l"/>
            <a:r>
              <a:rPr lang="en-US" b="1" i="0" dirty="0">
                <a:solidFill>
                  <a:srgbClr val="000000"/>
                </a:solidFill>
                <a:effectLst/>
                <a:latin typeface="UICTFontTextStyleEmphasizedBody"/>
              </a:rPr>
              <a:t>Lily’s Butterfly Garden</a:t>
            </a:r>
            <a:r>
              <a:rPr lang="en-US" b="0" i="0" dirty="0">
                <a:solidFill>
                  <a:srgbClr val="000000"/>
                </a:solidFill>
                <a:effectLst/>
                <a:latin typeface="Segoe UI" panose="020B0502040204020203" pitchFamily="34" charset="0"/>
              </a:rPr>
              <a:t>  </a:t>
            </a:r>
          </a:p>
          <a:p>
            <a:pPr algn="l"/>
            <a:r>
              <a:rPr lang="en-US" dirty="0">
                <a:solidFill>
                  <a:srgbClr val="000000"/>
                </a:solidFill>
                <a:latin typeface="Segoe UI" panose="020B0502040204020203" pitchFamily="34" charset="0"/>
              </a:rPr>
              <a:t>A</a:t>
            </a:r>
            <a:r>
              <a:rPr lang="en-US" b="0" i="0" dirty="0">
                <a:solidFill>
                  <a:srgbClr val="000000"/>
                </a:solidFill>
                <a:effectLst/>
                <a:latin typeface="Segoe UI" panose="020B0502040204020203" pitchFamily="34" charset="0"/>
              </a:rPr>
              <a:t> screened plant-house where you can discover the natural beauty of Florida’s fluttering and colorful insects. </a:t>
            </a:r>
          </a:p>
          <a:p>
            <a:pPr algn="l"/>
            <a:endParaRPr lang="en-US" b="0" i="0" dirty="0">
              <a:solidFill>
                <a:srgbClr val="000000"/>
              </a:solidFill>
              <a:effectLst/>
              <a:latin typeface="Segoe UI" panose="020B0502040204020203" pitchFamily="34" charset="0"/>
            </a:endParaRPr>
          </a:p>
          <a:p>
            <a:pPr algn="l"/>
            <a:r>
              <a:rPr lang="en-US" b="0" i="0" dirty="0">
                <a:solidFill>
                  <a:srgbClr val="000000"/>
                </a:solidFill>
                <a:effectLst/>
                <a:latin typeface="Segoe UI" panose="020B0502040204020203" pitchFamily="34" charset="0"/>
              </a:rPr>
              <a:t>Sit within the serene enclosure surrounded by 17 different butterfly species while hearing the sounds of trickling water and birds. Observe the colors, sounds, and smells of the garden as butterflies pollinate and spread their wings. </a:t>
            </a:r>
          </a:p>
          <a:p>
            <a:pPr algn="l"/>
            <a:endParaRPr lang="en-US" dirty="0">
              <a:solidFill>
                <a:srgbClr val="000000"/>
              </a:solidFill>
              <a:latin typeface="Segoe UI" panose="020B0502040204020203" pitchFamily="34" charset="0"/>
            </a:endParaRPr>
          </a:p>
          <a:p>
            <a:pPr algn="l"/>
            <a:r>
              <a:rPr lang="en-US" b="0" i="0" dirty="0">
                <a:solidFill>
                  <a:srgbClr val="000000"/>
                </a:solidFill>
                <a:effectLst/>
                <a:latin typeface="Segoe UI" panose="020B0502040204020203" pitchFamily="34" charset="0"/>
              </a:rPr>
              <a:t>Nectar that can be purchased for a small fee.</a:t>
            </a:r>
          </a:p>
          <a:p>
            <a:pPr algn="l"/>
            <a:r>
              <a:rPr lang="en-US" b="0" i="0" dirty="0">
                <a:solidFill>
                  <a:srgbClr val="000000"/>
                </a:solidFill>
                <a:effectLst/>
                <a:latin typeface="Segoe UI" panose="020B0502040204020203" pitchFamily="34" charset="0"/>
              </a:rPr>
              <a:t> </a:t>
            </a:r>
          </a:p>
          <a:p>
            <a:pPr algn="l"/>
            <a:r>
              <a:rPr lang="en-US" b="0" i="0" dirty="0">
                <a:solidFill>
                  <a:srgbClr val="000000"/>
                </a:solidFill>
                <a:effectLst/>
                <a:latin typeface="Segoe UI" panose="020B0502040204020203" pitchFamily="34" charset="0"/>
              </a:rPr>
              <a:t>Observe the behaviors and habits of brightly colored Wood ducks, turtles, and Bob White quail within the garden. </a:t>
            </a:r>
          </a:p>
          <a:p>
            <a:pPr algn="l"/>
            <a:endParaRPr lang="en-US" b="0" i="0" dirty="0">
              <a:solidFill>
                <a:srgbClr val="000000"/>
              </a:solidFill>
              <a:effectLst/>
              <a:latin typeface="Segoe UI" panose="020B0502040204020203" pitchFamily="34" charset="0"/>
            </a:endParaRPr>
          </a:p>
          <a:p>
            <a:pPr algn="l"/>
            <a:r>
              <a:rPr lang="en-US" b="0" i="0" dirty="0">
                <a:solidFill>
                  <a:srgbClr val="000000"/>
                </a:solidFill>
                <a:effectLst/>
                <a:latin typeface="Segoe UI" panose="020B0502040204020203" pitchFamily="34" charset="0"/>
              </a:rPr>
              <a:t>You’ll be able to learn interesting facts about these beautiful creatures with our educational placards displayed throughout the enclosure.</a:t>
            </a:r>
          </a:p>
        </p:txBody>
      </p:sp>
      <p:pic>
        <p:nvPicPr>
          <p:cNvPr id="10" name="Picture 9" descr="A picture containing text, window&#10;&#10;Description automatically generated">
            <a:extLst>
              <a:ext uri="{FF2B5EF4-FFF2-40B4-BE49-F238E27FC236}">
                <a16:creationId xmlns:a16="http://schemas.microsoft.com/office/drawing/2014/main" id="{4A32C3AC-C45D-AC1A-D58A-4414832E78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3827" y="457521"/>
            <a:ext cx="2857899" cy="3248478"/>
          </a:xfrm>
          <a:prstGeom prst="rect">
            <a:avLst/>
          </a:prstGeom>
        </p:spPr>
      </p:pic>
      <p:pic>
        <p:nvPicPr>
          <p:cNvPr id="12" name="Picture 11" descr="A picture containing text&#10;&#10;Description automatically generated">
            <a:extLst>
              <a:ext uri="{FF2B5EF4-FFF2-40B4-BE49-F238E27FC236}">
                <a16:creationId xmlns:a16="http://schemas.microsoft.com/office/drawing/2014/main" id="{D36966C0-3BC4-D90D-8337-2128B392176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56254" y="2950985"/>
            <a:ext cx="3200406" cy="3730759"/>
          </a:xfrm>
          <a:prstGeom prst="rect">
            <a:avLst/>
          </a:prstGeom>
        </p:spPr>
      </p:pic>
    </p:spTree>
    <p:extLst>
      <p:ext uri="{BB962C8B-B14F-4D97-AF65-F5344CB8AC3E}">
        <p14:creationId xmlns:p14="http://schemas.microsoft.com/office/powerpoint/2010/main" val="36815810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9F719-C1CA-1640-12EE-2FFE55B24300}"/>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50F97964-3DDC-90FD-4291-0B52DF0E6FEC}"/>
              </a:ext>
            </a:extLst>
          </p:cNvPr>
          <p:cNvSpPr>
            <a:spLocks noGrp="1"/>
          </p:cNvSpPr>
          <p:nvPr>
            <p:ph type="subTitle" idx="1"/>
          </p:nvPr>
        </p:nvSpPr>
        <p:spPr/>
        <p:txBody>
          <a:bodyPr/>
          <a:lstStyle/>
          <a:p>
            <a:endParaRPr lang="en-US"/>
          </a:p>
        </p:txBody>
      </p:sp>
      <p:pic>
        <p:nvPicPr>
          <p:cNvPr id="1026" name="Picture 2" descr="Image preview">
            <a:extLst>
              <a:ext uri="{FF2B5EF4-FFF2-40B4-BE49-F238E27FC236}">
                <a16:creationId xmlns:a16="http://schemas.microsoft.com/office/drawing/2014/main" id="{0F6F92E8-F7CA-E448-D544-75E319E691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20C76B8E-88D5-C94B-F410-C8B9A910346D}"/>
              </a:ext>
            </a:extLst>
          </p:cNvPr>
          <p:cNvSpPr txBox="1"/>
          <p:nvPr/>
        </p:nvSpPr>
        <p:spPr>
          <a:xfrm>
            <a:off x="5864087" y="-79653"/>
            <a:ext cx="5893903" cy="6555641"/>
          </a:xfrm>
          <a:prstGeom prst="rect">
            <a:avLst/>
          </a:prstGeom>
          <a:noFill/>
        </p:spPr>
        <p:txBody>
          <a:bodyPr wrap="square">
            <a:spAutoFit/>
          </a:bodyPr>
          <a:lstStyle/>
          <a:p>
            <a:pPr algn="l"/>
            <a:endParaRPr lang="en-US" sz="1600" b="1" i="0" dirty="0">
              <a:solidFill>
                <a:srgbClr val="000000"/>
              </a:solidFill>
              <a:effectLst/>
              <a:latin typeface="UICTFontTextStyleEmphasizedBody"/>
            </a:endParaRPr>
          </a:p>
          <a:p>
            <a:pPr algn="l"/>
            <a:endParaRPr lang="en-US" sz="1600" b="1" dirty="0">
              <a:solidFill>
                <a:srgbClr val="000000"/>
              </a:solidFill>
              <a:latin typeface="UICTFontTextStyleEmphasizedBody"/>
            </a:endParaRPr>
          </a:p>
          <a:p>
            <a:pPr algn="l"/>
            <a:endParaRPr lang="en-US" sz="1600" b="1" i="0" dirty="0">
              <a:solidFill>
                <a:srgbClr val="000000"/>
              </a:solidFill>
              <a:effectLst/>
              <a:latin typeface="UICTFontTextStyleEmphasizedBody"/>
            </a:endParaRPr>
          </a:p>
          <a:p>
            <a:pPr algn="l"/>
            <a:r>
              <a:rPr lang="en-US" sz="2000" b="1" i="0" dirty="0">
                <a:solidFill>
                  <a:srgbClr val="000000"/>
                </a:solidFill>
                <a:effectLst/>
                <a:latin typeface="UICTFontTextStyleEmphasizedBody"/>
              </a:rPr>
              <a:t>Native American Village</a:t>
            </a:r>
            <a:endParaRPr lang="en-US" sz="2000" b="0" i="0" dirty="0">
              <a:solidFill>
                <a:srgbClr val="000000"/>
              </a:solidFill>
              <a:effectLst/>
              <a:latin typeface="Segoe UI" panose="020B0502040204020203" pitchFamily="34" charset="0"/>
            </a:endParaRPr>
          </a:p>
          <a:p>
            <a:pPr algn="l"/>
            <a:r>
              <a:rPr lang="en-US" sz="1600" b="0" i="0" dirty="0">
                <a:solidFill>
                  <a:srgbClr val="000000"/>
                </a:solidFill>
                <a:effectLst/>
                <a:latin typeface="Segoe UI" panose="020B0502040204020203" pitchFamily="34" charset="0"/>
              </a:rPr>
              <a:t>Step back in time and explore the ancient secrets of a Native American Village.</a:t>
            </a:r>
          </a:p>
          <a:p>
            <a:pPr algn="l"/>
            <a:r>
              <a:rPr lang="en-US" sz="1600" b="0" i="0" dirty="0">
                <a:solidFill>
                  <a:srgbClr val="000000"/>
                </a:solidFill>
                <a:effectLst/>
                <a:latin typeface="Segoe UI" panose="020B0502040204020203" pitchFamily="34" charset="0"/>
              </a:rPr>
              <a:t>This outdoor museum provides visitors with a unique experience by portraying how Native Americans once lived on the swamp!</a:t>
            </a:r>
          </a:p>
          <a:p>
            <a:pPr algn="l"/>
            <a:r>
              <a:rPr lang="en-US" sz="1600" b="0" i="0" dirty="0">
                <a:solidFill>
                  <a:srgbClr val="000000"/>
                </a:solidFill>
                <a:effectLst/>
                <a:latin typeface="Segoe UI" panose="020B0502040204020203" pitchFamily="34" charset="0"/>
              </a:rPr>
              <a:t> </a:t>
            </a:r>
          </a:p>
          <a:p>
            <a:pPr algn="l"/>
            <a:r>
              <a:rPr lang="en-US" sz="1600" b="0" i="0" dirty="0">
                <a:solidFill>
                  <a:srgbClr val="000000"/>
                </a:solidFill>
                <a:effectLst/>
                <a:latin typeface="Segoe UI" panose="020B0502040204020203" pitchFamily="34" charset="0"/>
              </a:rPr>
              <a:t>The village has been recreated with historic detail giving visitors an unparalleled opportunity to experience life as it once was. During your visit, you will have the chance to view their dwellings and artifacts that offer a glimpse into their past. Visitors have come away with a true appreciation for these communities that have accomplished so much throughout history.</a:t>
            </a:r>
          </a:p>
          <a:p>
            <a:pPr algn="l"/>
            <a:r>
              <a:rPr lang="en-US" sz="1600" b="0" i="0" dirty="0">
                <a:solidFill>
                  <a:srgbClr val="000000"/>
                </a:solidFill>
                <a:effectLst/>
                <a:latin typeface="Segoe UI" panose="020B0502040204020203" pitchFamily="34" charset="0"/>
              </a:rPr>
              <a:t> </a:t>
            </a:r>
          </a:p>
          <a:p>
            <a:pPr algn="l"/>
            <a:r>
              <a:rPr lang="en-US" sz="1600" b="0" i="0" dirty="0">
                <a:solidFill>
                  <a:srgbClr val="000000"/>
                </a:solidFill>
                <a:effectLst/>
                <a:latin typeface="Segoe UI" panose="020B0502040204020203" pitchFamily="34" charset="0"/>
              </a:rPr>
              <a:t>So come join us on an unforgettable journey through time and space as we explore a unique piece of Native American culture.</a:t>
            </a:r>
          </a:p>
          <a:p>
            <a:pPr algn="l"/>
            <a:r>
              <a:rPr lang="en-US" sz="1600" b="0" i="0" dirty="0">
                <a:solidFill>
                  <a:srgbClr val="000000"/>
                </a:solidFill>
                <a:effectLst/>
                <a:latin typeface="Segoe UI" panose="020B0502040204020203" pitchFamily="34" charset="0"/>
              </a:rPr>
              <a:t> </a:t>
            </a:r>
          </a:p>
          <a:p>
            <a:pPr algn="l"/>
            <a:r>
              <a:rPr lang="en-US" sz="1600" b="0" i="0" dirty="0">
                <a:solidFill>
                  <a:srgbClr val="000000"/>
                </a:solidFill>
                <a:effectLst/>
                <a:latin typeface="Segoe UI" panose="020B0502040204020203" pitchFamily="34" charset="0"/>
              </a:rPr>
              <a:t>For those interested in taking a deeper dive into learning about Native American history, we offer workshops on traditional skills like pottery-making, basket-weaving, language and dance. No matter what your interests may be, there is something here for everyone! Private workshops are an additional cost.</a:t>
            </a:r>
          </a:p>
        </p:txBody>
      </p:sp>
      <p:pic>
        <p:nvPicPr>
          <p:cNvPr id="7" name="Picture 6" descr="A picture containing picture frame&#10;&#10;Description automatically generated">
            <a:extLst>
              <a:ext uri="{FF2B5EF4-FFF2-40B4-BE49-F238E27FC236}">
                <a16:creationId xmlns:a16="http://schemas.microsoft.com/office/drawing/2014/main" id="{85408251-4DB5-7766-8142-F6FB4A2F73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912" y="723522"/>
            <a:ext cx="4763165" cy="5410955"/>
          </a:xfrm>
          <a:prstGeom prst="rect">
            <a:avLst/>
          </a:prstGeom>
        </p:spPr>
      </p:pic>
    </p:spTree>
    <p:extLst>
      <p:ext uri="{BB962C8B-B14F-4D97-AF65-F5344CB8AC3E}">
        <p14:creationId xmlns:p14="http://schemas.microsoft.com/office/powerpoint/2010/main" val="17856522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9F719-C1CA-1640-12EE-2FFE55B24300}"/>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50F97964-3DDC-90FD-4291-0B52DF0E6FEC}"/>
              </a:ext>
            </a:extLst>
          </p:cNvPr>
          <p:cNvSpPr>
            <a:spLocks noGrp="1"/>
          </p:cNvSpPr>
          <p:nvPr>
            <p:ph type="subTitle" idx="1"/>
          </p:nvPr>
        </p:nvSpPr>
        <p:spPr/>
        <p:txBody>
          <a:bodyPr/>
          <a:lstStyle/>
          <a:p>
            <a:endParaRPr lang="en-US"/>
          </a:p>
        </p:txBody>
      </p:sp>
      <p:pic>
        <p:nvPicPr>
          <p:cNvPr id="1026" name="Picture 2" descr="Image preview">
            <a:extLst>
              <a:ext uri="{FF2B5EF4-FFF2-40B4-BE49-F238E27FC236}">
                <a16:creationId xmlns:a16="http://schemas.microsoft.com/office/drawing/2014/main" id="{0F6F92E8-F7CA-E448-D544-75E319E691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ABDE865-F88F-F121-EBC9-8F0ED79BF66A}"/>
              </a:ext>
            </a:extLst>
          </p:cNvPr>
          <p:cNvSpPr txBox="1"/>
          <p:nvPr/>
        </p:nvSpPr>
        <p:spPr>
          <a:xfrm>
            <a:off x="6331226" y="1720840"/>
            <a:ext cx="5526156" cy="4555093"/>
          </a:xfrm>
          <a:prstGeom prst="rect">
            <a:avLst/>
          </a:prstGeom>
          <a:noFill/>
        </p:spPr>
        <p:txBody>
          <a:bodyPr wrap="square" anchor="ctr">
            <a:spAutoFit/>
          </a:bodyPr>
          <a:lstStyle/>
          <a:p>
            <a:pPr algn="just"/>
            <a:r>
              <a:rPr lang="en-US" sz="2000" b="1" i="0" dirty="0">
                <a:solidFill>
                  <a:srgbClr val="000000"/>
                </a:solidFill>
                <a:effectLst/>
                <a:latin typeface="UICTFontTextStyleEmphasizedBody"/>
              </a:rPr>
              <a:t>Gator Oasis</a:t>
            </a:r>
            <a:endParaRPr lang="en-US" sz="2000" b="0" i="0" dirty="0">
              <a:solidFill>
                <a:srgbClr val="000000"/>
              </a:solidFill>
              <a:effectLst/>
              <a:latin typeface="Segoe UI" panose="020B0502040204020203" pitchFamily="34" charset="0"/>
            </a:endParaRPr>
          </a:p>
          <a:p>
            <a:pPr algn="l"/>
            <a:r>
              <a:rPr lang="en-US" b="0" i="0" dirty="0">
                <a:solidFill>
                  <a:srgbClr val="000000"/>
                </a:solidFill>
                <a:effectLst/>
                <a:latin typeface="Segoe UI" panose="020B0502040204020203" pitchFamily="34" charset="0"/>
              </a:rPr>
              <a:t>Welcome to the wonderful and surprisingly fascinating world of alligators! </a:t>
            </a:r>
          </a:p>
          <a:p>
            <a:pPr algn="l"/>
            <a:endParaRPr lang="en-US" dirty="0">
              <a:solidFill>
                <a:srgbClr val="000000"/>
              </a:solidFill>
              <a:latin typeface="Segoe UI" panose="020B0502040204020203" pitchFamily="34" charset="0"/>
            </a:endParaRPr>
          </a:p>
          <a:p>
            <a:pPr algn="l"/>
            <a:r>
              <a:rPr lang="en-US" b="0" i="0" dirty="0">
                <a:solidFill>
                  <a:srgbClr val="000000"/>
                </a:solidFill>
                <a:effectLst/>
                <a:latin typeface="Segoe UI" panose="020B0502040204020203" pitchFamily="34" charset="0"/>
              </a:rPr>
              <a:t>There’s no better way to spend a day in nature than to visit our alligator oasis! These unique creatures have been around for millions of years, and they are certainly one of the oldest species on Earth. From their prehistoric-looking skin to their long, powerful jaws, these animals truly have some remarkable qualities that make them an exciting creature to learn about and observe! </a:t>
            </a:r>
          </a:p>
          <a:p>
            <a:pPr algn="l"/>
            <a:endParaRPr lang="en-US" dirty="0">
              <a:solidFill>
                <a:srgbClr val="000000"/>
              </a:solidFill>
              <a:latin typeface="Segoe UI" panose="020B0502040204020203" pitchFamily="34" charset="0"/>
            </a:endParaRPr>
          </a:p>
          <a:p>
            <a:pPr algn="l"/>
            <a:r>
              <a:rPr lang="en-US" b="0" i="0" dirty="0">
                <a:solidFill>
                  <a:srgbClr val="000000"/>
                </a:solidFill>
                <a:effectLst/>
                <a:latin typeface="Segoe UI" panose="020B0502040204020203" pitchFamily="34" charset="0"/>
              </a:rPr>
              <a:t>These reptiles are so incredible, so dive into the exploratory journey and see our fascinating scaly friends right before your eyes!</a:t>
            </a:r>
          </a:p>
        </p:txBody>
      </p:sp>
      <p:pic>
        <p:nvPicPr>
          <p:cNvPr id="7" name="Picture 6" descr="A picture containing text, reptile, indoor, different&#10;&#10;Description automatically generated">
            <a:extLst>
              <a:ext uri="{FF2B5EF4-FFF2-40B4-BE49-F238E27FC236}">
                <a16:creationId xmlns:a16="http://schemas.microsoft.com/office/drawing/2014/main" id="{FD10E7E6-A149-4ED1-F187-F5D82160E1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4498" y="662153"/>
            <a:ext cx="4855778" cy="5613780"/>
          </a:xfrm>
          <a:prstGeom prst="rect">
            <a:avLst/>
          </a:prstGeom>
        </p:spPr>
      </p:pic>
    </p:spTree>
    <p:extLst>
      <p:ext uri="{BB962C8B-B14F-4D97-AF65-F5344CB8AC3E}">
        <p14:creationId xmlns:p14="http://schemas.microsoft.com/office/powerpoint/2010/main" val="3925666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9F719-C1CA-1640-12EE-2FFE55B24300}"/>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50F97964-3DDC-90FD-4291-0B52DF0E6FEC}"/>
              </a:ext>
            </a:extLst>
          </p:cNvPr>
          <p:cNvSpPr>
            <a:spLocks noGrp="1"/>
          </p:cNvSpPr>
          <p:nvPr>
            <p:ph type="subTitle" idx="1"/>
          </p:nvPr>
        </p:nvSpPr>
        <p:spPr/>
        <p:txBody>
          <a:bodyPr/>
          <a:lstStyle/>
          <a:p>
            <a:endParaRPr lang="en-US"/>
          </a:p>
        </p:txBody>
      </p:sp>
      <p:pic>
        <p:nvPicPr>
          <p:cNvPr id="1026" name="Picture 2" descr="Image preview">
            <a:extLst>
              <a:ext uri="{FF2B5EF4-FFF2-40B4-BE49-F238E27FC236}">
                <a16:creationId xmlns:a16="http://schemas.microsoft.com/office/drawing/2014/main" id="{0F6F92E8-F7CA-E448-D544-75E319E691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2285D72-C8DD-1E3B-15C9-4A58B646E618}"/>
              </a:ext>
            </a:extLst>
          </p:cNvPr>
          <p:cNvSpPr txBox="1"/>
          <p:nvPr/>
        </p:nvSpPr>
        <p:spPr>
          <a:xfrm>
            <a:off x="6251713" y="496468"/>
            <a:ext cx="5307496" cy="5632311"/>
          </a:xfrm>
          <a:prstGeom prst="rect">
            <a:avLst/>
          </a:prstGeom>
          <a:noFill/>
        </p:spPr>
        <p:txBody>
          <a:bodyPr wrap="square">
            <a:spAutoFit/>
          </a:bodyPr>
          <a:lstStyle/>
          <a:p>
            <a:pPr algn="just"/>
            <a:br>
              <a:rPr lang="en-US" b="1" i="0" dirty="0">
                <a:solidFill>
                  <a:srgbClr val="000000"/>
                </a:solidFill>
                <a:effectLst/>
                <a:latin typeface="UICTFontTextStyleEmphasizedBody"/>
              </a:rPr>
            </a:br>
            <a:r>
              <a:rPr lang="en-US" b="1" i="0" dirty="0">
                <a:solidFill>
                  <a:srgbClr val="000000"/>
                </a:solidFill>
                <a:effectLst/>
                <a:latin typeface="UICTFontTextStyleEmphasizedBody"/>
              </a:rPr>
              <a:t>GO MINING!</a:t>
            </a:r>
          </a:p>
          <a:p>
            <a:r>
              <a:rPr lang="en-US" b="0" i="0" dirty="0">
                <a:solidFill>
                  <a:srgbClr val="000000"/>
                </a:solidFill>
                <a:effectLst/>
                <a:latin typeface="UICTFontTextStyleEmphasizedBody"/>
              </a:rPr>
              <a:t>Explore a world of color and shine digging for treasures in our 70 ft mine. </a:t>
            </a:r>
          </a:p>
          <a:p>
            <a:endParaRPr lang="en-US" dirty="0">
              <a:solidFill>
                <a:srgbClr val="000000"/>
              </a:solidFill>
              <a:latin typeface="UICTFontTextStyleEmphasizedBody"/>
            </a:endParaRPr>
          </a:p>
          <a:p>
            <a:r>
              <a:rPr lang="en-US" b="0" i="0" dirty="0">
                <a:solidFill>
                  <a:srgbClr val="000000"/>
                </a:solidFill>
                <a:effectLst/>
                <a:latin typeface="UICTFontTextStyleEmphasizedBody"/>
              </a:rPr>
              <a:t>Uncover rare and beautiful gems or fossils and take home whatever you find! We provide all the essential tools and materials to start your gem mining adventure. </a:t>
            </a:r>
          </a:p>
          <a:p>
            <a:endParaRPr lang="en-US" dirty="0">
              <a:solidFill>
                <a:srgbClr val="000000"/>
              </a:solidFill>
              <a:latin typeface="UICTFontTextStyleEmphasizedBody"/>
            </a:endParaRPr>
          </a:p>
          <a:p>
            <a:r>
              <a:rPr lang="en-US" b="0" i="0" dirty="0">
                <a:solidFill>
                  <a:srgbClr val="000000"/>
                </a:solidFill>
                <a:effectLst/>
                <a:latin typeface="UICTFontTextStyleEmphasizedBody"/>
              </a:rPr>
              <a:t>Get the whole family involved as you explore a new and exciting world finding and identifying rare gems and fossils. You never know what you might find. Our gem mining activity is fun for all ages!</a:t>
            </a:r>
          </a:p>
          <a:p>
            <a:endParaRPr lang="en-US" dirty="0">
              <a:solidFill>
                <a:srgbClr val="000000"/>
              </a:solidFill>
              <a:latin typeface="UICTFontTextStyleEmphasizedBody"/>
            </a:endParaRPr>
          </a:p>
          <a:p>
            <a:r>
              <a:rPr lang="en-US" b="1" dirty="0">
                <a:solidFill>
                  <a:srgbClr val="000000"/>
                </a:solidFill>
                <a:latin typeface="UICTFontTextStyleEmphasizedBody"/>
              </a:rPr>
              <a:t>Geode Splitting</a:t>
            </a:r>
          </a:p>
          <a:p>
            <a:r>
              <a:rPr lang="en-US" dirty="0">
                <a:solidFill>
                  <a:srgbClr val="000000"/>
                </a:solidFill>
                <a:latin typeface="UICTFontTextStyleEmphasizedBody"/>
              </a:rPr>
              <a:t>This is our newest experience at the park</a:t>
            </a:r>
          </a:p>
          <a:p>
            <a:endParaRPr lang="en-US" dirty="0">
              <a:solidFill>
                <a:srgbClr val="000000"/>
              </a:solidFill>
              <a:latin typeface="UICTFontTextStyleEmphasizedBody"/>
            </a:endParaRPr>
          </a:p>
          <a:p>
            <a:r>
              <a:rPr lang="en-US" dirty="0">
                <a:solidFill>
                  <a:srgbClr val="000000"/>
                </a:solidFill>
                <a:latin typeface="UICTFontTextStyleEmphasizedBody"/>
              </a:rPr>
              <a:t>Everyone gets excited when they split open a geode to see what color crystals they find</a:t>
            </a:r>
            <a:endParaRPr lang="en-US" dirty="0">
              <a:latin typeface="UICTFontTextStyleEmphasizedBody"/>
            </a:endParaRPr>
          </a:p>
        </p:txBody>
      </p:sp>
      <p:pic>
        <p:nvPicPr>
          <p:cNvPr id="6" name="Picture 5" descr="A picture containing text, person&#10;&#10;Description automatically generated">
            <a:extLst>
              <a:ext uri="{FF2B5EF4-FFF2-40B4-BE49-F238E27FC236}">
                <a16:creationId xmlns:a16="http://schemas.microsoft.com/office/drawing/2014/main" id="{27F66177-7B50-31B9-8E59-8ECF32BEC5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103" y="357352"/>
            <a:ext cx="3352801" cy="3678129"/>
          </a:xfrm>
          <a:prstGeom prst="rect">
            <a:avLst/>
          </a:prstGeom>
        </p:spPr>
      </p:pic>
      <p:pic>
        <p:nvPicPr>
          <p:cNvPr id="7" name="Picture 6" descr="A picture containing indoor, different, vegetable&#10;&#10;Description automatically generated">
            <a:extLst>
              <a:ext uri="{FF2B5EF4-FFF2-40B4-BE49-F238E27FC236}">
                <a16:creationId xmlns:a16="http://schemas.microsoft.com/office/drawing/2014/main" id="{594B2828-B018-4C8D-B3B5-41E94A13555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38541" y="2606032"/>
            <a:ext cx="3657607" cy="4251968"/>
          </a:xfrm>
          <a:prstGeom prst="rect">
            <a:avLst/>
          </a:prstGeom>
        </p:spPr>
      </p:pic>
    </p:spTree>
    <p:extLst>
      <p:ext uri="{BB962C8B-B14F-4D97-AF65-F5344CB8AC3E}">
        <p14:creationId xmlns:p14="http://schemas.microsoft.com/office/powerpoint/2010/main" val="4969764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9F719-C1CA-1640-12EE-2FFE55B24300}"/>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50F97964-3DDC-90FD-4291-0B52DF0E6FEC}"/>
              </a:ext>
            </a:extLst>
          </p:cNvPr>
          <p:cNvSpPr>
            <a:spLocks noGrp="1"/>
          </p:cNvSpPr>
          <p:nvPr>
            <p:ph type="subTitle" idx="1"/>
          </p:nvPr>
        </p:nvSpPr>
        <p:spPr/>
        <p:txBody>
          <a:bodyPr/>
          <a:lstStyle/>
          <a:p>
            <a:endParaRPr lang="en-US"/>
          </a:p>
        </p:txBody>
      </p:sp>
      <p:pic>
        <p:nvPicPr>
          <p:cNvPr id="1026" name="Picture 2" descr="Image preview">
            <a:extLst>
              <a:ext uri="{FF2B5EF4-FFF2-40B4-BE49-F238E27FC236}">
                <a16:creationId xmlns:a16="http://schemas.microsoft.com/office/drawing/2014/main" id="{0F6F92E8-F7CA-E448-D544-75E319E691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F9C519C2-EB6D-8580-E74A-4CF618086A04}"/>
              </a:ext>
            </a:extLst>
          </p:cNvPr>
          <p:cNvSpPr txBox="1"/>
          <p:nvPr/>
        </p:nvSpPr>
        <p:spPr>
          <a:xfrm>
            <a:off x="6599582" y="1305342"/>
            <a:ext cx="5307495" cy="5109091"/>
          </a:xfrm>
          <a:prstGeom prst="rect">
            <a:avLst/>
          </a:prstGeom>
          <a:noFill/>
        </p:spPr>
        <p:txBody>
          <a:bodyPr wrap="square">
            <a:spAutoFit/>
          </a:bodyPr>
          <a:lstStyle/>
          <a:p>
            <a:pPr algn="l"/>
            <a:r>
              <a:rPr lang="en-US" sz="2000" b="1" i="0" dirty="0">
                <a:solidFill>
                  <a:srgbClr val="000000"/>
                </a:solidFill>
                <a:effectLst/>
                <a:latin typeface="UICTFontTextStyleEmphasizedBody"/>
              </a:rPr>
              <a:t>Boggy Bottom BBQ</a:t>
            </a:r>
            <a:r>
              <a:rPr lang="en-US" sz="2000" b="0" i="0" dirty="0">
                <a:solidFill>
                  <a:srgbClr val="000000"/>
                </a:solidFill>
                <a:effectLst/>
                <a:latin typeface="Segoe UI" panose="020B0502040204020203" pitchFamily="34" charset="0"/>
              </a:rPr>
              <a:t>  </a:t>
            </a:r>
          </a:p>
          <a:p>
            <a:pPr algn="l"/>
            <a:r>
              <a:rPr lang="en-US" b="0" i="0" dirty="0">
                <a:solidFill>
                  <a:srgbClr val="000000"/>
                </a:solidFill>
                <a:effectLst/>
                <a:latin typeface="Segoe UI" panose="020B0502040204020203" pitchFamily="34" charset="0"/>
              </a:rPr>
              <a:t>Savor the Flavor of Our Delicious BBQ</a:t>
            </a:r>
          </a:p>
          <a:p>
            <a:pPr algn="l"/>
            <a:r>
              <a:rPr lang="en-US" b="0" i="0" dirty="0">
                <a:solidFill>
                  <a:srgbClr val="000000"/>
                </a:solidFill>
                <a:effectLst/>
                <a:latin typeface="Segoe UI" panose="020B0502040204020203" pitchFamily="34" charset="0"/>
              </a:rPr>
              <a:t> </a:t>
            </a:r>
          </a:p>
          <a:p>
            <a:pPr algn="l"/>
            <a:r>
              <a:rPr lang="en-US" b="0" i="0" dirty="0">
                <a:solidFill>
                  <a:srgbClr val="000000"/>
                </a:solidFill>
                <a:effectLst/>
                <a:latin typeface="Segoe UI" panose="020B0502040204020203" pitchFamily="34" charset="0"/>
              </a:rPr>
              <a:t>Our outdoor restaurant is home to the best BBQ in town. Whether you're craving ribs, brisket, pulled pork, or just a good old cheeseburger, we have something for everyone. Our menu features a variety of dishes, from traditional favorites to our signature creations, you can even try our Gator Bites!</a:t>
            </a:r>
          </a:p>
          <a:p>
            <a:pPr algn="l"/>
            <a:endParaRPr lang="en-US" b="0" i="0" dirty="0">
              <a:solidFill>
                <a:srgbClr val="000000"/>
              </a:solidFill>
              <a:effectLst/>
              <a:latin typeface="Segoe UI" panose="020B0502040204020203" pitchFamily="34" charset="0"/>
            </a:endParaRPr>
          </a:p>
          <a:p>
            <a:pPr algn="l"/>
            <a:r>
              <a:rPr lang="en-US" b="0" i="0" dirty="0">
                <a:solidFill>
                  <a:srgbClr val="000000"/>
                </a:solidFill>
                <a:effectLst/>
                <a:latin typeface="Segoe UI" panose="020B0502040204020203" pitchFamily="34" charset="0"/>
              </a:rPr>
              <a:t>We also offer a wide selection of appetizers and sides, satisfy your cravings.</a:t>
            </a:r>
          </a:p>
          <a:p>
            <a:pPr algn="l"/>
            <a:r>
              <a:rPr lang="en-US" b="0" i="0" dirty="0">
                <a:solidFill>
                  <a:srgbClr val="000000"/>
                </a:solidFill>
                <a:effectLst/>
                <a:latin typeface="Segoe UI" panose="020B0502040204020203" pitchFamily="34" charset="0"/>
              </a:rPr>
              <a:t> </a:t>
            </a:r>
          </a:p>
          <a:p>
            <a:pPr algn="l"/>
            <a:r>
              <a:rPr lang="en-US" b="0" i="0" dirty="0">
                <a:solidFill>
                  <a:srgbClr val="000000"/>
                </a:solidFill>
                <a:effectLst/>
                <a:latin typeface="Segoe UI" panose="020B0502040204020203" pitchFamily="34" charset="0"/>
              </a:rPr>
              <a:t>We provide more than just delicious BBQ – we create an atmosphere you won't forget. Our lakeside seating is the perfect way to relax and enjoy nature while eating with friends or family.</a:t>
            </a:r>
          </a:p>
        </p:txBody>
      </p:sp>
      <p:pic>
        <p:nvPicPr>
          <p:cNvPr id="8" name="Picture 7" descr="A cheeseburger on a wooden surface&#10;&#10;Description automatically generated with medium confidence">
            <a:extLst>
              <a:ext uri="{FF2B5EF4-FFF2-40B4-BE49-F238E27FC236}">
                <a16:creationId xmlns:a16="http://schemas.microsoft.com/office/drawing/2014/main" id="{1A99BBB5-A42E-476B-F7CA-5CC23C035D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923" y="101600"/>
            <a:ext cx="3405812" cy="3657599"/>
          </a:xfrm>
          <a:prstGeom prst="rect">
            <a:avLst/>
          </a:prstGeom>
        </p:spPr>
      </p:pic>
      <p:pic>
        <p:nvPicPr>
          <p:cNvPr id="10" name="Picture 9" descr="A family eating at a table&#10;&#10;Description automatically generated with medium confidence">
            <a:extLst>
              <a:ext uri="{FF2B5EF4-FFF2-40B4-BE49-F238E27FC236}">
                <a16:creationId xmlns:a16="http://schemas.microsoft.com/office/drawing/2014/main" id="{1A3CBB8D-B1DA-F1B2-10B9-4B4D1DAAE2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78000" y="2044700"/>
            <a:ext cx="4734559" cy="4927600"/>
          </a:xfrm>
          <a:prstGeom prst="rect">
            <a:avLst/>
          </a:prstGeom>
        </p:spPr>
      </p:pic>
    </p:spTree>
    <p:extLst>
      <p:ext uri="{BB962C8B-B14F-4D97-AF65-F5344CB8AC3E}">
        <p14:creationId xmlns:p14="http://schemas.microsoft.com/office/powerpoint/2010/main" val="35854244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259</TotalTime>
  <Words>929</Words>
  <Application>Microsoft Office PowerPoint</Application>
  <PresentationFormat>Widescreen</PresentationFormat>
  <Paragraphs>74</Paragraphs>
  <Slides>11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Calibri</vt:lpstr>
      <vt:lpstr>Calibri Light</vt:lpstr>
      <vt:lpstr>Mystical Woods Rough Script</vt:lpstr>
      <vt:lpstr>raleway</vt:lpstr>
      <vt:lpstr>Segoe UI</vt:lpstr>
      <vt:lpstr>UICTFontTextStyleEmphasizedBody</vt:lpstr>
      <vt:lpstr>Office Theme</vt:lpstr>
      <vt:lpstr>Escape to Nature!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Nicholas Romeo</dc:creator>
  <cp:lastModifiedBy>Nicholas Romeo</cp:lastModifiedBy>
  <cp:revision>23</cp:revision>
  <dcterms:created xsi:type="dcterms:W3CDTF">2023-05-08T15:18:10Z</dcterms:created>
  <dcterms:modified xsi:type="dcterms:W3CDTF">2023-05-08T20:01:21Z</dcterms:modified>
</cp:coreProperties>
</file>