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17"/>
  </p:notesMasterIdLst>
  <p:sldIdLst>
    <p:sldId id="256" r:id="rId2"/>
    <p:sldId id="267" r:id="rId3"/>
    <p:sldId id="257" r:id="rId4"/>
    <p:sldId id="258" r:id="rId5"/>
    <p:sldId id="259" r:id="rId6"/>
    <p:sldId id="266" r:id="rId7"/>
    <p:sldId id="268" r:id="rId8"/>
    <p:sldId id="269" r:id="rId9"/>
    <p:sldId id="270" r:id="rId10"/>
    <p:sldId id="271" r:id="rId11"/>
    <p:sldId id="264" r:id="rId12"/>
    <p:sldId id="265" r:id="rId13"/>
    <p:sldId id="261" r:id="rId14"/>
    <p:sldId id="272" r:id="rId15"/>
    <p:sldId id="273" r:id="rId16"/>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0153" autoAdjust="0"/>
  </p:normalViewPr>
  <p:slideViewPr>
    <p:cSldViewPr snapToGrid="0">
      <p:cViewPr varScale="1">
        <p:scale>
          <a:sx n="80" d="100"/>
          <a:sy n="80" d="100"/>
        </p:scale>
        <p:origin x="100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5A9579-5C9D-49DF-92A6-B1EB3E8CF3B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436962EE-06EA-4E34-A6D9-0AC0DDAB8DCB}">
      <dgm:prSet/>
      <dgm:spPr/>
      <dgm:t>
        <a:bodyPr/>
        <a:lstStyle/>
        <a:p>
          <a:r>
            <a:rPr lang="en-US" dirty="0"/>
            <a:t>Qualifications:</a:t>
          </a:r>
        </a:p>
      </dgm:t>
    </dgm:pt>
    <dgm:pt modelId="{6E3B3D96-79B9-4EA8-AD34-5B850429D119}" type="parTrans" cxnId="{893C4882-AF53-4095-9E3E-F11A4E319E2F}">
      <dgm:prSet/>
      <dgm:spPr/>
      <dgm:t>
        <a:bodyPr/>
        <a:lstStyle/>
        <a:p>
          <a:endParaRPr lang="en-US"/>
        </a:p>
      </dgm:t>
    </dgm:pt>
    <dgm:pt modelId="{8B14CF1C-C542-48FB-A42C-DFB032DDBDC1}" type="sibTrans" cxnId="{893C4882-AF53-4095-9E3E-F11A4E319E2F}">
      <dgm:prSet/>
      <dgm:spPr/>
      <dgm:t>
        <a:bodyPr/>
        <a:lstStyle/>
        <a:p>
          <a:endParaRPr lang="en-US"/>
        </a:p>
      </dgm:t>
    </dgm:pt>
    <dgm:pt modelId="{5FF80736-AC5F-4898-A480-F8A062A24180}">
      <dgm:prSet/>
      <dgm:spPr/>
      <dgm:t>
        <a:bodyPr/>
        <a:lstStyle/>
        <a:p>
          <a:r>
            <a:rPr lang="en-US" dirty="0"/>
            <a:t>Adults (23 years or older)</a:t>
          </a:r>
        </a:p>
      </dgm:t>
    </dgm:pt>
    <dgm:pt modelId="{57EEF284-4A97-4C5E-AE14-AECD1C1AA37B}" type="parTrans" cxnId="{406F401D-B132-43C8-8EEB-F5C52B6766ED}">
      <dgm:prSet/>
      <dgm:spPr/>
      <dgm:t>
        <a:bodyPr/>
        <a:lstStyle/>
        <a:p>
          <a:endParaRPr lang="en-US"/>
        </a:p>
      </dgm:t>
    </dgm:pt>
    <dgm:pt modelId="{CF8C75A2-88E6-4B64-A67A-5805156E5334}" type="sibTrans" cxnId="{406F401D-B132-43C8-8EEB-F5C52B6766ED}">
      <dgm:prSet/>
      <dgm:spPr/>
      <dgm:t>
        <a:bodyPr/>
        <a:lstStyle/>
        <a:p>
          <a:endParaRPr lang="en-US"/>
        </a:p>
      </dgm:t>
    </dgm:pt>
    <dgm:pt modelId="{09CECE9E-AE17-41AC-AE9B-A1A11CD4A8CB}">
      <dgm:prSet/>
      <dgm:spPr/>
      <dgm:t>
        <a:bodyPr/>
        <a:lstStyle/>
        <a:p>
          <a:r>
            <a:rPr lang="en-US" dirty="0"/>
            <a:t>Young Adults (13 to 22 years old)</a:t>
          </a:r>
        </a:p>
      </dgm:t>
    </dgm:pt>
    <dgm:pt modelId="{499CE7E4-E267-4688-BE59-149D8BCAE0E8}" type="parTrans" cxnId="{A51650D1-BD2B-4CA9-844F-14C629305567}">
      <dgm:prSet/>
      <dgm:spPr/>
      <dgm:t>
        <a:bodyPr/>
        <a:lstStyle/>
        <a:p>
          <a:endParaRPr lang="en-US"/>
        </a:p>
      </dgm:t>
    </dgm:pt>
    <dgm:pt modelId="{2C7CA79D-1406-4A55-A40A-620E4B302937}" type="sibTrans" cxnId="{A51650D1-BD2B-4CA9-844F-14C629305567}">
      <dgm:prSet/>
      <dgm:spPr/>
      <dgm:t>
        <a:bodyPr/>
        <a:lstStyle/>
        <a:p>
          <a:endParaRPr lang="en-US"/>
        </a:p>
      </dgm:t>
    </dgm:pt>
    <dgm:pt modelId="{37CFBF09-CADA-4414-ACB7-E6C8D82188A0}">
      <dgm:prSet/>
      <dgm:spPr/>
      <dgm:t>
        <a:bodyPr/>
        <a:lstStyle/>
        <a:p>
          <a:r>
            <a:rPr lang="en-US" dirty="0"/>
            <a:t>Valid for active duty, retired (20+ years of service), reserve service members, and disabled veterans. </a:t>
          </a:r>
        </a:p>
      </dgm:t>
    </dgm:pt>
    <dgm:pt modelId="{318062FB-5C9F-4347-B312-4862FCEBCD35}" type="parTrans" cxnId="{99A4EAC2-AA20-4155-90D0-889706AF4F35}">
      <dgm:prSet/>
      <dgm:spPr/>
      <dgm:t>
        <a:bodyPr/>
        <a:lstStyle/>
        <a:p>
          <a:endParaRPr lang="en-US"/>
        </a:p>
      </dgm:t>
    </dgm:pt>
    <dgm:pt modelId="{019019AB-3956-4074-B4F5-A8C95EF887E4}" type="sibTrans" cxnId="{99A4EAC2-AA20-4155-90D0-889706AF4F35}">
      <dgm:prSet/>
      <dgm:spPr/>
      <dgm:t>
        <a:bodyPr/>
        <a:lstStyle/>
        <a:p>
          <a:endParaRPr lang="en-US"/>
        </a:p>
      </dgm:t>
    </dgm:pt>
    <dgm:pt modelId="{6F29D306-9251-4C86-9589-3BE882F534A5}">
      <dgm:prSet/>
      <dgm:spPr/>
      <dgm:t>
        <a:bodyPr/>
        <a:lstStyle/>
        <a:p>
          <a:r>
            <a:rPr lang="en-US" dirty="0"/>
            <a:t>Must show valid military ID with name, branch of service, and current dates to qualify. </a:t>
          </a:r>
        </a:p>
      </dgm:t>
    </dgm:pt>
    <dgm:pt modelId="{EDED4786-5C03-4BBB-AD48-D2BF17804DDD}" type="parTrans" cxnId="{5B001843-5A13-4E9B-A9B5-C93515AEED24}">
      <dgm:prSet/>
      <dgm:spPr/>
      <dgm:t>
        <a:bodyPr/>
        <a:lstStyle/>
        <a:p>
          <a:endParaRPr lang="en-US"/>
        </a:p>
      </dgm:t>
    </dgm:pt>
    <dgm:pt modelId="{A97C23C6-C50B-4CCC-9AB3-C2493560A83B}" type="sibTrans" cxnId="{5B001843-5A13-4E9B-A9B5-C93515AEED24}">
      <dgm:prSet/>
      <dgm:spPr/>
      <dgm:t>
        <a:bodyPr/>
        <a:lstStyle/>
        <a:p>
          <a:endParaRPr lang="en-US"/>
        </a:p>
      </dgm:t>
    </dgm:pt>
    <dgm:pt modelId="{6CC977F9-8F7A-4DFB-8845-50095AB5D625}">
      <dgm:prSet/>
      <dgm:spPr/>
      <dgm:t>
        <a:bodyPr/>
        <a:lstStyle/>
        <a:p>
          <a:r>
            <a:rPr lang="en-US" dirty="0"/>
            <a:t>Spouses and dependents (26 years or younger) also qualify with proof of valid dependent military ID. </a:t>
          </a:r>
        </a:p>
      </dgm:t>
    </dgm:pt>
    <dgm:pt modelId="{31EB1603-2A66-4DE2-A4E4-0267DE91470B}" type="parTrans" cxnId="{CD864D78-3499-4ED0-A059-B602CF335A9B}">
      <dgm:prSet/>
      <dgm:spPr/>
      <dgm:t>
        <a:bodyPr/>
        <a:lstStyle/>
        <a:p>
          <a:endParaRPr lang="en-US"/>
        </a:p>
      </dgm:t>
    </dgm:pt>
    <dgm:pt modelId="{5FFC9F36-BCEA-4947-9F6F-40DA44AF13ED}" type="sibTrans" cxnId="{CD864D78-3499-4ED0-A059-B602CF335A9B}">
      <dgm:prSet/>
      <dgm:spPr/>
      <dgm:t>
        <a:bodyPr/>
        <a:lstStyle/>
        <a:p>
          <a:endParaRPr lang="en-US"/>
        </a:p>
      </dgm:t>
    </dgm:pt>
    <dgm:pt modelId="{59C1C1D3-D3FE-4CBC-B0F3-76EDFF44E0F3}">
      <dgm:prSet/>
      <dgm:spPr/>
      <dgm:t>
        <a:bodyPr/>
        <a:lstStyle/>
        <a:p>
          <a:r>
            <a:rPr lang="en-US" dirty="0"/>
            <a:t>There is no military discount for child passes. </a:t>
          </a:r>
        </a:p>
      </dgm:t>
    </dgm:pt>
    <dgm:pt modelId="{F4FBED92-60BF-42F7-B168-15C59497E14C}" type="parTrans" cxnId="{42D44675-13EA-4903-BC99-9121A747663D}">
      <dgm:prSet/>
      <dgm:spPr/>
    </dgm:pt>
    <dgm:pt modelId="{9C2658D9-2CB7-411F-B335-0DC7F75BCF8A}" type="sibTrans" cxnId="{42D44675-13EA-4903-BC99-9121A747663D}">
      <dgm:prSet/>
      <dgm:spPr/>
    </dgm:pt>
    <dgm:pt modelId="{B20F1908-6340-4AEF-900D-CA643EB92887}">
      <dgm:prSet/>
      <dgm:spPr/>
      <dgm:t>
        <a:bodyPr/>
        <a:lstStyle/>
        <a:p>
          <a:r>
            <a:rPr lang="en-US" dirty="0"/>
            <a:t>There is no discount for veterans or DOD employees. </a:t>
          </a:r>
        </a:p>
      </dgm:t>
    </dgm:pt>
    <dgm:pt modelId="{C98E8057-9BDB-43F5-99DE-32C9388B408E}" type="parTrans" cxnId="{61AB63C6-9C07-4801-8EE2-43200A8AF96D}">
      <dgm:prSet/>
      <dgm:spPr/>
    </dgm:pt>
    <dgm:pt modelId="{66FDA9AB-6482-4F94-BE26-219E73BB3E8F}" type="sibTrans" cxnId="{61AB63C6-9C07-4801-8EE2-43200A8AF96D}">
      <dgm:prSet/>
      <dgm:spPr/>
    </dgm:pt>
    <dgm:pt modelId="{3EB5F079-D53A-4964-8495-4E67B67508DE}" type="pres">
      <dgm:prSet presAssocID="{045A9579-5C9D-49DF-92A6-B1EB3E8CF3B4}" presName="linear" presStyleCnt="0">
        <dgm:presLayoutVars>
          <dgm:dir/>
          <dgm:animLvl val="lvl"/>
          <dgm:resizeHandles val="exact"/>
        </dgm:presLayoutVars>
      </dgm:prSet>
      <dgm:spPr/>
    </dgm:pt>
    <dgm:pt modelId="{A9FF09E9-A6F0-4BBB-AFA4-DC748CC2C2AF}" type="pres">
      <dgm:prSet presAssocID="{436962EE-06EA-4E34-A6D9-0AC0DDAB8DCB}" presName="parentLin" presStyleCnt="0"/>
      <dgm:spPr/>
    </dgm:pt>
    <dgm:pt modelId="{153AB201-C55B-4B4B-B0B6-59FBE02194B8}" type="pres">
      <dgm:prSet presAssocID="{436962EE-06EA-4E34-A6D9-0AC0DDAB8DCB}" presName="parentLeftMargin" presStyleLbl="node1" presStyleIdx="0" presStyleCnt="1"/>
      <dgm:spPr/>
    </dgm:pt>
    <dgm:pt modelId="{56C7AAB3-4AC3-4921-B4DD-C79F1C577ABA}" type="pres">
      <dgm:prSet presAssocID="{436962EE-06EA-4E34-A6D9-0AC0DDAB8DCB}" presName="parentText" presStyleLbl="node1" presStyleIdx="0" presStyleCnt="1">
        <dgm:presLayoutVars>
          <dgm:chMax val="0"/>
          <dgm:bulletEnabled val="1"/>
        </dgm:presLayoutVars>
      </dgm:prSet>
      <dgm:spPr/>
    </dgm:pt>
    <dgm:pt modelId="{64CA82E6-0688-4DE4-AA50-63E51B5F7634}" type="pres">
      <dgm:prSet presAssocID="{436962EE-06EA-4E34-A6D9-0AC0DDAB8DCB}" presName="negativeSpace" presStyleCnt="0"/>
      <dgm:spPr/>
    </dgm:pt>
    <dgm:pt modelId="{E95457AC-9266-4882-8105-30062735E46B}" type="pres">
      <dgm:prSet presAssocID="{436962EE-06EA-4E34-A6D9-0AC0DDAB8DCB}" presName="childText" presStyleLbl="conFgAcc1" presStyleIdx="0" presStyleCnt="1">
        <dgm:presLayoutVars>
          <dgm:bulletEnabled val="1"/>
        </dgm:presLayoutVars>
      </dgm:prSet>
      <dgm:spPr/>
    </dgm:pt>
  </dgm:ptLst>
  <dgm:cxnLst>
    <dgm:cxn modelId="{5E213602-59A3-4008-84C2-500B9E373A2F}" type="presOf" srcId="{59C1C1D3-D3FE-4CBC-B0F3-76EDFF44E0F3}" destId="{E95457AC-9266-4882-8105-30062735E46B}" srcOrd="0" destOrd="5" presId="urn:microsoft.com/office/officeart/2005/8/layout/list1"/>
    <dgm:cxn modelId="{406F401D-B132-43C8-8EEB-F5C52B6766ED}" srcId="{436962EE-06EA-4E34-A6D9-0AC0DDAB8DCB}" destId="{5FF80736-AC5F-4898-A480-F8A062A24180}" srcOrd="0" destOrd="0" parTransId="{57EEF284-4A97-4C5E-AE14-AECD1C1AA37B}" sibTransId="{CF8C75A2-88E6-4B64-A67A-5805156E5334}"/>
    <dgm:cxn modelId="{0FCD5E3E-FD64-4CCA-9EA3-397F9D5C740D}" type="presOf" srcId="{09CECE9E-AE17-41AC-AE9B-A1A11CD4A8CB}" destId="{E95457AC-9266-4882-8105-30062735E46B}" srcOrd="0" destOrd="1" presId="urn:microsoft.com/office/officeart/2005/8/layout/list1"/>
    <dgm:cxn modelId="{5B001843-5A13-4E9B-A9B5-C93515AEED24}" srcId="{436962EE-06EA-4E34-A6D9-0AC0DDAB8DCB}" destId="{6F29D306-9251-4C86-9589-3BE882F534A5}" srcOrd="3" destOrd="0" parTransId="{EDED4786-5C03-4BBB-AD48-D2BF17804DDD}" sibTransId="{A97C23C6-C50B-4CCC-9AB3-C2493560A83B}"/>
    <dgm:cxn modelId="{2D5D6251-9A10-4273-9CD6-4D26287B9B3A}" type="presOf" srcId="{6CC977F9-8F7A-4DFB-8845-50095AB5D625}" destId="{E95457AC-9266-4882-8105-30062735E46B}" srcOrd="0" destOrd="4" presId="urn:microsoft.com/office/officeart/2005/8/layout/list1"/>
    <dgm:cxn modelId="{42D44675-13EA-4903-BC99-9121A747663D}" srcId="{436962EE-06EA-4E34-A6D9-0AC0DDAB8DCB}" destId="{59C1C1D3-D3FE-4CBC-B0F3-76EDFF44E0F3}" srcOrd="5" destOrd="0" parTransId="{F4FBED92-60BF-42F7-B168-15C59497E14C}" sibTransId="{9C2658D9-2CB7-411F-B335-0DC7F75BCF8A}"/>
    <dgm:cxn modelId="{AEFD6A75-1EFF-4E49-AC64-7785F744B951}" type="presOf" srcId="{5FF80736-AC5F-4898-A480-F8A062A24180}" destId="{E95457AC-9266-4882-8105-30062735E46B}" srcOrd="0" destOrd="0" presId="urn:microsoft.com/office/officeart/2005/8/layout/list1"/>
    <dgm:cxn modelId="{39246C76-8124-4E36-8E9F-083306D0A3C7}" type="presOf" srcId="{436962EE-06EA-4E34-A6D9-0AC0DDAB8DCB}" destId="{56C7AAB3-4AC3-4921-B4DD-C79F1C577ABA}" srcOrd="1" destOrd="0" presId="urn:microsoft.com/office/officeart/2005/8/layout/list1"/>
    <dgm:cxn modelId="{CD864D78-3499-4ED0-A059-B602CF335A9B}" srcId="{436962EE-06EA-4E34-A6D9-0AC0DDAB8DCB}" destId="{6CC977F9-8F7A-4DFB-8845-50095AB5D625}" srcOrd="4" destOrd="0" parTransId="{31EB1603-2A66-4DE2-A4E4-0267DE91470B}" sibTransId="{5FFC9F36-BCEA-4947-9F6F-40DA44AF13ED}"/>
    <dgm:cxn modelId="{FBE7147E-5E81-4BA3-ADC2-0812A38E3F13}" type="presOf" srcId="{37CFBF09-CADA-4414-ACB7-E6C8D82188A0}" destId="{E95457AC-9266-4882-8105-30062735E46B}" srcOrd="0" destOrd="2" presId="urn:microsoft.com/office/officeart/2005/8/layout/list1"/>
    <dgm:cxn modelId="{893C4882-AF53-4095-9E3E-F11A4E319E2F}" srcId="{045A9579-5C9D-49DF-92A6-B1EB3E8CF3B4}" destId="{436962EE-06EA-4E34-A6D9-0AC0DDAB8DCB}" srcOrd="0" destOrd="0" parTransId="{6E3B3D96-79B9-4EA8-AD34-5B850429D119}" sibTransId="{8B14CF1C-C542-48FB-A42C-DFB032DDBDC1}"/>
    <dgm:cxn modelId="{FA64AC89-4B80-445E-AAD3-4CE5CBD96C79}" type="presOf" srcId="{045A9579-5C9D-49DF-92A6-B1EB3E8CF3B4}" destId="{3EB5F079-D53A-4964-8495-4E67B67508DE}" srcOrd="0" destOrd="0" presId="urn:microsoft.com/office/officeart/2005/8/layout/list1"/>
    <dgm:cxn modelId="{99A4EAC2-AA20-4155-90D0-889706AF4F35}" srcId="{436962EE-06EA-4E34-A6D9-0AC0DDAB8DCB}" destId="{37CFBF09-CADA-4414-ACB7-E6C8D82188A0}" srcOrd="2" destOrd="0" parTransId="{318062FB-5C9F-4347-B312-4862FCEBCD35}" sibTransId="{019019AB-3956-4074-B4F5-A8C95EF887E4}"/>
    <dgm:cxn modelId="{61AB63C6-9C07-4801-8EE2-43200A8AF96D}" srcId="{436962EE-06EA-4E34-A6D9-0AC0DDAB8DCB}" destId="{B20F1908-6340-4AEF-900D-CA643EB92887}" srcOrd="6" destOrd="0" parTransId="{C98E8057-9BDB-43F5-99DE-32C9388B408E}" sibTransId="{66FDA9AB-6482-4F94-BE26-219E73BB3E8F}"/>
    <dgm:cxn modelId="{6BA6A2CB-8BC0-40DF-AE68-C50F03908F4F}" type="presOf" srcId="{6F29D306-9251-4C86-9589-3BE882F534A5}" destId="{E95457AC-9266-4882-8105-30062735E46B}" srcOrd="0" destOrd="3" presId="urn:microsoft.com/office/officeart/2005/8/layout/list1"/>
    <dgm:cxn modelId="{226988D0-297B-4FB0-9CCA-2FD790D070BA}" type="presOf" srcId="{436962EE-06EA-4E34-A6D9-0AC0DDAB8DCB}" destId="{153AB201-C55B-4B4B-B0B6-59FBE02194B8}" srcOrd="0" destOrd="0" presId="urn:microsoft.com/office/officeart/2005/8/layout/list1"/>
    <dgm:cxn modelId="{A51650D1-BD2B-4CA9-844F-14C629305567}" srcId="{436962EE-06EA-4E34-A6D9-0AC0DDAB8DCB}" destId="{09CECE9E-AE17-41AC-AE9B-A1A11CD4A8CB}" srcOrd="1" destOrd="0" parTransId="{499CE7E4-E267-4688-BE59-149D8BCAE0E8}" sibTransId="{2C7CA79D-1406-4A55-A40A-620E4B302937}"/>
    <dgm:cxn modelId="{33B25EEA-2BED-4764-84DF-C6B5094D0636}" type="presOf" srcId="{B20F1908-6340-4AEF-900D-CA643EB92887}" destId="{E95457AC-9266-4882-8105-30062735E46B}" srcOrd="0" destOrd="6" presId="urn:microsoft.com/office/officeart/2005/8/layout/list1"/>
    <dgm:cxn modelId="{29021C11-5FCE-4FEF-8548-9234FBCF0F4D}" type="presParOf" srcId="{3EB5F079-D53A-4964-8495-4E67B67508DE}" destId="{A9FF09E9-A6F0-4BBB-AFA4-DC748CC2C2AF}" srcOrd="0" destOrd="0" presId="urn:microsoft.com/office/officeart/2005/8/layout/list1"/>
    <dgm:cxn modelId="{FA7B7547-30D2-4551-969F-568782A0D6AB}" type="presParOf" srcId="{A9FF09E9-A6F0-4BBB-AFA4-DC748CC2C2AF}" destId="{153AB201-C55B-4B4B-B0B6-59FBE02194B8}" srcOrd="0" destOrd="0" presId="urn:microsoft.com/office/officeart/2005/8/layout/list1"/>
    <dgm:cxn modelId="{A38DDB06-C9F3-4B20-918B-E414A30AEAD7}" type="presParOf" srcId="{A9FF09E9-A6F0-4BBB-AFA4-DC748CC2C2AF}" destId="{56C7AAB3-4AC3-4921-B4DD-C79F1C577ABA}" srcOrd="1" destOrd="0" presId="urn:microsoft.com/office/officeart/2005/8/layout/list1"/>
    <dgm:cxn modelId="{4C238313-E1A3-4217-9528-5FD37B241433}" type="presParOf" srcId="{3EB5F079-D53A-4964-8495-4E67B67508DE}" destId="{64CA82E6-0688-4DE4-AA50-63E51B5F7634}" srcOrd="1" destOrd="0" presId="urn:microsoft.com/office/officeart/2005/8/layout/list1"/>
    <dgm:cxn modelId="{E276A8B5-1EAA-4F7F-8886-5207F85F8F61}" type="presParOf" srcId="{3EB5F079-D53A-4964-8495-4E67B67508DE}" destId="{E95457AC-9266-4882-8105-30062735E46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5457AC-9266-4882-8105-30062735E46B}">
      <dsp:nvSpPr>
        <dsp:cNvPr id="0" name=""/>
        <dsp:cNvSpPr/>
      </dsp:nvSpPr>
      <dsp:spPr>
        <a:xfrm>
          <a:off x="0" y="386495"/>
          <a:ext cx="6797675" cy="52164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27575" tIns="479044" rIns="527575" bIns="163576" numCol="1" spcCol="1270" anchor="t" anchorCtr="0">
          <a:noAutofit/>
        </a:bodyPr>
        <a:lstStyle/>
        <a:p>
          <a:pPr marL="228600" lvl="1" indent="-228600" algn="l" defTabSz="1022350">
            <a:lnSpc>
              <a:spcPct val="90000"/>
            </a:lnSpc>
            <a:spcBef>
              <a:spcPct val="0"/>
            </a:spcBef>
            <a:spcAft>
              <a:spcPct val="15000"/>
            </a:spcAft>
            <a:buChar char="•"/>
          </a:pPr>
          <a:r>
            <a:rPr lang="en-US" sz="2300" kern="1200" dirty="0"/>
            <a:t>Adults (23 years or older)</a:t>
          </a:r>
        </a:p>
        <a:p>
          <a:pPr marL="228600" lvl="1" indent="-228600" algn="l" defTabSz="1022350">
            <a:lnSpc>
              <a:spcPct val="90000"/>
            </a:lnSpc>
            <a:spcBef>
              <a:spcPct val="0"/>
            </a:spcBef>
            <a:spcAft>
              <a:spcPct val="15000"/>
            </a:spcAft>
            <a:buChar char="•"/>
          </a:pPr>
          <a:r>
            <a:rPr lang="en-US" sz="2300" kern="1200" dirty="0"/>
            <a:t>Young Adults (13 to 22 years old)</a:t>
          </a:r>
        </a:p>
        <a:p>
          <a:pPr marL="228600" lvl="1" indent="-228600" algn="l" defTabSz="1022350">
            <a:lnSpc>
              <a:spcPct val="90000"/>
            </a:lnSpc>
            <a:spcBef>
              <a:spcPct val="0"/>
            </a:spcBef>
            <a:spcAft>
              <a:spcPct val="15000"/>
            </a:spcAft>
            <a:buChar char="•"/>
          </a:pPr>
          <a:r>
            <a:rPr lang="en-US" sz="2300" kern="1200" dirty="0"/>
            <a:t>Valid for active duty, retired (20+ years of service), reserve service members, and disabled veterans. </a:t>
          </a:r>
        </a:p>
        <a:p>
          <a:pPr marL="228600" lvl="1" indent="-228600" algn="l" defTabSz="1022350">
            <a:lnSpc>
              <a:spcPct val="90000"/>
            </a:lnSpc>
            <a:spcBef>
              <a:spcPct val="0"/>
            </a:spcBef>
            <a:spcAft>
              <a:spcPct val="15000"/>
            </a:spcAft>
            <a:buChar char="•"/>
          </a:pPr>
          <a:r>
            <a:rPr lang="en-US" sz="2300" kern="1200" dirty="0"/>
            <a:t>Must show valid military ID with name, branch of service, and current dates to qualify. </a:t>
          </a:r>
        </a:p>
        <a:p>
          <a:pPr marL="228600" lvl="1" indent="-228600" algn="l" defTabSz="1022350">
            <a:lnSpc>
              <a:spcPct val="90000"/>
            </a:lnSpc>
            <a:spcBef>
              <a:spcPct val="0"/>
            </a:spcBef>
            <a:spcAft>
              <a:spcPct val="15000"/>
            </a:spcAft>
            <a:buChar char="•"/>
          </a:pPr>
          <a:r>
            <a:rPr lang="en-US" sz="2300" kern="1200" dirty="0"/>
            <a:t>Spouses and dependents (26 years or younger) also qualify with proof of valid dependent military ID. </a:t>
          </a:r>
        </a:p>
        <a:p>
          <a:pPr marL="228600" lvl="1" indent="-228600" algn="l" defTabSz="1022350">
            <a:lnSpc>
              <a:spcPct val="90000"/>
            </a:lnSpc>
            <a:spcBef>
              <a:spcPct val="0"/>
            </a:spcBef>
            <a:spcAft>
              <a:spcPct val="15000"/>
            </a:spcAft>
            <a:buChar char="•"/>
          </a:pPr>
          <a:r>
            <a:rPr lang="en-US" sz="2300" kern="1200" dirty="0"/>
            <a:t>There is no military discount for child passes. </a:t>
          </a:r>
        </a:p>
        <a:p>
          <a:pPr marL="228600" lvl="1" indent="-228600" algn="l" defTabSz="1022350">
            <a:lnSpc>
              <a:spcPct val="90000"/>
            </a:lnSpc>
            <a:spcBef>
              <a:spcPct val="0"/>
            </a:spcBef>
            <a:spcAft>
              <a:spcPct val="15000"/>
            </a:spcAft>
            <a:buChar char="•"/>
          </a:pPr>
          <a:r>
            <a:rPr lang="en-US" sz="2300" kern="1200" dirty="0"/>
            <a:t>There is no discount for veterans or DOD employees. </a:t>
          </a:r>
        </a:p>
      </dsp:txBody>
      <dsp:txXfrm>
        <a:off x="0" y="386495"/>
        <a:ext cx="6797675" cy="5216400"/>
      </dsp:txXfrm>
    </dsp:sp>
    <dsp:sp modelId="{56C7AAB3-4AC3-4921-B4DD-C79F1C577ABA}">
      <dsp:nvSpPr>
        <dsp:cNvPr id="0" name=""/>
        <dsp:cNvSpPr/>
      </dsp:nvSpPr>
      <dsp:spPr>
        <a:xfrm>
          <a:off x="339883" y="47015"/>
          <a:ext cx="4758372" cy="6789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1022350">
            <a:lnSpc>
              <a:spcPct val="90000"/>
            </a:lnSpc>
            <a:spcBef>
              <a:spcPct val="0"/>
            </a:spcBef>
            <a:spcAft>
              <a:spcPct val="35000"/>
            </a:spcAft>
            <a:buNone/>
          </a:pPr>
          <a:r>
            <a:rPr lang="en-US" sz="2300" kern="1200" dirty="0"/>
            <a:t>Qualifications:</a:t>
          </a:r>
        </a:p>
      </dsp:txBody>
      <dsp:txXfrm>
        <a:off x="373027" y="80159"/>
        <a:ext cx="4692084" cy="61267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1" tIns="48325" rIns="96651" bIns="48325"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1" tIns="48325" rIns="96651" bIns="48325" rtlCol="0"/>
          <a:lstStyle>
            <a:lvl1pPr algn="r">
              <a:defRPr sz="1200"/>
            </a:lvl1pPr>
          </a:lstStyle>
          <a:p>
            <a:fld id="{20001CE0-EF78-4763-8531-34B694D2D1F4}" type="datetimeFigureOut">
              <a:rPr lang="en-US" smtClean="0"/>
              <a:t>5/2/2023</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1" tIns="48325" rIns="96651" bIns="48325" rtlCol="0" anchor="ctr"/>
          <a:lstStyle/>
          <a:p>
            <a:endParaRPr lang="en-US"/>
          </a:p>
        </p:txBody>
      </p:sp>
      <p:sp>
        <p:nvSpPr>
          <p:cNvPr id="5" name="Notes Placeholder 4"/>
          <p:cNvSpPr>
            <a:spLocks noGrp="1"/>
          </p:cNvSpPr>
          <p:nvPr>
            <p:ph type="body" sz="quarter" idx="3"/>
          </p:nvPr>
        </p:nvSpPr>
        <p:spPr>
          <a:xfrm>
            <a:off x="731521" y="4620578"/>
            <a:ext cx="5852160" cy="3780472"/>
          </a:xfrm>
          <a:prstGeom prst="rect">
            <a:avLst/>
          </a:prstGeom>
        </p:spPr>
        <p:txBody>
          <a:bodyPr vert="horz" lIns="96651" tIns="48325" rIns="96651" bIns="4832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51" tIns="48325" rIns="96651" bIns="48325"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51" tIns="48325" rIns="96651" bIns="48325" rtlCol="0" anchor="b"/>
          <a:lstStyle>
            <a:lvl1pPr algn="r">
              <a:defRPr sz="1200"/>
            </a:lvl1pPr>
          </a:lstStyle>
          <a:p>
            <a:fld id="{3346E454-4F63-4C95-BD21-C06038CB830D}" type="slidenum">
              <a:rPr lang="en-US" smtClean="0"/>
              <a:t>‹#›</a:t>
            </a:fld>
            <a:endParaRPr lang="en-US"/>
          </a:p>
        </p:txBody>
      </p:sp>
    </p:spTree>
    <p:extLst>
      <p:ext uri="{BB962C8B-B14F-4D97-AF65-F5344CB8AC3E}">
        <p14:creationId xmlns:p14="http://schemas.microsoft.com/office/powerpoint/2010/main" val="3903438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getspot.com/pass-protection/ikon-pass"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www.getspot.com/injury-insurance/ikon-pass"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3346E454-4F63-4C95-BD21-C06038CB830D}" type="slidenum">
              <a:rPr lang="en-US" smtClean="0"/>
              <a:t>1</a:t>
            </a:fld>
            <a:endParaRPr lang="en-US"/>
          </a:p>
        </p:txBody>
      </p:sp>
    </p:spTree>
    <p:extLst>
      <p:ext uri="{BB962C8B-B14F-4D97-AF65-F5344CB8AC3E}">
        <p14:creationId xmlns:p14="http://schemas.microsoft.com/office/powerpoint/2010/main" val="915524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YOUR CART screen will show the pass selected, the promo code, and the price of the pass as $0 since they pre-paid on-base. They can then proceed to checkout to finish setting up their IkonPass.com account and activate their pass! </a:t>
            </a:r>
          </a:p>
        </p:txBody>
      </p:sp>
      <p:sp>
        <p:nvSpPr>
          <p:cNvPr id="4" name="Slide Number Placeholder 3"/>
          <p:cNvSpPr>
            <a:spLocks noGrp="1"/>
          </p:cNvSpPr>
          <p:nvPr>
            <p:ph type="sldNum" sz="quarter" idx="5"/>
          </p:nvPr>
        </p:nvSpPr>
        <p:spPr/>
        <p:txBody>
          <a:bodyPr/>
          <a:lstStyle/>
          <a:p>
            <a:fld id="{3346E454-4F63-4C95-BD21-C06038CB830D}" type="slidenum">
              <a:rPr lang="en-US" smtClean="0"/>
              <a:t>10</a:t>
            </a:fld>
            <a:endParaRPr lang="en-US"/>
          </a:p>
        </p:txBody>
      </p:sp>
    </p:spTree>
    <p:extLst>
      <p:ext uri="{BB962C8B-B14F-4D97-AF65-F5344CB8AC3E}">
        <p14:creationId xmlns:p14="http://schemas.microsoft.com/office/powerpoint/2010/main" val="1091694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Insurance options allow guests to get reimbursed should the unexpected happen. All insurance claims are handled through a third party – SPOT. </a:t>
            </a:r>
          </a:p>
          <a:p>
            <a:endParaRPr lang="en-US" dirty="0"/>
          </a:p>
          <a:p>
            <a:r>
              <a:rPr lang="en-US" dirty="0"/>
              <a:t>Insurance will only be offered through IkonPass.com or by contacting our call center or military@alterramtnco.com. </a:t>
            </a:r>
          </a:p>
          <a:p>
            <a:endParaRPr lang="en-US" dirty="0"/>
          </a:p>
          <a:p>
            <a:r>
              <a:rPr lang="en-US" dirty="0">
                <a:hlinkClick r:id="rId3"/>
              </a:rPr>
              <a:t>Spot Insurance (getspot.com)</a:t>
            </a:r>
            <a:r>
              <a:rPr lang="en-US" dirty="0"/>
              <a:t> – Pass Protection</a:t>
            </a:r>
          </a:p>
          <a:p>
            <a:pPr marL="664473" lvl="1" indent="-181220">
              <a:buFont typeface="Arial" panose="020B0604020202020204" pitchFamily="34" charset="0"/>
              <a:buChar char="•"/>
            </a:pPr>
            <a:r>
              <a:rPr lang="en-US" dirty="0"/>
              <a:t>Always 7% of the pass price</a:t>
            </a:r>
          </a:p>
          <a:p>
            <a:pPr marL="664473" lvl="1" indent="-181220">
              <a:buFont typeface="Arial" panose="020B0604020202020204" pitchFamily="34" charset="0"/>
              <a:buChar char="•"/>
            </a:pPr>
            <a:r>
              <a:rPr lang="en-US" dirty="0"/>
              <a:t>Can be purchased at any time up until Oct. 31</a:t>
            </a:r>
            <a:r>
              <a:rPr lang="en-US" baseline="30000" dirty="0"/>
              <a:t>st</a:t>
            </a:r>
            <a:endParaRPr lang="en-US" dirty="0"/>
          </a:p>
          <a:p>
            <a:pPr marL="664473" lvl="1" indent="-181220">
              <a:buFont typeface="Arial" panose="020B0604020202020204" pitchFamily="34" charset="0"/>
              <a:buChar char="•"/>
            </a:pPr>
            <a:r>
              <a:rPr lang="en-US" dirty="0"/>
              <a:t>Post Oct. 31</a:t>
            </a:r>
            <a:r>
              <a:rPr lang="en-US" baseline="30000" dirty="0"/>
              <a:t>st</a:t>
            </a:r>
            <a:r>
              <a:rPr lang="en-US" dirty="0"/>
              <a:t> – it needs to be purchased the day they bought their pass. (can be tricky with the promo codes).</a:t>
            </a:r>
          </a:p>
          <a:p>
            <a:r>
              <a:rPr lang="en-US" dirty="0">
                <a:hlinkClick r:id="rId4"/>
              </a:rPr>
              <a:t>Spot Insurance (getspot.com)</a:t>
            </a:r>
            <a:r>
              <a:rPr lang="en-US" dirty="0"/>
              <a:t> – Injury Insurance</a:t>
            </a:r>
          </a:p>
          <a:p>
            <a:pPr marL="664473" lvl="1" indent="-181220">
              <a:buFont typeface="Arial" panose="020B0604020202020204" pitchFamily="34" charset="0"/>
              <a:buChar char="•"/>
            </a:pPr>
            <a:r>
              <a:rPr lang="en-US" dirty="0"/>
              <a:t>Can be purchased with a $0 promo code</a:t>
            </a:r>
          </a:p>
          <a:p>
            <a:pPr marL="664473" lvl="1" indent="-181220">
              <a:buFont typeface="Arial" panose="020B0604020202020204" pitchFamily="34" charset="0"/>
              <a:buChar char="•"/>
            </a:pPr>
            <a:r>
              <a:rPr lang="en-US" dirty="0"/>
              <a:t>Flat rate of $64 per Ikon Pass or Ikon Base Pass</a:t>
            </a:r>
          </a:p>
          <a:p>
            <a:pPr marL="664473" lvl="1" indent="-181220">
              <a:buFont typeface="Arial" panose="020B0604020202020204" pitchFamily="34" charset="0"/>
              <a:buChar char="•"/>
            </a:pPr>
            <a:r>
              <a:rPr lang="en-US" dirty="0"/>
              <a:t>Flat rate of $26 per Ikon Session 4-Day Pass ($6.50 per day)</a:t>
            </a:r>
          </a:p>
          <a:p>
            <a:pPr marL="664473" lvl="1" indent="-181220">
              <a:buFont typeface="Arial" panose="020B0604020202020204" pitchFamily="34" charset="0"/>
              <a:buChar char="•"/>
            </a:pPr>
            <a:r>
              <a:rPr lang="en-US" dirty="0"/>
              <a:t>Can be purchased at any time</a:t>
            </a:r>
          </a:p>
        </p:txBody>
      </p:sp>
      <p:sp>
        <p:nvSpPr>
          <p:cNvPr id="4" name="Slide Number Placeholder 3"/>
          <p:cNvSpPr>
            <a:spLocks noGrp="1"/>
          </p:cNvSpPr>
          <p:nvPr>
            <p:ph type="sldNum" sz="quarter" idx="5"/>
          </p:nvPr>
        </p:nvSpPr>
        <p:spPr/>
        <p:txBody>
          <a:bodyPr/>
          <a:lstStyle/>
          <a:p>
            <a:fld id="{3346E454-4F63-4C95-BD21-C06038CB830D}" type="slidenum">
              <a:rPr lang="en-US" smtClean="0"/>
              <a:t>11</a:t>
            </a:fld>
            <a:endParaRPr lang="en-US"/>
          </a:p>
        </p:txBody>
      </p:sp>
    </p:spTree>
    <p:extLst>
      <p:ext uri="{BB962C8B-B14F-4D97-AF65-F5344CB8AC3E}">
        <p14:creationId xmlns:p14="http://schemas.microsoft.com/office/powerpoint/2010/main" val="10942905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Adventure Assurance comes free with every 23/24 Ikon Pass. Designed to alleviate uncertainty while providing flexibility for Ikon Pass holders, Adventure Assurance gives pass holders credits in the case of COVID-related closures and the option to defer the purchase price of an unused pass by December 14, no questions asked.</a:t>
            </a:r>
          </a:p>
          <a:p>
            <a:endParaRPr lang="en-US" dirty="0"/>
          </a:p>
          <a:p>
            <a:r>
              <a:rPr lang="en-US" dirty="0"/>
              <a:t>https://www.ikonpass.com/en/adventure-assurance</a:t>
            </a:r>
          </a:p>
          <a:p>
            <a:endParaRPr lang="en-US" dirty="0"/>
          </a:p>
          <a:p>
            <a:r>
              <a:rPr lang="en-US" dirty="0"/>
              <a:t>DEFERRALS = 12/14/23</a:t>
            </a:r>
          </a:p>
          <a:p>
            <a:pPr marL="664473" lvl="1" indent="-181220">
              <a:buFont typeface="Arial" panose="020B0604020202020204" pitchFamily="34" charset="0"/>
              <a:buChar char="•"/>
            </a:pPr>
            <a:r>
              <a:rPr lang="en-US" b="0" i="0" kern="1200" dirty="0">
                <a:solidFill>
                  <a:schemeClr val="tx1"/>
                </a:solidFill>
                <a:effectLst/>
                <a:latin typeface="+mn-lt"/>
                <a:ea typeface="+mn-ea"/>
                <a:cs typeface="+mn-cs"/>
              </a:rPr>
              <a:t>Yes – we can still process deferral credits for you from the 22/23 season (list on Deferral tab in Excel sheet)</a:t>
            </a:r>
          </a:p>
          <a:p>
            <a:pPr marL="664473" lvl="1" indent="-181220">
              <a:buFont typeface="Arial" panose="020B0604020202020204" pitchFamily="34" charset="0"/>
              <a:buChar char="•"/>
            </a:pPr>
            <a:r>
              <a:rPr lang="en-US" b="0" i="0" kern="1200" dirty="0">
                <a:solidFill>
                  <a:schemeClr val="tx1"/>
                </a:solidFill>
                <a:effectLst/>
                <a:latin typeface="+mn-lt"/>
                <a:ea typeface="+mn-ea"/>
                <a:cs typeface="+mn-cs"/>
              </a:rPr>
              <a:t>NOTE – when the guest defers their pass, it will show $0. We go into their account and add the credit manually in the spring.</a:t>
            </a:r>
          </a:p>
          <a:p>
            <a:r>
              <a:rPr lang="en-US" b="0" i="0" kern="1200" dirty="0">
                <a:solidFill>
                  <a:schemeClr val="tx1"/>
                </a:solidFill>
                <a:effectLst/>
                <a:latin typeface="+mn-lt"/>
                <a:ea typeface="+mn-ea"/>
                <a:cs typeface="+mn-cs"/>
              </a:rPr>
              <a:t>COVID CLOSURE CREDIT</a:t>
            </a:r>
          </a:p>
          <a:p>
            <a:pPr marL="664473" lvl="1" indent="-181220">
              <a:buFont typeface="Arial" panose="020B0604020202020204" pitchFamily="34" charset="0"/>
              <a:buChar char="•"/>
            </a:pPr>
            <a:r>
              <a:rPr lang="en-US" b="0" i="0" kern="1200" dirty="0">
                <a:solidFill>
                  <a:schemeClr val="tx1"/>
                </a:solidFill>
                <a:effectLst/>
                <a:latin typeface="+mn-lt"/>
                <a:ea typeface="+mn-ea"/>
                <a:cs typeface="+mn-cs"/>
              </a:rPr>
              <a:t>NEW – simplified this year to cover all North American destinations (used to have 2 options)</a:t>
            </a:r>
          </a:p>
          <a:p>
            <a:pPr marL="664473" lvl="1" indent="-181220">
              <a:buFont typeface="Arial" panose="020B0604020202020204" pitchFamily="34" charset="0"/>
              <a:buChar char="•"/>
            </a:pPr>
            <a:r>
              <a:rPr lang="en-US" b="0" i="0" kern="1200" dirty="0">
                <a:solidFill>
                  <a:schemeClr val="tx1"/>
                </a:solidFill>
                <a:effectLst/>
                <a:latin typeface="+mn-lt"/>
                <a:ea typeface="+mn-ea"/>
                <a:cs typeface="+mn-cs"/>
              </a:rPr>
              <a:t>No destinations closed last year (YAY!)</a:t>
            </a:r>
          </a:p>
          <a:p>
            <a:pPr marL="664473" lvl="1" indent="-181220">
              <a:buFont typeface="Arial" panose="020B0604020202020204" pitchFamily="34" charset="0"/>
              <a:buChar char="•"/>
            </a:pPr>
            <a:r>
              <a:rPr lang="en-US" b="0" i="0" kern="1200" dirty="0">
                <a:solidFill>
                  <a:schemeClr val="tx1"/>
                </a:solidFill>
                <a:effectLst/>
                <a:latin typeface="+mn-lt"/>
                <a:ea typeface="+mn-ea"/>
                <a:cs typeface="+mn-cs"/>
              </a:rPr>
              <a:t>NOTE – Ikon Base Pass would not receive credit should a destination close that is not on this pass (example: Jackson Hole)</a:t>
            </a:r>
          </a:p>
        </p:txBody>
      </p:sp>
      <p:sp>
        <p:nvSpPr>
          <p:cNvPr id="4" name="Slide Number Placeholder 3"/>
          <p:cNvSpPr>
            <a:spLocks noGrp="1"/>
          </p:cNvSpPr>
          <p:nvPr>
            <p:ph type="sldNum" sz="quarter" idx="5"/>
          </p:nvPr>
        </p:nvSpPr>
        <p:spPr/>
        <p:txBody>
          <a:bodyPr/>
          <a:lstStyle/>
          <a:p>
            <a:fld id="{3346E454-4F63-4C95-BD21-C06038CB830D}" type="slidenum">
              <a:rPr lang="en-US" smtClean="0"/>
              <a:t>12</a:t>
            </a:fld>
            <a:endParaRPr lang="en-US"/>
          </a:p>
        </p:txBody>
      </p:sp>
    </p:spTree>
    <p:extLst>
      <p:ext uri="{BB962C8B-B14F-4D97-AF65-F5344CB8AC3E}">
        <p14:creationId xmlns:p14="http://schemas.microsoft.com/office/powerpoint/2010/main" val="30652233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Spring access for NEW pass holders – buy in the spring and start skiing in the spring at select destinations.</a:t>
            </a:r>
          </a:p>
          <a:p>
            <a:endParaRPr lang="en-US" dirty="0"/>
          </a:p>
          <a:p>
            <a:r>
              <a:rPr lang="en-US" dirty="0"/>
              <a:t>Pass holder must: </a:t>
            </a:r>
          </a:p>
          <a:p>
            <a:pPr marL="664473" lvl="1" indent="-181220">
              <a:buFont typeface="Arial" panose="020B0604020202020204" pitchFamily="34" charset="0"/>
              <a:buChar char="•"/>
            </a:pPr>
            <a:r>
              <a:rPr lang="en-US" dirty="0"/>
              <a:t>Redeem their promo code.</a:t>
            </a:r>
          </a:p>
          <a:p>
            <a:pPr marL="664473" lvl="1" indent="-181220">
              <a:buFont typeface="Arial" panose="020B0604020202020204" pitchFamily="34" charset="0"/>
              <a:buChar char="•"/>
            </a:pPr>
            <a:r>
              <a:rPr lang="en-US" dirty="0"/>
              <a:t>Add a photo to their IkonPass.com account for their pass.</a:t>
            </a:r>
          </a:p>
          <a:p>
            <a:pPr marL="664473" lvl="1" indent="-181220">
              <a:buFont typeface="Arial" panose="020B0604020202020204" pitchFamily="34" charset="0"/>
              <a:buChar char="•"/>
            </a:pPr>
            <a:r>
              <a:rPr lang="en-US" dirty="0"/>
              <a:t>Check in at ticket office with photo ID and have Ikon Pass or Ikon Base Pass printed on site.</a:t>
            </a:r>
          </a:p>
          <a:p>
            <a:r>
              <a:rPr lang="en-US" dirty="0"/>
              <a:t>NOTE:</a:t>
            </a:r>
          </a:p>
          <a:p>
            <a:pPr marL="664473" lvl="1" indent="-181220">
              <a:buFont typeface="Arial" panose="020B0604020202020204" pitchFamily="34" charset="0"/>
              <a:buChar char="•"/>
            </a:pPr>
            <a:r>
              <a:rPr lang="en-US" dirty="0"/>
              <a:t>Destinations will NOT print passes ahead of time (example, Mammoth will not print a spring pass on 4/8).</a:t>
            </a:r>
          </a:p>
          <a:p>
            <a:pPr marL="664473" lvl="1" indent="-181220">
              <a:buFont typeface="Arial" panose="020B0604020202020204" pitchFamily="34" charset="0"/>
              <a:buChar char="•"/>
            </a:pPr>
            <a:r>
              <a:rPr lang="en-US" dirty="0"/>
              <a:t>These passes are for spring use only, they will receive a new card in the mail during the fall for the official 23/24 season.</a:t>
            </a:r>
          </a:p>
          <a:p>
            <a:pPr marL="664473" lvl="1" indent="-181220">
              <a:buFont typeface="Arial" panose="020B0604020202020204" pitchFamily="34" charset="0"/>
              <a:buChar char="•"/>
            </a:pPr>
            <a:r>
              <a:rPr lang="en-US" dirty="0"/>
              <a:t>Use of the pass for spring skiing disqualifies them from having the ability to defer the pass. </a:t>
            </a:r>
          </a:p>
          <a:p>
            <a:endParaRPr lang="en-US" dirty="0"/>
          </a:p>
        </p:txBody>
      </p:sp>
      <p:sp>
        <p:nvSpPr>
          <p:cNvPr id="4" name="Slide Number Placeholder 3"/>
          <p:cNvSpPr>
            <a:spLocks noGrp="1"/>
          </p:cNvSpPr>
          <p:nvPr>
            <p:ph type="sldNum" sz="quarter" idx="5"/>
          </p:nvPr>
        </p:nvSpPr>
        <p:spPr/>
        <p:txBody>
          <a:bodyPr/>
          <a:lstStyle/>
          <a:p>
            <a:fld id="{3346E454-4F63-4C95-BD21-C06038CB830D}" type="slidenum">
              <a:rPr lang="en-US" smtClean="0"/>
              <a:t>13</a:t>
            </a:fld>
            <a:endParaRPr lang="en-US"/>
          </a:p>
        </p:txBody>
      </p:sp>
    </p:spTree>
    <p:extLst>
      <p:ext uri="{BB962C8B-B14F-4D97-AF65-F5344CB8AC3E}">
        <p14:creationId xmlns:p14="http://schemas.microsoft.com/office/powerpoint/2010/main" val="4079287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Ikon Pass partners with the MRW and the Military Ticket Program to offer specially discounted rates on the Ikon Pass and Ikon Base Pass. These are season long ski passes for the 23/24 winter season that give you access to 50+ destinations worldwide. </a:t>
            </a:r>
          </a:p>
          <a:p>
            <a:endParaRPr lang="en-US" dirty="0"/>
          </a:p>
          <a:p>
            <a:endParaRPr lang="en-US" dirty="0"/>
          </a:p>
        </p:txBody>
      </p:sp>
      <p:sp>
        <p:nvSpPr>
          <p:cNvPr id="4" name="Slide Number Placeholder 3"/>
          <p:cNvSpPr>
            <a:spLocks noGrp="1"/>
          </p:cNvSpPr>
          <p:nvPr>
            <p:ph type="sldNum" sz="quarter" idx="5"/>
          </p:nvPr>
        </p:nvSpPr>
        <p:spPr/>
        <p:txBody>
          <a:bodyPr/>
          <a:lstStyle/>
          <a:p>
            <a:fld id="{3346E454-4F63-4C95-BD21-C06038CB830D}" type="slidenum">
              <a:rPr lang="en-US" smtClean="0"/>
              <a:t>2</a:t>
            </a:fld>
            <a:endParaRPr lang="en-US"/>
          </a:p>
        </p:txBody>
      </p:sp>
    </p:spTree>
    <p:extLst>
      <p:ext uri="{BB962C8B-B14F-4D97-AF65-F5344CB8AC3E}">
        <p14:creationId xmlns:p14="http://schemas.microsoft.com/office/powerpoint/2010/main" val="4286604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46E454-4F63-4C95-BD21-C06038CB830D}" type="slidenum">
              <a:rPr lang="en-US" smtClean="0"/>
              <a:t>3</a:t>
            </a:fld>
            <a:endParaRPr lang="en-US"/>
          </a:p>
        </p:txBody>
      </p:sp>
    </p:spTree>
    <p:extLst>
      <p:ext uri="{BB962C8B-B14F-4D97-AF65-F5344CB8AC3E}">
        <p14:creationId xmlns:p14="http://schemas.microsoft.com/office/powerpoint/2010/main" val="2857842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Ikon Pass has access to 56 destinations (CMH Heli Skiing counts as 1)</a:t>
            </a:r>
          </a:p>
          <a:p>
            <a:pPr marL="664473" lvl="1" indent="-181220">
              <a:buFont typeface="Arial" panose="020B0604020202020204" pitchFamily="34" charset="0"/>
              <a:buChar char="•"/>
            </a:pPr>
            <a:r>
              <a:rPr lang="en-US" dirty="0"/>
              <a:t>For marketing purposes, we use 50+ destinations</a:t>
            </a:r>
          </a:p>
          <a:p>
            <a:endParaRPr lang="en-US" dirty="0"/>
          </a:p>
          <a:p>
            <a:r>
              <a:rPr lang="en-US" dirty="0"/>
              <a:t>Unlimited Access = 15 destinations </a:t>
            </a:r>
          </a:p>
          <a:p>
            <a:r>
              <a:rPr lang="en-US" dirty="0"/>
              <a:t>Up to 7 Days Each = 40 destinations (Alta/Snowbird counts as 2 destinations) </a:t>
            </a:r>
          </a:p>
          <a:p>
            <a:r>
              <a:rPr lang="en-US" dirty="0"/>
              <a:t>***Presentation only, NZ Ski = Coronet Peak, The </a:t>
            </a:r>
            <a:r>
              <a:rPr lang="en-US" dirty="0" err="1"/>
              <a:t>Remarkables</a:t>
            </a:r>
            <a:r>
              <a:rPr lang="en-US" dirty="0"/>
              <a:t>, and Mt. Hutt. They count as 1 destination***</a:t>
            </a:r>
          </a:p>
          <a:p>
            <a:r>
              <a:rPr lang="en-US" dirty="0"/>
              <a:t>NO BLACKOUT DATES</a:t>
            </a:r>
          </a:p>
          <a:p>
            <a:endParaRPr lang="en-US" dirty="0"/>
          </a:p>
          <a:p>
            <a:r>
              <a:rPr lang="en-US" dirty="0"/>
              <a:t>Pass Benefits:</a:t>
            </a:r>
          </a:p>
          <a:p>
            <a:pPr marL="664473" lvl="1" indent="-181220" defTabSz="966506">
              <a:buFont typeface="Arial" panose="020B0604020202020204" pitchFamily="34" charset="0"/>
              <a:buChar char="•"/>
              <a:defRPr/>
            </a:pPr>
            <a:r>
              <a:rPr lang="en-US" dirty="0"/>
              <a:t>10 friends and family tickets @ 25% off the window rate (Not applicable to Zermatt, </a:t>
            </a:r>
            <a:r>
              <a:rPr lang="en-US" dirty="0" err="1"/>
              <a:t>Kitzbuhel</a:t>
            </a:r>
            <a:r>
              <a:rPr lang="en-US" dirty="0"/>
              <a:t>, </a:t>
            </a:r>
            <a:r>
              <a:rPr lang="en-US" dirty="0" err="1"/>
              <a:t>Dolomiti</a:t>
            </a:r>
            <a:r>
              <a:rPr lang="en-US" dirty="0"/>
              <a:t>, Lotte, </a:t>
            </a:r>
            <a:r>
              <a:rPr lang="en-US" dirty="0" err="1"/>
              <a:t>Grandvalira</a:t>
            </a:r>
            <a:r>
              <a:rPr lang="en-US" dirty="0"/>
              <a:t>, Chamonix)</a:t>
            </a:r>
          </a:p>
          <a:p>
            <a:pPr marL="664473" lvl="1" indent="-181220" defTabSz="966506">
              <a:buFont typeface="Arial" panose="020B0604020202020204" pitchFamily="34" charset="0"/>
              <a:buChar char="•"/>
              <a:defRPr/>
            </a:pPr>
            <a:r>
              <a:rPr lang="en-US" dirty="0"/>
              <a:t>F&amp;B and Retail Discount - 15% at select destinations </a:t>
            </a:r>
          </a:p>
          <a:p>
            <a:pPr marL="664473" lvl="1" indent="-181220" defTabSz="966506">
              <a:buFont typeface="Arial" panose="020B0604020202020204" pitchFamily="34" charset="0"/>
              <a:buChar char="•"/>
              <a:defRPr/>
            </a:pPr>
            <a:r>
              <a:rPr lang="en-US" dirty="0"/>
              <a:t>First Tracks – one day per month at select destinations</a:t>
            </a:r>
          </a:p>
          <a:p>
            <a:endParaRPr lang="en-US" dirty="0"/>
          </a:p>
        </p:txBody>
      </p:sp>
      <p:sp>
        <p:nvSpPr>
          <p:cNvPr id="4" name="Slide Number Placeholder 3"/>
          <p:cNvSpPr>
            <a:spLocks noGrp="1"/>
          </p:cNvSpPr>
          <p:nvPr>
            <p:ph type="sldNum" sz="quarter" idx="5"/>
          </p:nvPr>
        </p:nvSpPr>
        <p:spPr/>
        <p:txBody>
          <a:bodyPr/>
          <a:lstStyle/>
          <a:p>
            <a:fld id="{3346E454-4F63-4C95-BD21-C06038CB830D}" type="slidenum">
              <a:rPr lang="en-US" smtClean="0"/>
              <a:t>4</a:t>
            </a:fld>
            <a:endParaRPr lang="en-US"/>
          </a:p>
        </p:txBody>
      </p:sp>
    </p:spTree>
    <p:extLst>
      <p:ext uri="{BB962C8B-B14F-4D97-AF65-F5344CB8AC3E}">
        <p14:creationId xmlns:p14="http://schemas.microsoft.com/office/powerpoint/2010/main" val="2203703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506">
              <a:defRPr/>
            </a:pPr>
            <a:r>
              <a:rPr lang="en-US" dirty="0"/>
              <a:t>Ikon Base Pass has access to 49 destinations (CMH Heli Skiing counts as 1)</a:t>
            </a:r>
          </a:p>
          <a:p>
            <a:endParaRPr lang="en-US" dirty="0"/>
          </a:p>
          <a:p>
            <a:r>
              <a:rPr lang="en-US" dirty="0"/>
              <a:t>Unlimited Access = 14 destinations (subject to blackout dates)</a:t>
            </a:r>
          </a:p>
          <a:p>
            <a:r>
              <a:rPr lang="en-US" dirty="0"/>
              <a:t>Up to 5 Days Each = 34 destinations (subject to blackout dates)</a:t>
            </a:r>
          </a:p>
          <a:p>
            <a:pPr defTabSz="966506">
              <a:defRPr/>
            </a:pPr>
            <a:r>
              <a:rPr lang="en-US" dirty="0"/>
              <a:t>***Presentation only, NZ Ski = Coronet Peak, The </a:t>
            </a:r>
            <a:r>
              <a:rPr lang="en-US" dirty="0" err="1"/>
              <a:t>Remarkables</a:t>
            </a:r>
            <a:r>
              <a:rPr lang="en-US" dirty="0"/>
              <a:t>, and Mt. Hutt. They count as 1 destination***</a:t>
            </a:r>
          </a:p>
          <a:p>
            <a:endParaRPr lang="en-US" dirty="0"/>
          </a:p>
          <a:p>
            <a:endParaRPr lang="en-US" dirty="0"/>
          </a:p>
          <a:p>
            <a:r>
              <a:rPr lang="en-US" dirty="0"/>
              <a:t>NO ACCESS TO: Aspen Snowmass, Jackson Hole, Sun Valley, Deer Valley, Alta, Snowbasin, and Taos (NEW)</a:t>
            </a:r>
          </a:p>
          <a:p>
            <a:pPr marL="664473" lvl="1" indent="-181220">
              <a:buFont typeface="Arial" panose="020B0604020202020204" pitchFamily="34" charset="0"/>
              <a:buChar char="•"/>
            </a:pPr>
            <a:r>
              <a:rPr lang="en-US" dirty="0"/>
              <a:t>These are on the Ikon Base Plus Pass or Ikon Pass</a:t>
            </a:r>
          </a:p>
          <a:p>
            <a:endParaRPr lang="en-US" dirty="0"/>
          </a:p>
          <a:p>
            <a:r>
              <a:rPr lang="en-US" dirty="0"/>
              <a:t>Pass Benefits:</a:t>
            </a:r>
          </a:p>
          <a:p>
            <a:pPr marL="664473" lvl="1" indent="-181220" defTabSz="966506">
              <a:buFont typeface="Arial" panose="020B0604020202020204" pitchFamily="34" charset="0"/>
              <a:buChar char="•"/>
              <a:defRPr/>
            </a:pPr>
            <a:r>
              <a:rPr lang="en-US" dirty="0"/>
              <a:t>8 friends and family tickets @ 25% off the window rate (Not applicable to Zermatt, </a:t>
            </a:r>
            <a:r>
              <a:rPr lang="en-US" dirty="0" err="1"/>
              <a:t>Kitzbuhel</a:t>
            </a:r>
            <a:r>
              <a:rPr lang="en-US" dirty="0"/>
              <a:t>, </a:t>
            </a:r>
            <a:r>
              <a:rPr lang="en-US" dirty="0" err="1"/>
              <a:t>Dolomiti</a:t>
            </a:r>
            <a:r>
              <a:rPr lang="en-US" dirty="0"/>
              <a:t>, Lotte, </a:t>
            </a:r>
            <a:r>
              <a:rPr lang="en-US" dirty="0" err="1"/>
              <a:t>Grandvalira</a:t>
            </a:r>
            <a:r>
              <a:rPr lang="en-US" dirty="0"/>
              <a:t>, Chamonix). F&amp;F Tickets are subject to blackout dates</a:t>
            </a:r>
          </a:p>
          <a:p>
            <a:pPr marL="664473" lvl="1" indent="-181220" defTabSz="966506">
              <a:buFont typeface="Arial" panose="020B0604020202020204" pitchFamily="34" charset="0"/>
              <a:buChar char="•"/>
              <a:defRPr/>
            </a:pPr>
            <a:r>
              <a:rPr lang="en-US" dirty="0"/>
              <a:t>F&amp;B and Retail Discount - 10% at select destinations </a:t>
            </a:r>
          </a:p>
          <a:p>
            <a:pPr marL="664473" lvl="1" indent="-181220" defTabSz="966506">
              <a:buFont typeface="Arial" panose="020B0604020202020204" pitchFamily="34" charset="0"/>
              <a:buChar char="•"/>
              <a:defRPr/>
            </a:pPr>
            <a:r>
              <a:rPr lang="en-US" dirty="0"/>
              <a:t>First Tracks – one day per month at select destinations</a:t>
            </a:r>
          </a:p>
          <a:p>
            <a:endParaRPr lang="en-US" dirty="0"/>
          </a:p>
        </p:txBody>
      </p:sp>
      <p:sp>
        <p:nvSpPr>
          <p:cNvPr id="4" name="Slide Number Placeholder 3"/>
          <p:cNvSpPr>
            <a:spLocks noGrp="1"/>
          </p:cNvSpPr>
          <p:nvPr>
            <p:ph type="sldNum" sz="quarter" idx="5"/>
          </p:nvPr>
        </p:nvSpPr>
        <p:spPr/>
        <p:txBody>
          <a:bodyPr/>
          <a:lstStyle/>
          <a:p>
            <a:fld id="{3346E454-4F63-4C95-BD21-C06038CB830D}" type="slidenum">
              <a:rPr lang="en-US" smtClean="0"/>
              <a:t>5</a:t>
            </a:fld>
            <a:endParaRPr lang="en-US"/>
          </a:p>
        </p:txBody>
      </p:sp>
    </p:spTree>
    <p:extLst>
      <p:ext uri="{BB962C8B-B14F-4D97-AF65-F5344CB8AC3E}">
        <p14:creationId xmlns:p14="http://schemas.microsoft.com/office/powerpoint/2010/main" val="3220589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46E454-4F63-4C95-BD21-C06038CB830D}" type="slidenum">
              <a:rPr lang="en-US" smtClean="0"/>
              <a:t>6</a:t>
            </a:fld>
            <a:endParaRPr lang="en-US"/>
          </a:p>
        </p:txBody>
      </p:sp>
    </p:spTree>
    <p:extLst>
      <p:ext uri="{BB962C8B-B14F-4D97-AF65-F5344CB8AC3E}">
        <p14:creationId xmlns:p14="http://schemas.microsoft.com/office/powerpoint/2010/main" val="1410029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Recommended site is listed on the E-ticket voucher. This takes them to a page where they can enter their promo code directly and it will list the pass that promo code is for. Codes are specific to either the Ikon Pass or Ikon Base Pass. The guest can also go to IkonPass.com and select the pass type from the main list of options. </a:t>
            </a:r>
          </a:p>
        </p:txBody>
      </p:sp>
      <p:sp>
        <p:nvSpPr>
          <p:cNvPr id="4" name="Slide Number Placeholder 3"/>
          <p:cNvSpPr>
            <a:spLocks noGrp="1"/>
          </p:cNvSpPr>
          <p:nvPr>
            <p:ph type="sldNum" sz="quarter" idx="5"/>
          </p:nvPr>
        </p:nvSpPr>
        <p:spPr/>
        <p:txBody>
          <a:bodyPr/>
          <a:lstStyle/>
          <a:p>
            <a:fld id="{3346E454-4F63-4C95-BD21-C06038CB830D}" type="slidenum">
              <a:rPr lang="en-US" smtClean="0"/>
              <a:t>7</a:t>
            </a:fld>
            <a:endParaRPr lang="en-US"/>
          </a:p>
        </p:txBody>
      </p:sp>
    </p:spTree>
    <p:extLst>
      <p:ext uri="{BB962C8B-B14F-4D97-AF65-F5344CB8AC3E}">
        <p14:creationId xmlns:p14="http://schemas.microsoft.com/office/powerpoint/2010/main" val="3295647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then takes them to the screen to select their age group (adult or young adult). </a:t>
            </a:r>
          </a:p>
        </p:txBody>
      </p:sp>
      <p:sp>
        <p:nvSpPr>
          <p:cNvPr id="4" name="Slide Number Placeholder 3"/>
          <p:cNvSpPr>
            <a:spLocks noGrp="1"/>
          </p:cNvSpPr>
          <p:nvPr>
            <p:ph type="sldNum" sz="quarter" idx="5"/>
          </p:nvPr>
        </p:nvSpPr>
        <p:spPr/>
        <p:txBody>
          <a:bodyPr/>
          <a:lstStyle/>
          <a:p>
            <a:fld id="{3346E454-4F63-4C95-BD21-C06038CB830D}" type="slidenum">
              <a:rPr lang="en-US" smtClean="0"/>
              <a:t>8</a:t>
            </a:fld>
            <a:endParaRPr lang="en-US"/>
          </a:p>
        </p:txBody>
      </p:sp>
    </p:spTree>
    <p:extLst>
      <p:ext uri="{BB962C8B-B14F-4D97-AF65-F5344CB8AC3E}">
        <p14:creationId xmlns:p14="http://schemas.microsoft.com/office/powerpoint/2010/main" val="356084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pass may be selected per promo code. After they click the pass for their age group, they can then click on VIEW CART to continue.</a:t>
            </a:r>
          </a:p>
        </p:txBody>
      </p:sp>
      <p:sp>
        <p:nvSpPr>
          <p:cNvPr id="4" name="Slide Number Placeholder 3"/>
          <p:cNvSpPr>
            <a:spLocks noGrp="1"/>
          </p:cNvSpPr>
          <p:nvPr>
            <p:ph type="sldNum" sz="quarter" idx="5"/>
          </p:nvPr>
        </p:nvSpPr>
        <p:spPr/>
        <p:txBody>
          <a:bodyPr/>
          <a:lstStyle/>
          <a:p>
            <a:fld id="{3346E454-4F63-4C95-BD21-C06038CB830D}" type="slidenum">
              <a:rPr lang="en-US" smtClean="0"/>
              <a:t>9</a:t>
            </a:fld>
            <a:endParaRPr lang="en-US"/>
          </a:p>
        </p:txBody>
      </p:sp>
    </p:spTree>
    <p:extLst>
      <p:ext uri="{BB962C8B-B14F-4D97-AF65-F5344CB8AC3E}">
        <p14:creationId xmlns:p14="http://schemas.microsoft.com/office/powerpoint/2010/main" val="2445194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DDC60E1-B02D-4890-8DFD-563252C7DB50}"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E054A-1F70-46F0-9004-5A904E8D3EA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95542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DC60E1-B02D-4890-8DFD-563252C7DB50}"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E054A-1F70-46F0-9004-5A904E8D3EA9}" type="slidenum">
              <a:rPr lang="en-US" smtClean="0"/>
              <a:t>‹#›</a:t>
            </a:fld>
            <a:endParaRPr lang="en-US"/>
          </a:p>
        </p:txBody>
      </p:sp>
    </p:spTree>
    <p:extLst>
      <p:ext uri="{BB962C8B-B14F-4D97-AF65-F5344CB8AC3E}">
        <p14:creationId xmlns:p14="http://schemas.microsoft.com/office/powerpoint/2010/main" val="15401182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DC60E1-B02D-4890-8DFD-563252C7DB50}"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E054A-1F70-46F0-9004-5A904E8D3EA9}" type="slidenum">
              <a:rPr lang="en-US" smtClean="0"/>
              <a:t>‹#›</a:t>
            </a:fld>
            <a:endParaRPr lang="en-US"/>
          </a:p>
        </p:txBody>
      </p:sp>
    </p:spTree>
    <p:extLst>
      <p:ext uri="{BB962C8B-B14F-4D97-AF65-F5344CB8AC3E}">
        <p14:creationId xmlns:p14="http://schemas.microsoft.com/office/powerpoint/2010/main" val="17835039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DC60E1-B02D-4890-8DFD-563252C7DB50}"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E054A-1F70-46F0-9004-5A904E8D3EA9}" type="slidenum">
              <a:rPr lang="en-US" smtClean="0"/>
              <a:t>‹#›</a:t>
            </a:fld>
            <a:endParaRPr lang="en-US"/>
          </a:p>
        </p:txBody>
      </p:sp>
    </p:spTree>
    <p:extLst>
      <p:ext uri="{BB962C8B-B14F-4D97-AF65-F5344CB8AC3E}">
        <p14:creationId xmlns:p14="http://schemas.microsoft.com/office/powerpoint/2010/main" val="28844932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DC60E1-B02D-4890-8DFD-563252C7DB50}"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E054A-1F70-46F0-9004-5A904E8D3EA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18658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DC60E1-B02D-4890-8DFD-563252C7DB50}" type="datetimeFigureOut">
              <a:rPr lang="en-US" smtClean="0"/>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9E054A-1F70-46F0-9004-5A904E8D3EA9}" type="slidenum">
              <a:rPr lang="en-US" smtClean="0"/>
              <a:t>‹#›</a:t>
            </a:fld>
            <a:endParaRPr lang="en-US"/>
          </a:p>
        </p:txBody>
      </p:sp>
    </p:spTree>
    <p:extLst>
      <p:ext uri="{BB962C8B-B14F-4D97-AF65-F5344CB8AC3E}">
        <p14:creationId xmlns:p14="http://schemas.microsoft.com/office/powerpoint/2010/main" val="16649189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DC60E1-B02D-4890-8DFD-563252C7DB50}" type="datetimeFigureOut">
              <a:rPr lang="en-US" smtClean="0"/>
              <a:t>5/2/2023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9E054A-1F70-46F0-9004-5A904E8D3EA9}" type="slidenum">
              <a:rPr lang="en-US" smtClean="0"/>
              <a:t>‹#›</a:t>
            </a:fld>
            <a:endParaRPr lang="en-US"/>
          </a:p>
        </p:txBody>
      </p:sp>
    </p:spTree>
    <p:extLst>
      <p:ext uri="{BB962C8B-B14F-4D97-AF65-F5344CB8AC3E}">
        <p14:creationId xmlns:p14="http://schemas.microsoft.com/office/powerpoint/2010/main" val="24926755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DC60E1-B02D-4890-8DFD-563252C7DB50}" type="datetimeFigureOut">
              <a:rPr lang="en-US" smtClean="0"/>
              <a:t>5/2/2023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9E054A-1F70-46F0-9004-5A904E8D3EA9}" type="slidenum">
              <a:rPr lang="en-US" smtClean="0"/>
              <a:t>‹#›</a:t>
            </a:fld>
            <a:endParaRPr lang="en-US"/>
          </a:p>
        </p:txBody>
      </p:sp>
    </p:spTree>
    <p:extLst>
      <p:ext uri="{BB962C8B-B14F-4D97-AF65-F5344CB8AC3E}">
        <p14:creationId xmlns:p14="http://schemas.microsoft.com/office/powerpoint/2010/main" val="40736117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DDC60E1-B02D-4890-8DFD-563252C7DB50}" type="datetimeFigureOut">
              <a:rPr lang="en-US" smtClean="0"/>
              <a:t>5/2/2023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829E054A-1F70-46F0-9004-5A904E8D3EA9}" type="slidenum">
              <a:rPr lang="en-US" smtClean="0"/>
              <a:t>‹#›</a:t>
            </a:fld>
            <a:endParaRPr lang="en-US"/>
          </a:p>
        </p:txBody>
      </p:sp>
    </p:spTree>
    <p:extLst>
      <p:ext uri="{BB962C8B-B14F-4D97-AF65-F5344CB8AC3E}">
        <p14:creationId xmlns:p14="http://schemas.microsoft.com/office/powerpoint/2010/main" val="14410926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DDC60E1-B02D-4890-8DFD-563252C7DB50}" type="datetimeFigureOut">
              <a:rPr lang="en-US" smtClean="0"/>
              <a:t>5/2/2023</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29E054A-1F70-46F0-9004-5A904E8D3EA9}" type="slidenum">
              <a:rPr lang="en-US" smtClean="0"/>
              <a:t>‹#›</a:t>
            </a:fld>
            <a:endParaRPr lang="en-US"/>
          </a:p>
        </p:txBody>
      </p:sp>
    </p:spTree>
    <p:extLst>
      <p:ext uri="{BB962C8B-B14F-4D97-AF65-F5344CB8AC3E}">
        <p14:creationId xmlns:p14="http://schemas.microsoft.com/office/powerpoint/2010/main" val="1662721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DC60E1-B02D-4890-8DFD-563252C7DB50}" type="datetimeFigureOut">
              <a:rPr lang="en-US" smtClean="0"/>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9E054A-1F70-46F0-9004-5A904E8D3EA9}" type="slidenum">
              <a:rPr lang="en-US" smtClean="0"/>
              <a:t>‹#›</a:t>
            </a:fld>
            <a:endParaRPr lang="en-US"/>
          </a:p>
        </p:txBody>
      </p:sp>
    </p:spTree>
    <p:extLst>
      <p:ext uri="{BB962C8B-B14F-4D97-AF65-F5344CB8AC3E}">
        <p14:creationId xmlns:p14="http://schemas.microsoft.com/office/powerpoint/2010/main" val="7056317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DDC60E1-B02D-4890-8DFD-563252C7DB50}" type="datetimeFigureOut">
              <a:rPr lang="en-US" smtClean="0"/>
              <a:t>5/2/2023</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29E054A-1F70-46F0-9004-5A904E8D3EA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53320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mailto:military@alterramtnco.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www.getspot.com/injury-insurance/ikon-pass" TargetMode="External"/><Relationship Id="rId4" Type="http://schemas.openxmlformats.org/officeDocument/2006/relationships/hyperlink" Target="https://www.getspot.com/pass-protection/ikon-pass"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ikonpass.com/military" TargetMode="External"/><Relationship Id="rId2" Type="http://schemas.openxmlformats.org/officeDocument/2006/relationships/hyperlink" Target="mailto:military@alterramtnco.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B7A6D-25D1-41FC-8884-4C47B4122563}"/>
              </a:ext>
            </a:extLst>
          </p:cNvPr>
          <p:cNvSpPr>
            <a:spLocks noGrp="1"/>
          </p:cNvSpPr>
          <p:nvPr>
            <p:ph type="ctrTitle"/>
          </p:nvPr>
        </p:nvSpPr>
        <p:spPr>
          <a:xfrm>
            <a:off x="1097279" y="417862"/>
            <a:ext cx="10058400" cy="3566160"/>
          </a:xfrm>
        </p:spPr>
        <p:txBody>
          <a:bodyPr/>
          <a:lstStyle/>
          <a:p>
            <a:pPr algn="ctr"/>
            <a:r>
              <a:rPr lang="en-US" dirty="0"/>
              <a:t>Military Ticket Program</a:t>
            </a:r>
            <a:br>
              <a:rPr lang="en-US" dirty="0"/>
            </a:br>
            <a:r>
              <a:rPr lang="en-US" dirty="0"/>
              <a:t>23/24</a:t>
            </a:r>
          </a:p>
        </p:txBody>
      </p:sp>
      <p:pic>
        <p:nvPicPr>
          <p:cNvPr id="5" name="Picture 4" descr="Logo&#10;&#10;Description automatically generated">
            <a:extLst>
              <a:ext uri="{FF2B5EF4-FFF2-40B4-BE49-F238E27FC236}">
                <a16:creationId xmlns:a16="http://schemas.microsoft.com/office/drawing/2014/main" id="{A64E5EF4-CF9F-4C63-9AE4-74F670BF70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3621" y="4657058"/>
            <a:ext cx="2765717" cy="1274031"/>
          </a:xfrm>
          <a:prstGeom prst="rect">
            <a:avLst/>
          </a:prstGeom>
        </p:spPr>
      </p:pic>
    </p:spTree>
    <p:extLst>
      <p:ext uri="{BB962C8B-B14F-4D97-AF65-F5344CB8AC3E}">
        <p14:creationId xmlns:p14="http://schemas.microsoft.com/office/powerpoint/2010/main" val="36460927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24" y="457200"/>
            <a:ext cx="11274552"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732" y="521208"/>
            <a:ext cx="11146536"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7AABE5A4-3118-407A-F848-E0C972F87DBD}"/>
              </a:ext>
            </a:extLst>
          </p:cNvPr>
          <p:cNvPicPr>
            <a:picLocks noChangeAspect="1"/>
          </p:cNvPicPr>
          <p:nvPr/>
        </p:nvPicPr>
        <p:blipFill>
          <a:blip r:embed="rId3"/>
          <a:stretch>
            <a:fillRect/>
          </a:stretch>
        </p:blipFill>
        <p:spPr>
          <a:xfrm>
            <a:off x="943356" y="1177437"/>
            <a:ext cx="10337292" cy="4496720"/>
          </a:xfrm>
          <a:prstGeom prst="rect">
            <a:avLst/>
          </a:prstGeom>
        </p:spPr>
      </p:pic>
    </p:spTree>
    <p:extLst>
      <p:ext uri="{BB962C8B-B14F-4D97-AF65-F5344CB8AC3E}">
        <p14:creationId xmlns:p14="http://schemas.microsoft.com/office/powerpoint/2010/main" val="34946781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6135A-5DDB-4650-A5FF-C4DFABAFBD4C}"/>
              </a:ext>
            </a:extLst>
          </p:cNvPr>
          <p:cNvSpPr>
            <a:spLocks noGrp="1"/>
          </p:cNvSpPr>
          <p:nvPr>
            <p:ph type="title"/>
          </p:nvPr>
        </p:nvSpPr>
        <p:spPr/>
        <p:txBody>
          <a:bodyPr/>
          <a:lstStyle/>
          <a:p>
            <a:r>
              <a:rPr lang="en-US" dirty="0"/>
              <a:t>Spot Insurance</a:t>
            </a:r>
          </a:p>
        </p:txBody>
      </p:sp>
      <p:sp>
        <p:nvSpPr>
          <p:cNvPr id="3" name="Content Placeholder 2">
            <a:extLst>
              <a:ext uri="{FF2B5EF4-FFF2-40B4-BE49-F238E27FC236}">
                <a16:creationId xmlns:a16="http://schemas.microsoft.com/office/drawing/2014/main" id="{C8CA72E2-FF72-4772-8F85-BFB2928E0FF1}"/>
              </a:ext>
            </a:extLst>
          </p:cNvPr>
          <p:cNvSpPr>
            <a:spLocks noGrp="1"/>
          </p:cNvSpPr>
          <p:nvPr>
            <p:ph idx="1"/>
          </p:nvPr>
        </p:nvSpPr>
        <p:spPr/>
        <p:txBody>
          <a:bodyPr>
            <a:normAutofit fontScale="92500" lnSpcReduction="20000"/>
          </a:bodyPr>
          <a:lstStyle/>
          <a:p>
            <a:r>
              <a:rPr lang="en-US" dirty="0"/>
              <a:t>Direct service member to purchase Spot Insurance through Ikon Pass directly. </a:t>
            </a:r>
          </a:p>
          <a:p>
            <a:r>
              <a:rPr lang="en-US" dirty="0"/>
              <a:t>Best to email </a:t>
            </a:r>
            <a:r>
              <a:rPr lang="en-US" dirty="0">
                <a:hlinkClick r:id="rId3"/>
              </a:rPr>
              <a:t>military@alterramtnco.com</a:t>
            </a:r>
            <a:r>
              <a:rPr lang="en-US" dirty="0"/>
              <a:t> to purchase. </a:t>
            </a:r>
          </a:p>
          <a:p>
            <a:endParaRPr lang="en-US" dirty="0"/>
          </a:p>
          <a:p>
            <a:r>
              <a:rPr lang="en-US" dirty="0">
                <a:hlinkClick r:id="rId4"/>
              </a:rPr>
              <a:t>Pass Protection</a:t>
            </a:r>
            <a:r>
              <a:rPr lang="en-US" dirty="0"/>
              <a:t>: protects the price of the pass should the unexpected happen</a:t>
            </a:r>
          </a:p>
          <a:p>
            <a:pPr lvl="1"/>
            <a:r>
              <a:rPr lang="en-US" dirty="0"/>
              <a:t>Always 7% of the pass price – cannot be bought with a $0 promo code.</a:t>
            </a:r>
          </a:p>
          <a:p>
            <a:pPr lvl="1"/>
            <a:r>
              <a:rPr lang="en-US" dirty="0"/>
              <a:t>Can be purchased at any time until Oct. 31</a:t>
            </a:r>
            <a:r>
              <a:rPr lang="en-US" baseline="30000" dirty="0"/>
              <a:t>st</a:t>
            </a:r>
            <a:r>
              <a:rPr lang="en-US" dirty="0"/>
              <a:t>. </a:t>
            </a:r>
          </a:p>
          <a:p>
            <a:pPr lvl="1"/>
            <a:r>
              <a:rPr lang="en-US" dirty="0"/>
              <a:t>Post Oct. 31</a:t>
            </a:r>
            <a:r>
              <a:rPr lang="en-US" baseline="30000" dirty="0"/>
              <a:t>st</a:t>
            </a:r>
            <a:r>
              <a:rPr lang="en-US" dirty="0"/>
              <a:t>, it should be purchased the day of purchasing the pass.</a:t>
            </a:r>
          </a:p>
          <a:p>
            <a:pPr lvl="1"/>
            <a:endParaRPr lang="en-US" dirty="0"/>
          </a:p>
          <a:p>
            <a:pPr marL="0">
              <a:buNone/>
            </a:pPr>
            <a:r>
              <a:rPr lang="en-US" dirty="0">
                <a:hlinkClick r:id="rId5"/>
              </a:rPr>
              <a:t>Injury Insurance</a:t>
            </a:r>
            <a:r>
              <a:rPr lang="en-US" dirty="0"/>
              <a:t>: helps pay for medical bills if the person gets injured while using their pass</a:t>
            </a:r>
          </a:p>
          <a:p>
            <a:pPr marL="544068" lvl="1" indent="-342900"/>
            <a:r>
              <a:rPr lang="en-US" dirty="0"/>
              <a:t>Can be purchased with a $0 promo code.</a:t>
            </a:r>
          </a:p>
          <a:p>
            <a:pPr marL="544068" lvl="1" indent="-342900"/>
            <a:r>
              <a:rPr lang="en-US" dirty="0"/>
              <a:t>Flat rate of $64 per Ikon Pass or Ikon Base Pass.</a:t>
            </a:r>
          </a:p>
          <a:p>
            <a:pPr marL="544068" lvl="1" indent="-342900"/>
            <a:r>
              <a:rPr lang="en-US" dirty="0"/>
              <a:t>Flat rate of $26 per Ikon Session 4-Day Pass ($6.50 per day).</a:t>
            </a:r>
          </a:p>
          <a:p>
            <a:pPr marL="544068" lvl="1" indent="-342900"/>
            <a:r>
              <a:rPr lang="en-US" dirty="0"/>
              <a:t>Can be purchased at any time.</a:t>
            </a:r>
          </a:p>
        </p:txBody>
      </p:sp>
    </p:spTree>
    <p:extLst>
      <p:ext uri="{BB962C8B-B14F-4D97-AF65-F5344CB8AC3E}">
        <p14:creationId xmlns:p14="http://schemas.microsoft.com/office/powerpoint/2010/main" val="32701859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8C001-9B04-4D81-9298-87D75BF17A53}"/>
              </a:ext>
            </a:extLst>
          </p:cNvPr>
          <p:cNvSpPr>
            <a:spLocks noGrp="1"/>
          </p:cNvSpPr>
          <p:nvPr>
            <p:ph type="title"/>
          </p:nvPr>
        </p:nvSpPr>
        <p:spPr/>
        <p:txBody>
          <a:bodyPr/>
          <a:lstStyle/>
          <a:p>
            <a:r>
              <a:rPr lang="en-US" dirty="0"/>
              <a:t>Adventure Assurance</a:t>
            </a:r>
          </a:p>
        </p:txBody>
      </p:sp>
      <p:sp>
        <p:nvSpPr>
          <p:cNvPr id="4" name="Content Placeholder 3">
            <a:extLst>
              <a:ext uri="{FF2B5EF4-FFF2-40B4-BE49-F238E27FC236}">
                <a16:creationId xmlns:a16="http://schemas.microsoft.com/office/drawing/2014/main" id="{63E54FC5-BE71-4B09-A8E1-F215542593AB}"/>
              </a:ext>
            </a:extLst>
          </p:cNvPr>
          <p:cNvSpPr>
            <a:spLocks noGrp="1"/>
          </p:cNvSpPr>
          <p:nvPr>
            <p:ph sz="half" idx="1"/>
          </p:nvPr>
        </p:nvSpPr>
        <p:spPr>
          <a:xfrm>
            <a:off x="1097279" y="2005229"/>
            <a:ext cx="4937760" cy="4023360"/>
          </a:xfrm>
        </p:spPr>
        <p:txBody>
          <a:bodyPr/>
          <a:lstStyle/>
          <a:p>
            <a:r>
              <a:rPr lang="en-US" b="1" dirty="0"/>
              <a:t>ELECT TO DEFER BY DECEMBER 14, 2023</a:t>
            </a:r>
          </a:p>
          <a:p>
            <a:pPr lvl="1"/>
            <a:endParaRPr lang="en-US" dirty="0"/>
          </a:p>
          <a:p>
            <a:pPr lvl="1"/>
            <a:r>
              <a:rPr lang="en-US" dirty="0"/>
              <a:t>Guest can defer their 23/24 at any time until 12/14/23. </a:t>
            </a:r>
          </a:p>
          <a:p>
            <a:pPr lvl="1"/>
            <a:r>
              <a:rPr lang="en-US" dirty="0"/>
              <a:t>They must redeem the promo code on IkonPass.com and then click on the ELECT TO DEFER button in their account.</a:t>
            </a:r>
          </a:p>
          <a:p>
            <a:pPr lvl="1"/>
            <a:r>
              <a:rPr lang="en-US" dirty="0"/>
              <a:t>They will receive a credit for what they paid in their IkonPass.com account in spring 2024.</a:t>
            </a:r>
          </a:p>
          <a:p>
            <a:pPr lvl="1"/>
            <a:r>
              <a:rPr lang="en-US" dirty="0"/>
              <a:t>They can apply their credit to an Ikon Pass of their choice for the 24/25 season. </a:t>
            </a:r>
          </a:p>
        </p:txBody>
      </p:sp>
      <p:sp>
        <p:nvSpPr>
          <p:cNvPr id="5" name="Content Placeholder 4">
            <a:extLst>
              <a:ext uri="{FF2B5EF4-FFF2-40B4-BE49-F238E27FC236}">
                <a16:creationId xmlns:a16="http://schemas.microsoft.com/office/drawing/2014/main" id="{FA1C0AB6-1237-4616-8659-24C2E14D6F32}"/>
              </a:ext>
            </a:extLst>
          </p:cNvPr>
          <p:cNvSpPr>
            <a:spLocks noGrp="1"/>
          </p:cNvSpPr>
          <p:nvPr>
            <p:ph sz="half" idx="2"/>
          </p:nvPr>
        </p:nvSpPr>
        <p:spPr>
          <a:xfrm>
            <a:off x="6217920" y="2005230"/>
            <a:ext cx="4937760" cy="4023360"/>
          </a:xfrm>
        </p:spPr>
        <p:txBody>
          <a:bodyPr/>
          <a:lstStyle/>
          <a:p>
            <a:r>
              <a:rPr lang="en-US" b="1" dirty="0"/>
              <a:t>COVID CLOSURE CREDIT</a:t>
            </a:r>
          </a:p>
          <a:p>
            <a:pPr lvl="1"/>
            <a:endParaRPr lang="en-US" dirty="0"/>
          </a:p>
          <a:p>
            <a:pPr lvl="1"/>
            <a:r>
              <a:rPr lang="en-US" dirty="0"/>
              <a:t>Guest can receive a credit should a destination close due to COVID.</a:t>
            </a:r>
          </a:p>
          <a:p>
            <a:pPr lvl="1"/>
            <a:r>
              <a:rPr lang="en-US" dirty="0"/>
              <a:t>Timeframe: 12/16/2023 to 3/3/2024 (79 days)</a:t>
            </a:r>
          </a:p>
          <a:p>
            <a:pPr lvl="1"/>
            <a:r>
              <a:rPr lang="en-US" dirty="0"/>
              <a:t>Partial Credit Criteria: 2 (or more) consecutive closure days at any single North American Ikon Pass resort.</a:t>
            </a:r>
          </a:p>
        </p:txBody>
      </p:sp>
    </p:spTree>
    <p:extLst>
      <p:ext uri="{BB962C8B-B14F-4D97-AF65-F5344CB8AC3E}">
        <p14:creationId xmlns:p14="http://schemas.microsoft.com/office/powerpoint/2010/main" val="8332528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CA11-5147-46F3-B3D0-395CB44E5DF4}"/>
              </a:ext>
            </a:extLst>
          </p:cNvPr>
          <p:cNvSpPr>
            <a:spLocks noGrp="1"/>
          </p:cNvSpPr>
          <p:nvPr>
            <p:ph type="title"/>
          </p:nvPr>
        </p:nvSpPr>
        <p:spPr/>
        <p:txBody>
          <a:bodyPr/>
          <a:lstStyle/>
          <a:p>
            <a:r>
              <a:rPr lang="en-US"/>
              <a:t>Spring Promo – Buy Now Ride Now</a:t>
            </a:r>
            <a:endParaRPr lang="en-US" dirty="0"/>
          </a:p>
        </p:txBody>
      </p:sp>
      <p:graphicFrame>
        <p:nvGraphicFramePr>
          <p:cNvPr id="4" name="Table 3">
            <a:extLst>
              <a:ext uri="{FF2B5EF4-FFF2-40B4-BE49-F238E27FC236}">
                <a16:creationId xmlns:a16="http://schemas.microsoft.com/office/drawing/2014/main" id="{78FAA737-52A4-4A6E-9F07-B451D8FBA23B}"/>
              </a:ext>
            </a:extLst>
          </p:cNvPr>
          <p:cNvGraphicFramePr>
            <a:graphicFrameLocks noGrp="1"/>
          </p:cNvGraphicFramePr>
          <p:nvPr>
            <p:extLst>
              <p:ext uri="{D42A27DB-BD31-4B8C-83A1-F6EECF244321}">
                <p14:modId xmlns:p14="http://schemas.microsoft.com/office/powerpoint/2010/main" val="1237395422"/>
              </p:ext>
            </p:extLst>
          </p:nvPr>
        </p:nvGraphicFramePr>
        <p:xfrm>
          <a:off x="2446411" y="2062827"/>
          <a:ext cx="7360138" cy="4019445"/>
        </p:xfrm>
        <a:graphic>
          <a:graphicData uri="http://schemas.openxmlformats.org/drawingml/2006/table">
            <a:tbl>
              <a:tblPr/>
              <a:tblGrid>
                <a:gridCol w="1981575">
                  <a:extLst>
                    <a:ext uri="{9D8B030D-6E8A-4147-A177-3AD203B41FA5}">
                      <a16:colId xmlns:a16="http://schemas.microsoft.com/office/drawing/2014/main" val="1966488120"/>
                    </a:ext>
                  </a:extLst>
                </a:gridCol>
                <a:gridCol w="5378563">
                  <a:extLst>
                    <a:ext uri="{9D8B030D-6E8A-4147-A177-3AD203B41FA5}">
                      <a16:colId xmlns:a16="http://schemas.microsoft.com/office/drawing/2014/main" val="312705184"/>
                    </a:ext>
                  </a:extLst>
                </a:gridCol>
              </a:tblGrid>
              <a:tr h="220297">
                <a:tc gridSpan="2">
                  <a:txBody>
                    <a:bodyPr/>
                    <a:lstStyle/>
                    <a:p>
                      <a:pPr algn="ctr" fontAlgn="b"/>
                      <a:r>
                        <a:rPr lang="en-US" sz="1400" b="1" i="0" u="none" strike="noStrike" dirty="0">
                          <a:solidFill>
                            <a:srgbClr val="FFFFFF"/>
                          </a:solidFill>
                          <a:effectLst/>
                          <a:latin typeface="Calibri" panose="020F0502020204030204" pitchFamily="34" charset="0"/>
                        </a:rPr>
                        <a:t>Spring Access</a:t>
                      </a:r>
                    </a:p>
                  </a:txBody>
                  <a:tcPr marL="9414" marR="9414" marT="9414" marB="45189"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3"/>
                    </a:solidFill>
                  </a:tcPr>
                </a:tc>
                <a:tc hMerge="1">
                  <a:txBody>
                    <a:bodyPr/>
                    <a:lstStyle/>
                    <a:p>
                      <a:pPr algn="ctr" fontAlgn="b"/>
                      <a:endParaRPr lang="en-US" sz="1100" b="1" i="0" u="none" strike="noStrike" dirty="0">
                        <a:solidFill>
                          <a:srgbClr val="FFFFFF"/>
                        </a:solidFill>
                        <a:effectLst/>
                        <a:latin typeface="Calibri" panose="020F0502020204030204" pitchFamily="34" charset="0"/>
                      </a:endParaRPr>
                    </a:p>
                  </a:txBody>
                  <a:tcPr marL="9414" marR="9414" marT="9414" marB="4518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8EA9DB"/>
                    </a:solidFill>
                  </a:tcPr>
                </a:tc>
                <a:extLst>
                  <a:ext uri="{0D108BD9-81ED-4DB2-BD59-A6C34878D82A}">
                    <a16:rowId xmlns:a16="http://schemas.microsoft.com/office/drawing/2014/main" val="4234292940"/>
                  </a:ext>
                </a:extLst>
              </a:tr>
              <a:tr h="220297">
                <a:tc>
                  <a:txBody>
                    <a:bodyPr/>
                    <a:lstStyle/>
                    <a:p>
                      <a:pPr algn="l" fontAlgn="b"/>
                      <a:r>
                        <a:rPr lang="en-US" sz="1400" b="0" i="0" u="none" strike="noStrike" dirty="0">
                          <a:solidFill>
                            <a:srgbClr val="000000"/>
                          </a:solidFill>
                          <a:effectLst/>
                          <a:latin typeface="Calibri" panose="020F0502020204030204" pitchFamily="34" charset="0"/>
                        </a:rPr>
                        <a:t>Big Bear</a:t>
                      </a:r>
                    </a:p>
                  </a:txBody>
                  <a:tcPr marL="9414" marR="9414" marT="9414" marB="45189" anchor="b">
                    <a:lnL w="1270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a:noFill/>
                    </a:lnB>
                  </a:tcPr>
                </a:tc>
                <a:tc>
                  <a:txBody>
                    <a:bodyPr/>
                    <a:lstStyle/>
                    <a:p>
                      <a:pPr algn="l" fontAlgn="b"/>
                      <a:r>
                        <a:rPr lang="en-US" sz="1400" b="0" i="0" u="none" strike="noStrike" dirty="0">
                          <a:solidFill>
                            <a:srgbClr val="000000"/>
                          </a:solidFill>
                          <a:effectLst/>
                          <a:latin typeface="Calibri" panose="020F0502020204030204" pitchFamily="34" charset="0"/>
                        </a:rPr>
                        <a:t>Immediately – Closed for the season</a:t>
                      </a:r>
                    </a:p>
                  </a:txBody>
                  <a:tcPr marL="9414" marR="9414" marT="9414" marB="45189" anchor="b">
                    <a:lnL>
                      <a:noFill/>
                    </a:lnL>
                    <a:lnR w="1270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a:noFill/>
                    </a:lnB>
                  </a:tcPr>
                </a:tc>
                <a:extLst>
                  <a:ext uri="{0D108BD9-81ED-4DB2-BD59-A6C34878D82A}">
                    <a16:rowId xmlns:a16="http://schemas.microsoft.com/office/drawing/2014/main" val="3489893277"/>
                  </a:ext>
                </a:extLst>
              </a:tr>
              <a:tr h="220297">
                <a:tc>
                  <a:txBody>
                    <a:bodyPr/>
                    <a:lstStyle/>
                    <a:p>
                      <a:pPr algn="l" fontAlgn="b"/>
                      <a:r>
                        <a:rPr lang="en-US" sz="1400" b="0" i="0" u="none" strike="noStrike" dirty="0">
                          <a:solidFill>
                            <a:srgbClr val="000000"/>
                          </a:solidFill>
                          <a:effectLst/>
                          <a:latin typeface="Calibri" panose="020F0502020204030204" pitchFamily="34" charset="0"/>
                        </a:rPr>
                        <a:t>Snow Valley</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Immediately – Closed for the season</a:t>
                      </a: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3491999579"/>
                  </a:ext>
                </a:extLst>
              </a:tr>
              <a:tr h="220297">
                <a:tc>
                  <a:txBody>
                    <a:bodyPr/>
                    <a:lstStyle/>
                    <a:p>
                      <a:pPr algn="l" fontAlgn="b"/>
                      <a:r>
                        <a:rPr lang="en-US" sz="1400" b="0" i="0" u="none" strike="noStrike" dirty="0">
                          <a:solidFill>
                            <a:srgbClr val="000000"/>
                          </a:solidFill>
                          <a:effectLst/>
                          <a:latin typeface="Calibri" panose="020F0502020204030204" pitchFamily="34" charset="0"/>
                        </a:rPr>
                        <a:t>Stratton</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Immediately – Closed for the season</a:t>
                      </a: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694820117"/>
                  </a:ext>
                </a:extLst>
              </a:tr>
              <a:tr h="220297">
                <a:tc>
                  <a:txBody>
                    <a:bodyPr/>
                    <a:lstStyle/>
                    <a:p>
                      <a:pPr algn="l" fontAlgn="b"/>
                      <a:r>
                        <a:rPr lang="en-US" sz="1400" b="0" i="0" u="none" strike="noStrike" dirty="0">
                          <a:solidFill>
                            <a:srgbClr val="000000"/>
                          </a:solidFill>
                          <a:effectLst/>
                          <a:latin typeface="Calibri" panose="020F0502020204030204" pitchFamily="34" charset="0"/>
                        </a:rPr>
                        <a:t>Sugarbush</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Immediately – Closed for the season</a:t>
                      </a: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660573198"/>
                  </a:ext>
                </a:extLst>
              </a:tr>
              <a:tr h="220297">
                <a:tc>
                  <a:txBody>
                    <a:bodyPr/>
                    <a:lstStyle/>
                    <a:p>
                      <a:pPr algn="l" fontAlgn="b"/>
                      <a:r>
                        <a:rPr lang="en-US" sz="1400" b="0" i="0" u="none" strike="noStrike" dirty="0">
                          <a:solidFill>
                            <a:srgbClr val="000000"/>
                          </a:solidFill>
                          <a:effectLst/>
                          <a:latin typeface="Calibri" panose="020F0502020204030204" pitchFamily="34" charset="0"/>
                        </a:rPr>
                        <a:t>Snowshoe</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Immediately – Closed for the season</a:t>
                      </a: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3438266086"/>
                  </a:ext>
                </a:extLst>
              </a:tr>
              <a:tr h="220297">
                <a:tc>
                  <a:txBody>
                    <a:bodyPr/>
                    <a:lstStyle/>
                    <a:p>
                      <a:pPr algn="l" fontAlgn="b"/>
                      <a:r>
                        <a:rPr lang="en-US" sz="1400" b="0" i="0" u="none" strike="noStrike" dirty="0">
                          <a:solidFill>
                            <a:srgbClr val="000000"/>
                          </a:solidFill>
                          <a:effectLst/>
                          <a:latin typeface="Calibri" panose="020F0502020204030204" pitchFamily="34" charset="0"/>
                        </a:rPr>
                        <a:t>Blue Mountain</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Immediately – Closed for the season</a:t>
                      </a: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990982050"/>
                  </a:ext>
                </a:extLst>
              </a:tr>
              <a:tr h="220297">
                <a:tc>
                  <a:txBody>
                    <a:bodyPr/>
                    <a:lstStyle/>
                    <a:p>
                      <a:pPr algn="l" fontAlgn="b"/>
                      <a:r>
                        <a:rPr lang="en-US" sz="1400" b="0" i="0" u="none" strike="noStrike" dirty="0">
                          <a:solidFill>
                            <a:srgbClr val="000000"/>
                          </a:solidFill>
                          <a:effectLst/>
                          <a:latin typeface="Calibri" panose="020F0502020204030204" pitchFamily="34" charset="0"/>
                        </a:rPr>
                        <a:t>Tremblant</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4/3/2023 – Closed for the season</a:t>
                      </a: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092630631"/>
                  </a:ext>
                </a:extLst>
              </a:tr>
              <a:tr h="220297">
                <a:tc>
                  <a:txBody>
                    <a:bodyPr/>
                    <a:lstStyle/>
                    <a:p>
                      <a:pPr algn="l" fontAlgn="b"/>
                      <a:r>
                        <a:rPr lang="en-US" sz="1400" b="0" i="0" u="none" strike="noStrike" dirty="0">
                          <a:solidFill>
                            <a:srgbClr val="000000"/>
                          </a:solidFill>
                          <a:effectLst/>
                          <a:latin typeface="Calibri" panose="020F0502020204030204" pitchFamily="34" charset="0"/>
                        </a:rPr>
                        <a:t>Solitude</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4/3/2023 – </a:t>
                      </a:r>
                      <a:r>
                        <a:rPr lang="en-US" sz="1400" b="1" i="0" u="none" strike="noStrike" dirty="0">
                          <a:solidFill>
                            <a:srgbClr val="00B050"/>
                          </a:solidFill>
                          <a:effectLst/>
                          <a:latin typeface="Calibri" panose="020F0502020204030204" pitchFamily="34" charset="0"/>
                        </a:rPr>
                        <a:t>Open until May 21</a:t>
                      </a:r>
                      <a:r>
                        <a:rPr lang="en-US" sz="1400" b="1" i="0" u="none" strike="noStrike" baseline="30000" dirty="0">
                          <a:solidFill>
                            <a:srgbClr val="00B050"/>
                          </a:solidFill>
                          <a:effectLst/>
                          <a:latin typeface="Calibri" panose="020F0502020204030204" pitchFamily="34" charset="0"/>
                        </a:rPr>
                        <a:t>st</a:t>
                      </a:r>
                      <a:r>
                        <a:rPr lang="en-US" sz="1400" b="1" i="0" u="none" strike="noStrike" dirty="0">
                          <a:solidFill>
                            <a:srgbClr val="00B050"/>
                          </a:solidFill>
                          <a:effectLst/>
                          <a:latin typeface="Calibri" panose="020F0502020204030204" pitchFamily="34" charset="0"/>
                        </a:rPr>
                        <a:t>, 2023</a:t>
                      </a: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019439735"/>
                  </a:ext>
                </a:extLst>
              </a:tr>
              <a:tr h="220297">
                <a:tc>
                  <a:txBody>
                    <a:bodyPr/>
                    <a:lstStyle/>
                    <a:p>
                      <a:pPr algn="l" fontAlgn="b"/>
                      <a:r>
                        <a:rPr lang="en-US" sz="1400" b="0" i="0" u="none" strike="noStrike" dirty="0">
                          <a:solidFill>
                            <a:srgbClr val="000000"/>
                          </a:solidFill>
                          <a:effectLst/>
                          <a:latin typeface="Calibri" panose="020F0502020204030204" pitchFamily="34" charset="0"/>
                        </a:rPr>
                        <a:t>Deer Valley</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400" b="0" i="0" u="none" strike="noStrike" dirty="0">
                          <a:solidFill>
                            <a:schemeClr val="tx1"/>
                          </a:solidFill>
                          <a:effectLst/>
                          <a:latin typeface="Calibri" panose="020F0502020204030204" pitchFamily="34" charset="0"/>
                        </a:rPr>
                        <a:t>4/10/2023 </a:t>
                      </a:r>
                      <a:r>
                        <a:rPr lang="en-US" sz="1400" b="0" i="0" u="none" strike="noStrike" dirty="0">
                          <a:solidFill>
                            <a:srgbClr val="000000"/>
                          </a:solidFill>
                          <a:effectLst/>
                          <a:latin typeface="Calibri" panose="020F0502020204030204" pitchFamily="34" charset="0"/>
                        </a:rPr>
                        <a:t>– Closed for the season</a:t>
                      </a:r>
                      <a:endParaRPr lang="en-US" sz="1400" b="1" i="0" u="none" strike="noStrike" dirty="0">
                        <a:solidFill>
                          <a:srgbClr val="00B050"/>
                        </a:solidFill>
                        <a:effectLst/>
                        <a:latin typeface="Calibri" panose="020F0502020204030204" pitchFamily="34" charset="0"/>
                      </a:endParaRP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3930812078"/>
                  </a:ext>
                </a:extLst>
              </a:tr>
              <a:tr h="220297">
                <a:tc>
                  <a:txBody>
                    <a:bodyPr/>
                    <a:lstStyle/>
                    <a:p>
                      <a:pPr algn="l" fontAlgn="b"/>
                      <a:r>
                        <a:rPr lang="en-US" sz="1400" b="0" i="0" u="none" strike="noStrike" dirty="0">
                          <a:solidFill>
                            <a:srgbClr val="000000"/>
                          </a:solidFill>
                          <a:effectLst/>
                          <a:latin typeface="Calibri" panose="020F0502020204030204" pitchFamily="34" charset="0"/>
                        </a:rPr>
                        <a:t>Mammoth</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4/10/2023 – </a:t>
                      </a:r>
                      <a:r>
                        <a:rPr lang="en-US" sz="1400" b="1" i="0" u="none" strike="noStrike" dirty="0">
                          <a:solidFill>
                            <a:srgbClr val="00B050"/>
                          </a:solidFill>
                          <a:effectLst/>
                          <a:latin typeface="Calibri" panose="020F0502020204030204" pitchFamily="34" charset="0"/>
                        </a:rPr>
                        <a:t>Open through the end of July</a:t>
                      </a: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121590126"/>
                  </a:ext>
                </a:extLst>
              </a:tr>
              <a:tr h="220297">
                <a:tc>
                  <a:txBody>
                    <a:bodyPr/>
                    <a:lstStyle/>
                    <a:p>
                      <a:pPr algn="l" fontAlgn="b"/>
                      <a:r>
                        <a:rPr lang="en-US" sz="1400" b="0" i="0" u="none" strike="noStrike" dirty="0">
                          <a:solidFill>
                            <a:srgbClr val="000000"/>
                          </a:solidFill>
                          <a:effectLst/>
                          <a:latin typeface="Calibri" panose="020F0502020204030204" pitchFamily="34" charset="0"/>
                        </a:rPr>
                        <a:t>June</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4/10/2023 – Closed for the season</a:t>
                      </a: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496470159"/>
                  </a:ext>
                </a:extLst>
              </a:tr>
              <a:tr h="220297">
                <a:tc>
                  <a:txBody>
                    <a:bodyPr/>
                    <a:lstStyle/>
                    <a:p>
                      <a:pPr algn="l" fontAlgn="b"/>
                      <a:r>
                        <a:rPr lang="en-US" sz="1400" b="0" i="0" u="none" strike="noStrike" dirty="0">
                          <a:solidFill>
                            <a:srgbClr val="000000"/>
                          </a:solidFill>
                          <a:effectLst/>
                          <a:latin typeface="Calibri" panose="020F0502020204030204" pitchFamily="34" charset="0"/>
                        </a:rPr>
                        <a:t>Palisades Tahoe</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4/10/2023 – </a:t>
                      </a:r>
                      <a:r>
                        <a:rPr lang="en-US" sz="1400" b="1" i="0" u="none" strike="noStrike" dirty="0">
                          <a:solidFill>
                            <a:srgbClr val="00B050"/>
                          </a:solidFill>
                          <a:effectLst/>
                          <a:latin typeface="Calibri" panose="020F0502020204030204" pitchFamily="34" charset="0"/>
                        </a:rPr>
                        <a:t>Open through July 4</a:t>
                      </a:r>
                      <a:r>
                        <a:rPr lang="en-US" sz="1400" b="1" i="0" u="none" strike="noStrike" baseline="30000" dirty="0">
                          <a:solidFill>
                            <a:srgbClr val="00B050"/>
                          </a:solidFill>
                          <a:effectLst/>
                          <a:latin typeface="Calibri" panose="020F0502020204030204" pitchFamily="34" charset="0"/>
                        </a:rPr>
                        <a:t>th</a:t>
                      </a:r>
                      <a:r>
                        <a:rPr lang="en-US" sz="1400" b="1" i="0" u="none" strike="noStrike" dirty="0">
                          <a:solidFill>
                            <a:srgbClr val="00B050"/>
                          </a:solidFill>
                          <a:effectLst/>
                          <a:latin typeface="Calibri" panose="020F0502020204030204" pitchFamily="34" charset="0"/>
                        </a:rPr>
                        <a:t>, 2023</a:t>
                      </a: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534167404"/>
                  </a:ext>
                </a:extLst>
              </a:tr>
              <a:tr h="220297">
                <a:tc>
                  <a:txBody>
                    <a:bodyPr/>
                    <a:lstStyle/>
                    <a:p>
                      <a:pPr algn="l" fontAlgn="b"/>
                      <a:r>
                        <a:rPr lang="en-US" sz="1400" b="0" i="0" u="none" strike="noStrike" dirty="0">
                          <a:solidFill>
                            <a:srgbClr val="000000"/>
                          </a:solidFill>
                          <a:effectLst/>
                          <a:latin typeface="Calibri" panose="020F0502020204030204" pitchFamily="34" charset="0"/>
                        </a:rPr>
                        <a:t>Steamboat</a:t>
                      </a:r>
                    </a:p>
                  </a:txBody>
                  <a:tcPr marL="9414" marR="9414" marT="9414" marB="45189" anchor="b">
                    <a:lnL w="12700" cap="flat" cmpd="sng" algn="ctr">
                      <a:solidFill>
                        <a:schemeClr val="tx1"/>
                      </a:solidFill>
                      <a:prstDash val="solid"/>
                      <a:round/>
                      <a:headEnd type="none" w="med" len="med"/>
                      <a:tailEnd type="none" w="med" len="med"/>
                    </a:lnL>
                    <a:lnR>
                      <a:noFill/>
                    </a:lnR>
                    <a:lnT>
                      <a:noFill/>
                    </a:lnT>
                    <a:lnB>
                      <a:noFill/>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Calibri" panose="020F0502020204030204" pitchFamily="34" charset="0"/>
                        </a:rPr>
                        <a:t>4/10/2023 – Closed for the season</a:t>
                      </a:r>
                    </a:p>
                  </a:txBody>
                  <a:tcPr marL="9414" marR="9414" marT="9414" marB="45189"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265930807"/>
                  </a:ext>
                </a:extLst>
              </a:tr>
              <a:tr h="220297">
                <a:tc>
                  <a:txBody>
                    <a:bodyPr/>
                    <a:lstStyle/>
                    <a:p>
                      <a:pPr algn="l" fontAlgn="b"/>
                      <a:r>
                        <a:rPr lang="en-US" sz="1400" b="0" i="0" u="none" strike="noStrike" dirty="0">
                          <a:solidFill>
                            <a:srgbClr val="000000"/>
                          </a:solidFill>
                          <a:effectLst/>
                          <a:latin typeface="Calibri" panose="020F0502020204030204" pitchFamily="34" charset="0"/>
                        </a:rPr>
                        <a:t>Winter Park</a:t>
                      </a:r>
                    </a:p>
                  </a:txBody>
                  <a:tcPr marL="9414" marR="9414" marT="9414" marB="45189"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l" fontAlgn="b"/>
                      <a:r>
                        <a:rPr lang="en-US" sz="1400" b="0" i="0" u="none" strike="noStrike" dirty="0">
                          <a:solidFill>
                            <a:srgbClr val="000000"/>
                          </a:solidFill>
                          <a:effectLst/>
                          <a:latin typeface="Calibri" panose="020F0502020204030204" pitchFamily="34" charset="0"/>
                        </a:rPr>
                        <a:t>4/10/2023 – </a:t>
                      </a:r>
                      <a:r>
                        <a:rPr lang="en-US" sz="1400" b="1" i="0" u="none" strike="noStrike" dirty="0">
                          <a:solidFill>
                            <a:srgbClr val="00B050"/>
                          </a:solidFill>
                          <a:effectLst/>
                          <a:latin typeface="Calibri" panose="020F0502020204030204" pitchFamily="34" charset="0"/>
                        </a:rPr>
                        <a:t>Mary Jane side open until TBD</a:t>
                      </a:r>
                    </a:p>
                  </a:txBody>
                  <a:tcPr marL="9414" marR="9414" marT="9414" marB="45189"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0473506"/>
                  </a:ext>
                </a:extLst>
              </a:tr>
            </a:tbl>
          </a:graphicData>
        </a:graphic>
      </p:graphicFrame>
    </p:spTree>
    <p:extLst>
      <p:ext uri="{BB962C8B-B14F-4D97-AF65-F5344CB8AC3E}">
        <p14:creationId xmlns:p14="http://schemas.microsoft.com/office/powerpoint/2010/main" val="1471040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43742-1977-F123-77D5-D3C04BFC939B}"/>
              </a:ext>
            </a:extLst>
          </p:cNvPr>
          <p:cNvSpPr>
            <a:spLocks noGrp="1"/>
          </p:cNvSpPr>
          <p:nvPr>
            <p:ph type="title"/>
          </p:nvPr>
        </p:nvSpPr>
        <p:spPr/>
        <p:txBody>
          <a:bodyPr/>
          <a:lstStyle/>
          <a:p>
            <a:r>
              <a:rPr lang="en-US" dirty="0"/>
              <a:t>Misc. Notes</a:t>
            </a:r>
          </a:p>
        </p:txBody>
      </p:sp>
      <p:sp>
        <p:nvSpPr>
          <p:cNvPr id="3" name="Content Placeholder 2">
            <a:extLst>
              <a:ext uri="{FF2B5EF4-FFF2-40B4-BE49-F238E27FC236}">
                <a16:creationId xmlns:a16="http://schemas.microsoft.com/office/drawing/2014/main" id="{454C8FA7-E738-1011-20C8-4EE3C916F319}"/>
              </a:ext>
            </a:extLst>
          </p:cNvPr>
          <p:cNvSpPr>
            <a:spLocks noGrp="1"/>
          </p:cNvSpPr>
          <p:nvPr>
            <p:ph idx="1"/>
          </p:nvPr>
        </p:nvSpPr>
        <p:spPr>
          <a:xfrm>
            <a:off x="1097280" y="2041802"/>
            <a:ext cx="10058400" cy="4178523"/>
          </a:xfrm>
        </p:spPr>
        <p:txBody>
          <a:bodyPr>
            <a:normAutofit/>
          </a:bodyPr>
          <a:lstStyle/>
          <a:p>
            <a:r>
              <a:rPr lang="en-US" dirty="0"/>
              <a:t>All physical passes will be printed and mailed to the guest starting in the fall – they must redeem their code, have a valid mailing address and photo for their pass in their IkonPass.com account.</a:t>
            </a:r>
          </a:p>
          <a:p>
            <a:endParaRPr lang="en-US" dirty="0"/>
          </a:p>
          <a:p>
            <a:r>
              <a:rPr lang="en-US" dirty="0"/>
              <a:t>November 30</a:t>
            </a:r>
            <a:r>
              <a:rPr lang="en-US" baseline="30000" dirty="0"/>
              <a:t>th</a:t>
            </a:r>
            <a:r>
              <a:rPr lang="en-US" dirty="0"/>
              <a:t>, 2023 is the LAST day for the Military Ticket Program sales. </a:t>
            </a:r>
          </a:p>
          <a:p>
            <a:endParaRPr lang="en-US" dirty="0"/>
          </a:p>
          <a:p>
            <a:r>
              <a:rPr lang="en-US" dirty="0"/>
              <a:t>Any guest need assistance or have questions, please refer them to </a:t>
            </a:r>
            <a:r>
              <a:rPr lang="en-US" dirty="0">
                <a:hlinkClick r:id="rId2"/>
              </a:rPr>
              <a:t>military@alterramtnco.com</a:t>
            </a:r>
            <a:endParaRPr lang="en-US" dirty="0"/>
          </a:p>
          <a:p>
            <a:endParaRPr lang="en-US" dirty="0"/>
          </a:p>
          <a:p>
            <a:r>
              <a:rPr lang="en-US" dirty="0"/>
              <a:t>Participating locations are listed on our website here: </a:t>
            </a:r>
            <a:r>
              <a:rPr lang="en-US" dirty="0">
                <a:hlinkClick r:id="rId3"/>
              </a:rPr>
              <a:t>www.ikonpass.com/military</a:t>
            </a:r>
            <a:r>
              <a:rPr lang="en-US" dirty="0"/>
              <a:t> </a:t>
            </a:r>
          </a:p>
          <a:p>
            <a:r>
              <a:rPr lang="en-US" sz="1400" i="1" dirty="0"/>
              <a:t>If you would like your location to be listed on the website, please email us at </a:t>
            </a:r>
            <a:r>
              <a:rPr lang="en-US" sz="1400" i="1" dirty="0">
                <a:hlinkClick r:id="rId2"/>
              </a:rPr>
              <a:t>military@alterramtnco.com</a:t>
            </a:r>
            <a:r>
              <a:rPr lang="en-US" sz="1400" i="1" dirty="0"/>
              <a:t>.</a:t>
            </a:r>
          </a:p>
        </p:txBody>
      </p:sp>
    </p:spTree>
    <p:extLst>
      <p:ext uri="{BB962C8B-B14F-4D97-AF65-F5344CB8AC3E}">
        <p14:creationId xmlns:p14="http://schemas.microsoft.com/office/powerpoint/2010/main" val="18575297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B1836F0-F9E0-4D93-9BDD-7EEC6EA05F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FF16A0-1414-E8BD-B79F-CA396380C204}"/>
              </a:ext>
            </a:extLst>
          </p:cNvPr>
          <p:cNvSpPr>
            <a:spLocks noGrp="1"/>
          </p:cNvSpPr>
          <p:nvPr>
            <p:ph type="ctrTitle"/>
          </p:nvPr>
        </p:nvSpPr>
        <p:spPr>
          <a:xfrm>
            <a:off x="5289754" y="639097"/>
            <a:ext cx="6253317" cy="3686015"/>
          </a:xfrm>
        </p:spPr>
        <p:txBody>
          <a:bodyPr>
            <a:normAutofit/>
          </a:bodyPr>
          <a:lstStyle/>
          <a:p>
            <a:r>
              <a:rPr lang="en-US" dirty="0"/>
              <a:t>Thank You!</a:t>
            </a:r>
          </a:p>
        </p:txBody>
      </p:sp>
      <p:pic>
        <p:nvPicPr>
          <p:cNvPr id="5" name="Picture 4" descr="Logo&#10;&#10;Description automatically generated">
            <a:extLst>
              <a:ext uri="{FF2B5EF4-FFF2-40B4-BE49-F238E27FC236}">
                <a16:creationId xmlns:a16="http://schemas.microsoft.com/office/drawing/2014/main" id="{11C829C1-A126-0C4B-9DA0-F3F5CCBEDC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999" y="1163529"/>
            <a:ext cx="4001315" cy="4001315"/>
          </a:xfrm>
          <a:prstGeom prst="rect">
            <a:avLst/>
          </a:prstGeom>
        </p:spPr>
      </p:pic>
      <p:cxnSp>
        <p:nvCxnSpPr>
          <p:cNvPr id="12" name="Straight Connector 11">
            <a:extLst>
              <a:ext uri="{FF2B5EF4-FFF2-40B4-BE49-F238E27FC236}">
                <a16:creationId xmlns:a16="http://schemas.microsoft.com/office/drawing/2014/main" id="{7A49EFD3-A806-4D59-99F1-AA9AFAE4EF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071" y="4343400"/>
            <a:ext cx="5636107"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6D2F28D1-82F9-40FE-935C-85ECF7660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4B670E93-2F53-48FC-AB6C-E99E22D17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600393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5CF81D86-BDBA-477C-B7DD-8D359BB996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8A54F4-9886-B97E-0A9D-E2B411D10D18}"/>
              </a:ext>
            </a:extLst>
          </p:cNvPr>
          <p:cNvSpPr>
            <a:spLocks noGrp="1"/>
          </p:cNvSpPr>
          <p:nvPr>
            <p:ph type="title"/>
          </p:nvPr>
        </p:nvSpPr>
        <p:spPr>
          <a:xfrm>
            <a:off x="4974771" y="634946"/>
            <a:ext cx="6574972" cy="1450757"/>
          </a:xfrm>
        </p:spPr>
        <p:txBody>
          <a:bodyPr>
            <a:normAutofit/>
          </a:bodyPr>
          <a:lstStyle/>
          <a:p>
            <a:r>
              <a:rPr lang="en-US" dirty="0"/>
              <a:t>Ikon Pass + Military Sales</a:t>
            </a:r>
          </a:p>
        </p:txBody>
      </p:sp>
      <p:pic>
        <p:nvPicPr>
          <p:cNvPr id="9" name="Content Placeholder 8">
            <a:extLst>
              <a:ext uri="{FF2B5EF4-FFF2-40B4-BE49-F238E27FC236}">
                <a16:creationId xmlns:a16="http://schemas.microsoft.com/office/drawing/2014/main" id="{41684209-80E3-3A63-6ACA-1E02F1B1FD1F}"/>
              </a:ext>
            </a:extLst>
          </p:cNvPr>
          <p:cNvPicPr>
            <a:picLocks noChangeAspect="1"/>
          </p:cNvPicPr>
          <p:nvPr/>
        </p:nvPicPr>
        <p:blipFill rotWithShape="1">
          <a:blip r:embed="rId3"/>
          <a:srcRect r="3780"/>
          <a:stretch/>
        </p:blipFill>
        <p:spPr>
          <a:xfrm>
            <a:off x="179103" y="304657"/>
            <a:ext cx="4310461" cy="5725003"/>
          </a:xfrm>
          <a:prstGeom prst="rect">
            <a:avLst/>
          </a:prstGeom>
        </p:spPr>
      </p:pic>
      <p:cxnSp>
        <p:nvCxnSpPr>
          <p:cNvPr id="18" name="Straight Connector 17">
            <a:extLst>
              <a:ext uri="{FF2B5EF4-FFF2-40B4-BE49-F238E27FC236}">
                <a16:creationId xmlns:a16="http://schemas.microsoft.com/office/drawing/2014/main" id="{C65F3E9C-EF11-4F8F-A621-399C7A3E64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4770" y="2086188"/>
            <a:ext cx="608976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12">
            <a:extLst>
              <a:ext uri="{FF2B5EF4-FFF2-40B4-BE49-F238E27FC236}">
                <a16:creationId xmlns:a16="http://schemas.microsoft.com/office/drawing/2014/main" id="{A6A406A0-0AD0-49DA-89D5-1FD74854EBDF}"/>
              </a:ext>
            </a:extLst>
          </p:cNvPr>
          <p:cNvSpPr>
            <a:spLocks noGrp="1"/>
          </p:cNvSpPr>
          <p:nvPr>
            <p:ph idx="1"/>
          </p:nvPr>
        </p:nvSpPr>
        <p:spPr>
          <a:xfrm>
            <a:off x="4974769" y="2198914"/>
            <a:ext cx="6574973" cy="3670180"/>
          </a:xfrm>
        </p:spPr>
        <p:txBody>
          <a:bodyPr>
            <a:normAutofit/>
          </a:bodyPr>
          <a:lstStyle/>
          <a:p>
            <a:r>
              <a:rPr lang="en-US" dirty="0"/>
              <a:t>Ikon Pass partners with the MRW and the Military Ticket Program to offer specially discounted rates on the Ikon Pass and Ikon Base Pass. These are season long ski passes for the 23/24 winter season that give you access to 50+ destinations worldwide. </a:t>
            </a:r>
          </a:p>
          <a:p>
            <a:endParaRPr lang="en-US" dirty="0"/>
          </a:p>
          <a:p>
            <a:r>
              <a:rPr lang="en-US" dirty="0"/>
              <a:t>MWR offers:</a:t>
            </a:r>
          </a:p>
          <a:p>
            <a:r>
              <a:rPr lang="en-US" dirty="0"/>
              <a:t>Ikon Pass = $737.25</a:t>
            </a:r>
          </a:p>
          <a:p>
            <a:r>
              <a:rPr lang="en-US" dirty="0"/>
              <a:t>Ikon Base Pass = $495.25</a:t>
            </a:r>
          </a:p>
          <a:p>
            <a:endParaRPr lang="en-US" dirty="0"/>
          </a:p>
        </p:txBody>
      </p:sp>
      <p:sp>
        <p:nvSpPr>
          <p:cNvPr id="20" name="Rectangle 19">
            <a:extLst>
              <a:ext uri="{FF2B5EF4-FFF2-40B4-BE49-F238E27FC236}">
                <a16:creationId xmlns:a16="http://schemas.microsoft.com/office/drawing/2014/main" id="{88AA064E-5F6E-4024-BC28-EDDC3DFC70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03B29638-4838-4B9B-B9DB-96E542BAF3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591982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6" name="Rectangle 10">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89A685D-9866-4E06-8221-1310EC533B69}"/>
              </a:ext>
            </a:extLst>
          </p:cNvPr>
          <p:cNvSpPr>
            <a:spLocks noGrp="1"/>
          </p:cNvSpPr>
          <p:nvPr>
            <p:ph type="title"/>
          </p:nvPr>
        </p:nvSpPr>
        <p:spPr>
          <a:xfrm>
            <a:off x="340735" y="516835"/>
            <a:ext cx="3461243" cy="5772840"/>
          </a:xfrm>
        </p:spPr>
        <p:txBody>
          <a:bodyPr anchor="ctr">
            <a:normAutofit/>
          </a:bodyPr>
          <a:lstStyle/>
          <a:p>
            <a:r>
              <a:rPr lang="en-US" sz="3600" dirty="0">
                <a:solidFill>
                  <a:srgbClr val="FFFFFF"/>
                </a:solidFill>
              </a:rPr>
              <a:t>Military Discount:</a:t>
            </a:r>
            <a:br>
              <a:rPr lang="en-US" sz="3600" dirty="0">
                <a:solidFill>
                  <a:srgbClr val="FFFFFF"/>
                </a:solidFill>
              </a:rPr>
            </a:br>
            <a:r>
              <a:rPr lang="en-US" sz="3600" dirty="0">
                <a:solidFill>
                  <a:srgbClr val="FFFFFF"/>
                </a:solidFill>
              </a:rPr>
              <a:t> Who Qualifies?</a:t>
            </a:r>
          </a:p>
        </p:txBody>
      </p:sp>
      <p:sp>
        <p:nvSpPr>
          <p:cNvPr id="17" name="Rectangle 12">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8" name="Content Placeholder 2">
            <a:extLst>
              <a:ext uri="{FF2B5EF4-FFF2-40B4-BE49-F238E27FC236}">
                <a16:creationId xmlns:a16="http://schemas.microsoft.com/office/drawing/2014/main" id="{8BAF5360-DAC8-D196-FEA3-85E87E975322}"/>
              </a:ext>
            </a:extLst>
          </p:cNvPr>
          <p:cNvGraphicFramePr>
            <a:graphicFrameLocks noGrp="1"/>
          </p:cNvGraphicFramePr>
          <p:nvPr>
            <p:ph idx="1"/>
            <p:extLst>
              <p:ext uri="{D42A27DB-BD31-4B8C-83A1-F6EECF244321}">
                <p14:modId xmlns:p14="http://schemas.microsoft.com/office/powerpoint/2010/main" val="259489496"/>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240010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163F3-B29D-4FED-AFF4-6F47E33B3C29}"/>
              </a:ext>
            </a:extLst>
          </p:cNvPr>
          <p:cNvSpPr>
            <a:spLocks noGrp="1"/>
          </p:cNvSpPr>
          <p:nvPr>
            <p:ph type="title"/>
          </p:nvPr>
        </p:nvSpPr>
        <p:spPr>
          <a:xfrm>
            <a:off x="1097280" y="286603"/>
            <a:ext cx="10058400" cy="1450757"/>
          </a:xfrm>
        </p:spPr>
        <p:txBody>
          <a:bodyPr vert="horz" lIns="91440" tIns="45720" rIns="91440" bIns="45720" rtlCol="0">
            <a:normAutofit/>
          </a:bodyPr>
          <a:lstStyle/>
          <a:p>
            <a:r>
              <a:rPr lang="en-US" dirty="0"/>
              <a:t>Ikon Pass – What is Included</a:t>
            </a:r>
          </a:p>
        </p:txBody>
      </p:sp>
      <p:graphicFrame>
        <p:nvGraphicFramePr>
          <p:cNvPr id="35" name="Content Placeholder 3">
            <a:extLst>
              <a:ext uri="{FF2B5EF4-FFF2-40B4-BE49-F238E27FC236}">
                <a16:creationId xmlns:a16="http://schemas.microsoft.com/office/drawing/2014/main" id="{E8814C71-3A67-4C0F-B259-FF09637B632D}"/>
              </a:ext>
            </a:extLst>
          </p:cNvPr>
          <p:cNvGraphicFramePr>
            <a:graphicFrameLocks noGrp="1"/>
          </p:cNvGraphicFramePr>
          <p:nvPr>
            <p:ph idx="1"/>
            <p:extLst>
              <p:ext uri="{D42A27DB-BD31-4B8C-83A1-F6EECF244321}">
                <p14:modId xmlns:p14="http://schemas.microsoft.com/office/powerpoint/2010/main" val="427946591"/>
              </p:ext>
            </p:extLst>
          </p:nvPr>
        </p:nvGraphicFramePr>
        <p:xfrm>
          <a:off x="2155479" y="1949659"/>
          <a:ext cx="7942001" cy="4141054"/>
        </p:xfrm>
        <a:graphic>
          <a:graphicData uri="http://schemas.openxmlformats.org/drawingml/2006/table">
            <a:tbl>
              <a:tblPr firstRow="1" bandRow="1">
                <a:noFill/>
                <a:tableStyleId>{9D7B26C5-4107-4FEC-AEDC-1716B250A1EF}</a:tableStyleId>
              </a:tblPr>
              <a:tblGrid>
                <a:gridCol w="1687025">
                  <a:extLst>
                    <a:ext uri="{9D8B030D-6E8A-4147-A177-3AD203B41FA5}">
                      <a16:colId xmlns:a16="http://schemas.microsoft.com/office/drawing/2014/main" val="1745554793"/>
                    </a:ext>
                  </a:extLst>
                </a:gridCol>
                <a:gridCol w="1545027">
                  <a:extLst>
                    <a:ext uri="{9D8B030D-6E8A-4147-A177-3AD203B41FA5}">
                      <a16:colId xmlns:a16="http://schemas.microsoft.com/office/drawing/2014/main" val="3965913366"/>
                    </a:ext>
                  </a:extLst>
                </a:gridCol>
                <a:gridCol w="1646521">
                  <a:extLst>
                    <a:ext uri="{9D8B030D-6E8A-4147-A177-3AD203B41FA5}">
                      <a16:colId xmlns:a16="http://schemas.microsoft.com/office/drawing/2014/main" val="2278253168"/>
                    </a:ext>
                  </a:extLst>
                </a:gridCol>
                <a:gridCol w="1553900">
                  <a:extLst>
                    <a:ext uri="{9D8B030D-6E8A-4147-A177-3AD203B41FA5}">
                      <a16:colId xmlns:a16="http://schemas.microsoft.com/office/drawing/2014/main" val="2636615555"/>
                    </a:ext>
                  </a:extLst>
                </a:gridCol>
                <a:gridCol w="1509528">
                  <a:extLst>
                    <a:ext uri="{9D8B030D-6E8A-4147-A177-3AD203B41FA5}">
                      <a16:colId xmlns:a16="http://schemas.microsoft.com/office/drawing/2014/main" val="3723702622"/>
                    </a:ext>
                  </a:extLst>
                </a:gridCol>
              </a:tblGrid>
              <a:tr h="266614">
                <a:tc gridSpan="2">
                  <a:txBody>
                    <a:bodyPr/>
                    <a:lstStyle/>
                    <a:p>
                      <a:pPr algn="ctr" fontAlgn="ctr"/>
                      <a:r>
                        <a:rPr lang="en-US" sz="1050" b="1" u="none" strike="noStrike" dirty="0">
                          <a:solidFill>
                            <a:schemeClr val="tx1">
                              <a:lumMod val="75000"/>
                              <a:lumOff val="25000"/>
                            </a:schemeClr>
                          </a:solidFill>
                          <a:effectLst/>
                        </a:rPr>
                        <a:t>Unlimited (NO Blackouts)</a:t>
                      </a:r>
                      <a:endParaRPr lang="en-US" sz="1050" b="1" i="0" u="none" strike="noStrike" dirty="0">
                        <a:solidFill>
                          <a:schemeClr val="tx1">
                            <a:lumMod val="75000"/>
                            <a:lumOff val="25000"/>
                          </a:schemeClr>
                        </a:solidFill>
                        <a:effectLst/>
                        <a:latin typeface="Calibri" panose="020F0502020204030204" pitchFamily="34" charset="0"/>
                      </a:endParaRPr>
                    </a:p>
                  </a:txBody>
                  <a:tcPr marL="87169" marR="52301" marT="52301" marB="523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prstDash val="solid"/>
                    </a:lnB>
                    <a:noFill/>
                  </a:tcPr>
                </a:tc>
                <a:tc hMerge="1">
                  <a:txBody>
                    <a:bodyPr/>
                    <a:lstStyle/>
                    <a:p>
                      <a:endParaRPr lang="en-US"/>
                    </a:p>
                  </a:txBody>
                  <a:tcPr/>
                </a:tc>
                <a:tc gridSpan="3">
                  <a:txBody>
                    <a:bodyPr/>
                    <a:lstStyle/>
                    <a:p>
                      <a:pPr algn="ctr" fontAlgn="ctr"/>
                      <a:r>
                        <a:rPr lang="en-US" sz="1050" b="1" u="none" strike="noStrike" dirty="0">
                          <a:solidFill>
                            <a:schemeClr val="tx1">
                              <a:lumMod val="75000"/>
                              <a:lumOff val="25000"/>
                            </a:schemeClr>
                          </a:solidFill>
                          <a:effectLst/>
                        </a:rPr>
                        <a:t>7 Days (NO Blackouts)</a:t>
                      </a:r>
                      <a:endParaRPr lang="en-US" sz="1050" b="1" i="0" u="none" strike="noStrike" dirty="0">
                        <a:solidFill>
                          <a:schemeClr val="tx1">
                            <a:lumMod val="75000"/>
                            <a:lumOff val="25000"/>
                          </a:schemeClr>
                        </a:solidFill>
                        <a:effectLst/>
                        <a:latin typeface="Calibri" panose="020F0502020204030204" pitchFamily="34" charset="0"/>
                      </a:endParaRPr>
                    </a:p>
                  </a:txBody>
                  <a:tcPr marL="87169" marR="52301" marT="52301" marB="523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prstDash val="soli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51677402"/>
                  </a:ext>
                </a:extLst>
              </a:tr>
              <a:tr h="221107">
                <a:tc>
                  <a:txBody>
                    <a:bodyPr/>
                    <a:lstStyle/>
                    <a:p>
                      <a:pPr algn="l" fontAlgn="b"/>
                      <a:r>
                        <a:rPr lang="en-US" sz="1100" b="0" u="none" strike="noStrike" dirty="0">
                          <a:solidFill>
                            <a:schemeClr val="tx1">
                              <a:lumMod val="75000"/>
                              <a:lumOff val="25000"/>
                            </a:schemeClr>
                          </a:solidFill>
                          <a:effectLst/>
                        </a:rPr>
                        <a:t>Big Bear </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2700" cmpd="sng">
                      <a:no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Snowshoe</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2700" cmpd="sng">
                      <a:no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Alta/Snowbird</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2700" cmpd="sng">
                      <a:no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Kitzbuhel</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2700" cmpd="sng">
                      <a:no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Sun Valley</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2700" cmpd="sng">
                      <a:no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2422665146"/>
                  </a:ext>
                </a:extLst>
              </a:tr>
              <a:tr h="221107">
                <a:tc>
                  <a:txBody>
                    <a:bodyPr/>
                    <a:lstStyle/>
                    <a:p>
                      <a:pPr algn="l" fontAlgn="b"/>
                      <a:r>
                        <a:rPr lang="en-US" sz="1100" b="0" u="none" strike="noStrike" dirty="0">
                          <a:solidFill>
                            <a:schemeClr val="tx1">
                              <a:lumMod val="75000"/>
                              <a:lumOff val="25000"/>
                            </a:schemeClr>
                          </a:solidFill>
                          <a:effectLst/>
                        </a:rPr>
                        <a:t>Blue Mtn</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Solitude</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A Basin</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Loon</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Sugarloaf</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3740564741"/>
                  </a:ext>
                </a:extLst>
              </a:tr>
              <a:tr h="221107">
                <a:tc>
                  <a:txBody>
                    <a:bodyPr/>
                    <a:lstStyle/>
                    <a:p>
                      <a:pPr algn="l" fontAlgn="b"/>
                      <a:r>
                        <a:rPr lang="en-US" sz="1100" b="0" u="none" strike="noStrike" dirty="0">
                          <a:solidFill>
                            <a:schemeClr val="tx1">
                              <a:lumMod val="75000"/>
                              <a:lumOff val="25000"/>
                            </a:schemeClr>
                          </a:solidFill>
                          <a:effectLst/>
                        </a:rPr>
                        <a:t>Copper</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Steamboat</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Aspen</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Lotte Arai</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Sunday River</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4281396233"/>
                  </a:ext>
                </a:extLst>
              </a:tr>
              <a:tr h="221107">
                <a:tc>
                  <a:txBody>
                    <a:bodyPr/>
                    <a:lstStyle/>
                    <a:p>
                      <a:pPr algn="l" fontAlgn="b"/>
                      <a:r>
                        <a:rPr lang="en-US" sz="1100" b="0" u="none" strike="noStrike" dirty="0">
                          <a:solidFill>
                            <a:schemeClr val="tx1">
                              <a:lumMod val="75000"/>
                              <a:lumOff val="25000"/>
                            </a:schemeClr>
                          </a:solidFill>
                          <a:effectLst/>
                        </a:rPr>
                        <a:t>Eldora</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Stratton</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Big Sky</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Mt Bachelor</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Taos</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3873741477"/>
                  </a:ext>
                </a:extLst>
              </a:tr>
              <a:tr h="221107">
                <a:tc>
                  <a:txBody>
                    <a:bodyPr/>
                    <a:lstStyle/>
                    <a:p>
                      <a:pPr algn="l" fontAlgn="b"/>
                      <a:r>
                        <a:rPr lang="en-US" sz="1100" b="0" u="none" strike="noStrike" dirty="0">
                          <a:solidFill>
                            <a:schemeClr val="tx1">
                              <a:lumMod val="75000"/>
                              <a:lumOff val="25000"/>
                            </a:schemeClr>
                          </a:solidFill>
                          <a:effectLst/>
                        </a:rPr>
                        <a:t>June</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Sugarbush</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Boyne Highlands</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Mt Buller</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Thredbo</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1707429559"/>
                  </a:ext>
                </a:extLst>
              </a:tr>
              <a:tr h="221107">
                <a:tc>
                  <a:txBody>
                    <a:bodyPr/>
                    <a:lstStyle/>
                    <a:p>
                      <a:pPr algn="l" fontAlgn="b"/>
                      <a:r>
                        <a:rPr lang="en-US" sz="1100" b="0" u="none" strike="noStrike" dirty="0">
                          <a:solidFill>
                            <a:schemeClr val="tx1">
                              <a:lumMod val="75000"/>
                              <a:lumOff val="25000"/>
                            </a:schemeClr>
                          </a:solidFill>
                          <a:effectLst/>
                        </a:rPr>
                        <a:t>Mammoth</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Tremblant</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Boyne Mtn</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NZ Ski</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Valle Nevado</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597790026"/>
                  </a:ext>
                </a:extLst>
              </a:tr>
              <a:tr h="221107">
                <a:tc>
                  <a:txBody>
                    <a:bodyPr/>
                    <a:lstStyle/>
                    <a:p>
                      <a:pPr algn="l" fontAlgn="b"/>
                      <a:r>
                        <a:rPr lang="en-US" sz="1100" b="0" u="none" strike="noStrike" dirty="0">
                          <a:solidFill>
                            <a:schemeClr val="tx1">
                              <a:lumMod val="75000"/>
                              <a:lumOff val="25000"/>
                            </a:schemeClr>
                          </a:solidFill>
                          <a:effectLst/>
                        </a:rPr>
                        <a:t>Palisades Tahoe</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Winter Park</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Brighton</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Niseko</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Windham</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179633540"/>
                  </a:ext>
                </a:extLst>
              </a:tr>
              <a:tr h="221107">
                <a:tc>
                  <a:txBody>
                    <a:bodyPr/>
                    <a:lstStyle/>
                    <a:p>
                      <a:pPr algn="l" fontAlgn="b"/>
                      <a:r>
                        <a:rPr lang="en-US" sz="1100" b="0" u="none" strike="noStrike" dirty="0">
                          <a:solidFill>
                            <a:schemeClr val="tx1">
                              <a:lumMod val="75000"/>
                              <a:lumOff val="25000"/>
                            </a:schemeClr>
                          </a:solidFill>
                          <a:effectLst/>
                        </a:rPr>
                        <a:t>Snow Valley</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Chamonix</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Panorama</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Zermatt</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1684492347"/>
                  </a:ext>
                </a:extLst>
              </a:tr>
              <a:tr h="221107">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Crystal</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Red Mtn</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i="0" u="none" strike="noStrike" dirty="0">
                          <a:solidFill>
                            <a:schemeClr val="tx1">
                              <a:lumMod val="75000"/>
                              <a:lumOff val="25000"/>
                            </a:schemeClr>
                          </a:solidFill>
                          <a:effectLst/>
                          <a:latin typeface="Calibri" panose="020F0502020204030204" pitchFamily="34" charset="0"/>
                        </a:rPr>
                        <a:t>Alyeska - </a:t>
                      </a:r>
                      <a:r>
                        <a:rPr lang="en-US" sz="1100" b="0" i="0" u="none" strike="noStrike" dirty="0">
                          <a:solidFill>
                            <a:srgbClr val="FF0000"/>
                          </a:solidFill>
                          <a:effectLst/>
                          <a:latin typeface="Calibri" panose="020F0502020204030204" pitchFamily="34" charset="0"/>
                        </a:rPr>
                        <a:t>NEW</a:t>
                      </a: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2346555977"/>
                  </a:ext>
                </a:extLst>
              </a:tr>
              <a:tr h="221107">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Cypress</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Revelstoke</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1114509240"/>
                  </a:ext>
                </a:extLst>
              </a:tr>
              <a:tr h="221107">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Deer Valley</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Schweitzer</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3066552562"/>
                  </a:ext>
                </a:extLst>
              </a:tr>
              <a:tr h="221107">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Dolomiti SuperSki</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SkiBig3</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3657342066"/>
                  </a:ext>
                </a:extLst>
              </a:tr>
              <a:tr h="221107">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Grandvalira</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Snoqualmie</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3995546524"/>
                  </a:ext>
                </a:extLst>
              </a:tr>
              <a:tr h="221107">
                <a:tc>
                  <a:txBody>
                    <a:bodyPr/>
                    <a:lstStyle/>
                    <a:p>
                      <a:pPr algn="l" fontAlgn="b"/>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Jackson Hole</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Snowbasin</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1257170386"/>
                  </a:ext>
                </a:extLst>
              </a:tr>
              <a:tr h="221107">
                <a:tc>
                  <a:txBody>
                    <a:bodyPr/>
                    <a:lstStyle/>
                    <a:p>
                      <a:pPr algn="l" fontAlgn="b"/>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2700" cap="flat" cmpd="sng" algn="ctr">
                      <a:solidFill>
                        <a:schemeClr val="tx1"/>
                      </a:solidFill>
                      <a:prstDash val="solid"/>
                      <a:round/>
                      <a:headEnd type="none" w="med" len="med"/>
                      <a:tailEnd type="none" w="med" len="med"/>
                    </a:lnB>
                    <a:solidFill>
                      <a:srgbClr val="B4BCBE">
                        <a:alpha val="34902"/>
                      </a:srgbClr>
                    </a:solidFill>
                  </a:tcPr>
                </a:tc>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2700" cap="flat" cmpd="sng" algn="ctr">
                      <a:solidFill>
                        <a:schemeClr val="tx1"/>
                      </a:solidFill>
                      <a:prstDash val="solid"/>
                      <a:round/>
                      <a:headEnd type="none" w="med" len="med"/>
                      <a:tailEnd type="none" w="med" len="med"/>
                    </a:lnB>
                    <a:solidFill>
                      <a:srgbClr val="B4BCBE">
                        <a:alpha val="34902"/>
                      </a:srgbClr>
                    </a:solidFill>
                  </a:tcPr>
                </a:tc>
                <a:tc>
                  <a:txBody>
                    <a:bodyPr/>
                    <a:lstStyle/>
                    <a:p>
                      <a:pPr algn="l" fontAlgn="b"/>
                      <a:r>
                        <a:rPr lang="en-US" sz="1100" b="0" u="none" strike="noStrike">
                          <a:solidFill>
                            <a:schemeClr val="tx1">
                              <a:lumMod val="75000"/>
                              <a:lumOff val="25000"/>
                            </a:schemeClr>
                          </a:solidFill>
                          <a:effectLst/>
                        </a:rPr>
                        <a:t>Killington/Pico</a:t>
                      </a:r>
                      <a:endParaRPr lang="en-US" sz="1100" b="0" i="0" u="none" strike="noStrike">
                        <a:solidFill>
                          <a:schemeClr val="tx1">
                            <a:lumMod val="75000"/>
                            <a:lumOff val="25000"/>
                          </a:schemeClr>
                        </a:solidFill>
                        <a:effectLst/>
                        <a:latin typeface="Calibri" panose="020F0502020204030204" pitchFamily="34" charset="0"/>
                      </a:endParaRPr>
                    </a:p>
                  </a:txBody>
                  <a:tcPr marL="87169" marR="45328" marT="45328" marB="45328" anchor="b">
                    <a:lnL w="12700" cap="flat" cmpd="sng" algn="ctr">
                      <a:solidFill>
                        <a:schemeClr val="tx1"/>
                      </a:solidFill>
                      <a:prstDash val="solid"/>
                      <a:round/>
                      <a:headEnd type="none" w="med" len="med"/>
                      <a:tailEnd type="none" w="med" len="med"/>
                    </a:lnL>
                    <a:lnR w="12700" cmpd="sng">
                      <a:noFill/>
                      <a:prstDash val="solid"/>
                    </a:lnR>
                    <a:lnT w="19050" cap="flat" cmpd="sng" algn="ctr">
                      <a:solidFill>
                        <a:srgbClr val="FFFFFF"/>
                      </a:solidFill>
                      <a:prstDash val="solid"/>
                    </a:lnT>
                    <a:lnB w="12700" cap="flat" cmpd="sng" algn="ctr">
                      <a:solidFill>
                        <a:schemeClr val="tx1"/>
                      </a:solidFill>
                      <a:prstDash val="solid"/>
                      <a:round/>
                      <a:headEnd type="none" w="med" len="med"/>
                      <a:tailEnd type="none" w="med" len="med"/>
                    </a:lnB>
                    <a:solidFill>
                      <a:srgbClr val="B4BCBE">
                        <a:alpha val="34902"/>
                      </a:srgbClr>
                    </a:solidFill>
                  </a:tcPr>
                </a:tc>
                <a:tc>
                  <a:txBody>
                    <a:bodyPr/>
                    <a:lstStyle/>
                    <a:p>
                      <a:pPr algn="l" fontAlgn="b"/>
                      <a:r>
                        <a:rPr lang="en-US" sz="1100" b="0" u="none" strike="noStrike" dirty="0">
                          <a:solidFill>
                            <a:schemeClr val="tx1">
                              <a:lumMod val="75000"/>
                              <a:lumOff val="25000"/>
                            </a:schemeClr>
                          </a:solidFill>
                          <a:effectLst/>
                        </a:rPr>
                        <a:t>Sun Peaks</a:t>
                      </a:r>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mpd="sng">
                      <a:noFill/>
                      <a:prstDash val="solid"/>
                    </a:lnR>
                    <a:lnT w="19050" cap="flat" cmpd="sng" algn="ctr">
                      <a:solidFill>
                        <a:srgbClr val="FFFFFF"/>
                      </a:solidFill>
                      <a:prstDash val="solid"/>
                    </a:lnT>
                    <a:lnB w="12700" cap="flat" cmpd="sng" algn="ctr">
                      <a:solidFill>
                        <a:schemeClr val="tx1"/>
                      </a:solidFill>
                      <a:prstDash val="solid"/>
                      <a:round/>
                      <a:headEnd type="none" w="med" len="med"/>
                      <a:tailEnd type="none" w="med" len="med"/>
                    </a:lnB>
                    <a:solidFill>
                      <a:srgbClr val="B4BCBE">
                        <a:alpha val="34902"/>
                      </a:srgbClr>
                    </a:solidFill>
                  </a:tcPr>
                </a:tc>
                <a:tc>
                  <a:txBody>
                    <a:bodyPr/>
                    <a:lstStyle/>
                    <a:p>
                      <a:pPr algn="l" fontAlgn="b"/>
                      <a:endParaRPr lang="en-US" sz="1100" b="0" i="0" u="none" strike="noStrike" dirty="0">
                        <a:solidFill>
                          <a:schemeClr val="tx1">
                            <a:lumMod val="75000"/>
                            <a:lumOff val="25000"/>
                          </a:schemeClr>
                        </a:solidFill>
                        <a:effectLst/>
                        <a:latin typeface="Calibri" panose="020F0502020204030204" pitchFamily="34" charset="0"/>
                      </a:endParaRPr>
                    </a:p>
                  </a:txBody>
                  <a:tcPr marL="87169" marR="45328" marT="45328" marB="45328" anchor="b">
                    <a:lnL w="12700" cmpd="sng">
                      <a:noFill/>
                      <a:prstDash val="solid"/>
                    </a:lnL>
                    <a:lnR w="12700" cap="flat" cmpd="sng" algn="ctr">
                      <a:solidFill>
                        <a:schemeClr val="tx1"/>
                      </a:solidFill>
                      <a:prstDash val="solid"/>
                      <a:round/>
                      <a:headEnd type="none" w="med" len="med"/>
                      <a:tailEnd type="none" w="med" len="med"/>
                    </a:lnR>
                    <a:lnT w="19050" cap="flat" cmpd="sng" algn="ctr">
                      <a:solidFill>
                        <a:srgbClr val="FFFFFF"/>
                      </a:solidFill>
                      <a:prstDash val="solid"/>
                    </a:lnT>
                    <a:lnB w="12700" cap="flat" cmpd="sng" algn="ctr">
                      <a:solidFill>
                        <a:schemeClr val="tx1"/>
                      </a:solidFill>
                      <a:prstDash val="solid"/>
                      <a:round/>
                      <a:headEnd type="none" w="med" len="med"/>
                      <a:tailEnd type="none" w="med" len="med"/>
                    </a:lnB>
                    <a:solidFill>
                      <a:srgbClr val="B4BCBE">
                        <a:alpha val="34902"/>
                      </a:srgbClr>
                    </a:solidFill>
                  </a:tcPr>
                </a:tc>
                <a:extLst>
                  <a:ext uri="{0D108BD9-81ED-4DB2-BD59-A6C34878D82A}">
                    <a16:rowId xmlns:a16="http://schemas.microsoft.com/office/drawing/2014/main" val="2367751598"/>
                  </a:ext>
                </a:extLst>
              </a:tr>
            </a:tbl>
          </a:graphicData>
        </a:graphic>
      </p:graphicFrame>
    </p:spTree>
    <p:extLst>
      <p:ext uri="{BB962C8B-B14F-4D97-AF65-F5344CB8AC3E}">
        <p14:creationId xmlns:p14="http://schemas.microsoft.com/office/powerpoint/2010/main" val="3526175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22F15-00C7-4C4F-AC8A-ADFAC6F1CD94}"/>
              </a:ext>
            </a:extLst>
          </p:cNvPr>
          <p:cNvSpPr>
            <a:spLocks noGrp="1"/>
          </p:cNvSpPr>
          <p:nvPr>
            <p:ph type="title"/>
          </p:nvPr>
        </p:nvSpPr>
        <p:spPr/>
        <p:txBody>
          <a:bodyPr/>
          <a:lstStyle/>
          <a:p>
            <a:r>
              <a:rPr lang="en-US" dirty="0"/>
              <a:t>Ikon Base Pass – What is Included</a:t>
            </a:r>
          </a:p>
        </p:txBody>
      </p:sp>
      <p:graphicFrame>
        <p:nvGraphicFramePr>
          <p:cNvPr id="4" name="Content Placeholder 3">
            <a:extLst>
              <a:ext uri="{FF2B5EF4-FFF2-40B4-BE49-F238E27FC236}">
                <a16:creationId xmlns:a16="http://schemas.microsoft.com/office/drawing/2014/main" id="{7539A194-4768-47C4-BB4D-579EFCA51AF4}"/>
              </a:ext>
            </a:extLst>
          </p:cNvPr>
          <p:cNvGraphicFramePr>
            <a:graphicFrameLocks noGrp="1"/>
          </p:cNvGraphicFramePr>
          <p:nvPr>
            <p:ph idx="1"/>
            <p:extLst>
              <p:ext uri="{D42A27DB-BD31-4B8C-83A1-F6EECF244321}">
                <p14:modId xmlns:p14="http://schemas.microsoft.com/office/powerpoint/2010/main" val="2505374050"/>
              </p:ext>
            </p:extLst>
          </p:nvPr>
        </p:nvGraphicFramePr>
        <p:xfrm>
          <a:off x="922145" y="2235454"/>
          <a:ext cx="6573808" cy="3288030"/>
        </p:xfrm>
        <a:graphic>
          <a:graphicData uri="http://schemas.openxmlformats.org/drawingml/2006/table">
            <a:tbl>
              <a:tblPr/>
              <a:tblGrid>
                <a:gridCol w="1438975">
                  <a:extLst>
                    <a:ext uri="{9D8B030D-6E8A-4147-A177-3AD203B41FA5}">
                      <a16:colId xmlns:a16="http://schemas.microsoft.com/office/drawing/2014/main" val="2100686807"/>
                    </a:ext>
                  </a:extLst>
                </a:gridCol>
                <a:gridCol w="1328377">
                  <a:extLst>
                    <a:ext uri="{9D8B030D-6E8A-4147-A177-3AD203B41FA5}">
                      <a16:colId xmlns:a16="http://schemas.microsoft.com/office/drawing/2014/main" val="3416423637"/>
                    </a:ext>
                  </a:extLst>
                </a:gridCol>
                <a:gridCol w="1216036">
                  <a:extLst>
                    <a:ext uri="{9D8B030D-6E8A-4147-A177-3AD203B41FA5}">
                      <a16:colId xmlns:a16="http://schemas.microsoft.com/office/drawing/2014/main" val="1235660839"/>
                    </a:ext>
                  </a:extLst>
                </a:gridCol>
                <a:gridCol w="1296030">
                  <a:extLst>
                    <a:ext uri="{9D8B030D-6E8A-4147-A177-3AD203B41FA5}">
                      <a16:colId xmlns:a16="http://schemas.microsoft.com/office/drawing/2014/main" val="302905973"/>
                    </a:ext>
                  </a:extLst>
                </a:gridCol>
                <a:gridCol w="1294390">
                  <a:extLst>
                    <a:ext uri="{9D8B030D-6E8A-4147-A177-3AD203B41FA5}">
                      <a16:colId xmlns:a16="http://schemas.microsoft.com/office/drawing/2014/main" val="1275470759"/>
                    </a:ext>
                  </a:extLst>
                </a:gridCol>
              </a:tblGrid>
              <a:tr h="390525">
                <a:tc>
                  <a:txBody>
                    <a:bodyPr/>
                    <a:lstStyle/>
                    <a:p>
                      <a:pPr algn="ctr" fontAlgn="ctr"/>
                      <a:r>
                        <a:rPr lang="en-US" sz="1100" b="1" i="0" u="none" strike="noStrike" dirty="0">
                          <a:solidFill>
                            <a:srgbClr val="000000"/>
                          </a:solidFill>
                          <a:effectLst/>
                          <a:latin typeface="Calibri" panose="020F0502020204030204" pitchFamily="34" charset="0"/>
                        </a:rPr>
                        <a:t>Unlimited </a:t>
                      </a:r>
                      <a:br>
                        <a:rPr lang="en-US" sz="1100" b="1" i="0" u="none" strike="noStrike" dirty="0">
                          <a:solidFill>
                            <a:srgbClr val="000000"/>
                          </a:solidFill>
                          <a:effectLst/>
                          <a:latin typeface="Calibri" panose="020F0502020204030204" pitchFamily="34" charset="0"/>
                        </a:rPr>
                      </a:br>
                      <a:r>
                        <a:rPr lang="en-US" sz="1100" b="1" i="0" u="none" strike="noStrike" dirty="0">
                          <a:solidFill>
                            <a:srgbClr val="000000"/>
                          </a:solidFill>
                          <a:effectLst/>
                          <a:latin typeface="Calibri" panose="020F0502020204030204" pitchFamily="34" charset="0"/>
                        </a:rPr>
                        <a:t>(No Blackouts)</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panose="020F0502020204030204" pitchFamily="34" charset="0"/>
                        </a:rPr>
                        <a:t>Unlimited w/ Blackouts</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sz="1100" b="1" i="0" u="none" strike="noStrike" dirty="0">
                          <a:solidFill>
                            <a:srgbClr val="000000"/>
                          </a:solidFill>
                          <a:effectLst/>
                          <a:latin typeface="Calibri" panose="020F0502020204030204" pitchFamily="34" charset="0"/>
                        </a:rPr>
                        <a:t>5 Days w/ Blackouts</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1100" b="1" i="0" u="none" strike="noStrike" dirty="0">
                          <a:solidFill>
                            <a:srgbClr val="000000"/>
                          </a:solidFill>
                          <a:effectLst/>
                          <a:latin typeface="Calibri" panose="020F0502020204030204" pitchFamily="34" charset="0"/>
                        </a:rPr>
                        <a:t>5 Days NO Blackouts</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5252172"/>
                  </a:ext>
                </a:extLst>
              </a:tr>
              <a:tr h="180975">
                <a:tc>
                  <a:txBody>
                    <a:bodyPr/>
                    <a:lstStyle/>
                    <a:p>
                      <a:pPr algn="l" fontAlgn="b"/>
                      <a:r>
                        <a:rPr lang="en-US" sz="1100" b="0" i="0" u="none" strike="noStrike" dirty="0">
                          <a:solidFill>
                            <a:srgbClr val="000000"/>
                          </a:solidFill>
                          <a:effectLst/>
                          <a:latin typeface="Calibri" panose="020F0502020204030204" pitchFamily="34" charset="0"/>
                        </a:rPr>
                        <a:t>Big Bear</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June</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Big Sky</a:t>
                      </a:r>
                    </a:p>
                  </a:txBody>
                  <a:tcPr marL="9525" marR="9525" marT="9525"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Schweitzer</a:t>
                      </a:r>
                    </a:p>
                  </a:txBody>
                  <a:tcPr marL="9525" marR="9525" marT="9525" anchor="b">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A Basin</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4263395466"/>
                  </a:ext>
                </a:extLst>
              </a:tr>
              <a:tr h="190500">
                <a:tc>
                  <a:txBody>
                    <a:bodyPr/>
                    <a:lstStyle/>
                    <a:p>
                      <a:pPr algn="l" fontAlgn="b"/>
                      <a:r>
                        <a:rPr lang="en-US" sz="1100" b="0" i="0" u="none" strike="noStrike" dirty="0">
                          <a:solidFill>
                            <a:srgbClr val="000000"/>
                          </a:solidFill>
                          <a:effectLst/>
                          <a:latin typeface="Calibri" panose="020F0502020204030204" pitchFamily="34" charset="0"/>
                        </a:rPr>
                        <a:t>Blue Mtn</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Mammoth</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a:solidFill>
                            <a:srgbClr val="000000"/>
                          </a:solidFill>
                          <a:effectLst/>
                          <a:latin typeface="Calibri" panose="020F0502020204030204" pitchFamily="34" charset="0"/>
                        </a:rPr>
                        <a:t>Boyne Highlands</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SkiBig3</a:t>
                      </a: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Chamonix</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31116438"/>
                  </a:ext>
                </a:extLst>
              </a:tr>
              <a:tr h="190500">
                <a:tc>
                  <a:txBody>
                    <a:bodyPr/>
                    <a:lstStyle/>
                    <a:p>
                      <a:pPr algn="l" fontAlgn="b"/>
                      <a:r>
                        <a:rPr lang="en-US" sz="1100" b="0" i="0" u="none" strike="noStrike" dirty="0">
                          <a:solidFill>
                            <a:srgbClr val="000000"/>
                          </a:solidFill>
                          <a:effectLst/>
                          <a:latin typeface="Calibri" panose="020F0502020204030204" pitchFamily="34" charset="0"/>
                        </a:rPr>
                        <a:t>Copper</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Palisades Tahoe</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Boyne Mtn</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Snoqualmie</a:t>
                      </a: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err="1">
                          <a:solidFill>
                            <a:srgbClr val="000000"/>
                          </a:solidFill>
                          <a:effectLst/>
                          <a:latin typeface="Calibri" panose="020F0502020204030204" pitchFamily="34" charset="0"/>
                        </a:rPr>
                        <a:t>Dolomiti</a:t>
                      </a:r>
                      <a:r>
                        <a:rPr lang="en-US" sz="1100" b="0" i="0" u="none" strike="noStrike" dirty="0">
                          <a:solidFill>
                            <a:srgbClr val="000000"/>
                          </a:solidFill>
                          <a:effectLst/>
                          <a:latin typeface="Calibri" panose="020F0502020204030204" pitchFamily="34" charset="0"/>
                        </a:rPr>
                        <a:t> </a:t>
                      </a:r>
                      <a:r>
                        <a:rPr lang="en-US" sz="1100" b="0" i="0" u="none" strike="noStrike" dirty="0" err="1">
                          <a:solidFill>
                            <a:srgbClr val="000000"/>
                          </a:solidFill>
                          <a:effectLst/>
                          <a:latin typeface="Calibri" panose="020F0502020204030204" pitchFamily="34" charset="0"/>
                        </a:rPr>
                        <a:t>SuperSki</a:t>
                      </a:r>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2187322120"/>
                  </a:ext>
                </a:extLst>
              </a:tr>
              <a:tr h="200025">
                <a:tc>
                  <a:txBody>
                    <a:bodyPr/>
                    <a:lstStyle/>
                    <a:p>
                      <a:pPr algn="l" fontAlgn="b"/>
                      <a:r>
                        <a:rPr lang="en-US" sz="1100" b="0" i="0" u="none" strike="noStrike" dirty="0">
                          <a:solidFill>
                            <a:srgbClr val="000000"/>
                          </a:solidFill>
                          <a:effectLst/>
                          <a:latin typeface="Calibri" panose="020F0502020204030204" pitchFamily="34" charset="0"/>
                        </a:rPr>
                        <a:t>Eldora</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Solitude</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Brighton</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Snowbird (no Alta)</a:t>
                      </a: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err="1">
                          <a:solidFill>
                            <a:srgbClr val="000000"/>
                          </a:solidFill>
                          <a:effectLst/>
                          <a:latin typeface="Calibri" panose="020F0502020204030204" pitchFamily="34" charset="0"/>
                        </a:rPr>
                        <a:t>Grandvalira</a:t>
                      </a:r>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533326741"/>
                  </a:ext>
                </a:extLst>
              </a:tr>
              <a:tr h="180975">
                <a:tc>
                  <a:txBody>
                    <a:bodyPr/>
                    <a:lstStyle/>
                    <a:p>
                      <a:pPr algn="l" fontAlgn="b"/>
                      <a:r>
                        <a:rPr lang="en-US" sz="1100" b="0" i="0" u="none" strike="noStrike" dirty="0">
                          <a:solidFill>
                            <a:srgbClr val="000000"/>
                          </a:solidFill>
                          <a:effectLst/>
                          <a:latin typeface="Calibri" panose="020F0502020204030204" pitchFamily="34" charset="0"/>
                        </a:rPr>
                        <a:t>Snow Valley</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Stratton</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Crystal</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Steamboat</a:t>
                      </a: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err="1">
                          <a:solidFill>
                            <a:srgbClr val="000000"/>
                          </a:solidFill>
                          <a:effectLst/>
                          <a:latin typeface="Calibri" panose="020F0502020204030204" pitchFamily="34" charset="0"/>
                        </a:rPr>
                        <a:t>Kitzbuhel</a:t>
                      </a:r>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3394324876"/>
                  </a:ext>
                </a:extLst>
              </a:tr>
              <a:tr h="190500">
                <a:tc>
                  <a:txBody>
                    <a:bodyPr/>
                    <a:lstStyle/>
                    <a:p>
                      <a:pPr algn="l" fontAlgn="b"/>
                      <a:r>
                        <a:rPr lang="en-US" sz="1100" b="0" i="0" u="none" strike="noStrike" dirty="0">
                          <a:solidFill>
                            <a:srgbClr val="000000"/>
                          </a:solidFill>
                          <a:effectLst/>
                          <a:latin typeface="Calibri" panose="020F0502020204030204" pitchFamily="34" charset="0"/>
                        </a:rPr>
                        <a:t>Snowshoe</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Sugarbush</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Cypress</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Sugarloaf</a:t>
                      </a: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Lotte Arai</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58344444"/>
                  </a:ext>
                </a:extLst>
              </a:tr>
              <a:tr h="190500">
                <a:tc>
                  <a:txBody>
                    <a:bodyPr/>
                    <a:lstStyle/>
                    <a:p>
                      <a:pPr algn="l" fontAlgn="b"/>
                      <a:r>
                        <a:rPr lang="en-US" sz="1100" b="0" i="0" u="none" strike="noStrike" dirty="0">
                          <a:solidFill>
                            <a:srgbClr val="000000"/>
                          </a:solidFill>
                          <a:effectLst/>
                          <a:latin typeface="Calibri" panose="020F0502020204030204" pitchFamily="34" charset="0"/>
                        </a:rPr>
                        <a:t>Tremblant</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Killington/Pico</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Sun Peaks</a:t>
                      </a: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Mt Buller</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402616736"/>
                  </a:ext>
                </a:extLst>
              </a:tr>
              <a:tr h="190500">
                <a:tc>
                  <a:txBody>
                    <a:bodyPr/>
                    <a:lstStyle/>
                    <a:p>
                      <a:pPr algn="l" fontAlgn="b"/>
                      <a:r>
                        <a:rPr lang="en-US" sz="1100" b="0" i="0" u="none" strike="noStrike" dirty="0">
                          <a:solidFill>
                            <a:srgbClr val="000000"/>
                          </a:solidFill>
                          <a:effectLst/>
                          <a:latin typeface="Calibri" panose="020F0502020204030204" pitchFamily="34" charset="0"/>
                        </a:rPr>
                        <a:t>Winter Park</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a:solidFill>
                            <a:srgbClr val="000000"/>
                          </a:solidFill>
                          <a:effectLst/>
                          <a:latin typeface="Calibri" panose="020F0502020204030204" pitchFamily="34" charset="0"/>
                        </a:rPr>
                        <a:t>Loon</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Sunday River</a:t>
                      </a: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NZ Ski</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478316023"/>
                  </a:ext>
                </a:extLst>
              </a:tr>
              <a:tr h="190500">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a:solidFill>
                            <a:srgbClr val="000000"/>
                          </a:solidFill>
                          <a:effectLst/>
                          <a:latin typeface="Calibri" panose="020F0502020204030204" pitchFamily="34" charset="0"/>
                        </a:rPr>
                        <a:t>Mt Bachelor</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err="1">
                          <a:solidFill>
                            <a:srgbClr val="000000"/>
                          </a:solidFill>
                          <a:effectLst/>
                          <a:latin typeface="Calibri" panose="020F0502020204030204" pitchFamily="34" charset="0"/>
                        </a:rPr>
                        <a:t>Thredbo</a:t>
                      </a:r>
                      <a:endParaRPr lang="en-US" sz="1100" b="0" i="0" u="none" strike="noStrike" dirty="0">
                        <a:solidFill>
                          <a:srgbClr val="000000"/>
                        </a:solidFill>
                        <a:effectLst/>
                        <a:latin typeface="Calibri" panose="020F0502020204030204" pitchFamily="34" charset="0"/>
                      </a:endParaRP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Valle </a:t>
                      </a:r>
                      <a:r>
                        <a:rPr lang="en-US" sz="1100" b="0" i="0" u="none" strike="noStrike" dirty="0" err="1">
                          <a:solidFill>
                            <a:srgbClr val="000000"/>
                          </a:solidFill>
                          <a:effectLst/>
                          <a:latin typeface="Calibri" panose="020F0502020204030204" pitchFamily="34" charset="0"/>
                        </a:rPr>
                        <a:t>Nevado</a:t>
                      </a:r>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61764203"/>
                  </a:ext>
                </a:extLst>
              </a:tr>
              <a:tr h="200025">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a:solidFill>
                            <a:srgbClr val="000000"/>
                          </a:solidFill>
                          <a:effectLst/>
                          <a:latin typeface="Calibri" panose="020F0502020204030204" pitchFamily="34" charset="0"/>
                        </a:rPr>
                        <a:t>Niseko</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Windham</a:t>
                      </a: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Zermatt</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2514052724"/>
                  </a:ext>
                </a:extLst>
              </a:tr>
              <a:tr h="180975">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a:solidFill>
                            <a:srgbClr val="000000"/>
                          </a:solidFill>
                          <a:effectLst/>
                          <a:latin typeface="Calibri" panose="020F0502020204030204" pitchFamily="34" charset="0"/>
                        </a:rPr>
                        <a:t>Panorama</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dirty="0">
                          <a:solidFill>
                            <a:srgbClr val="000000"/>
                          </a:solidFill>
                          <a:effectLst/>
                          <a:latin typeface="Calibri" panose="020F0502020204030204" pitchFamily="34" charset="0"/>
                        </a:rPr>
                        <a:t>Alyeska - </a:t>
                      </a:r>
                      <a:r>
                        <a:rPr lang="en-US" sz="1100" b="0" i="0" u="none" strike="noStrike" dirty="0">
                          <a:solidFill>
                            <a:srgbClr val="FF0000"/>
                          </a:solidFill>
                          <a:effectLst/>
                          <a:latin typeface="Calibri" panose="020F0502020204030204" pitchFamily="34" charset="0"/>
                        </a:rPr>
                        <a:t>NEW</a:t>
                      </a: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626242761"/>
                  </a:ext>
                </a:extLst>
              </a:tr>
              <a:tr h="190500">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r>
                        <a:rPr lang="en-US" sz="1100" b="0" i="0" u="none" strike="noStrike">
                          <a:solidFill>
                            <a:srgbClr val="000000"/>
                          </a:solidFill>
                          <a:effectLst/>
                          <a:latin typeface="Calibri" panose="020F0502020204030204" pitchFamily="34" charset="0"/>
                        </a:rPr>
                        <a:t>Red Mtn</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2671318364"/>
                  </a:ext>
                </a:extLst>
              </a:tr>
              <a:tr h="180975">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fontAlgn="b"/>
                      <a:r>
                        <a:rPr lang="en-US" sz="1100" b="0" i="0" u="none" strike="noStrike">
                          <a:solidFill>
                            <a:srgbClr val="000000"/>
                          </a:solidFill>
                          <a:effectLst/>
                          <a:latin typeface="Calibri" panose="020F0502020204030204" pitchFamily="34" charset="0"/>
                        </a:rPr>
                        <a:t>Revelstoke</a:t>
                      </a:r>
                    </a:p>
                  </a:txBody>
                  <a:tcPr marL="9525" marR="9525" marT="9525" anchor="b">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50040346"/>
                  </a:ext>
                </a:extLst>
              </a:tr>
            </a:tbl>
          </a:graphicData>
        </a:graphic>
      </p:graphicFrame>
      <p:graphicFrame>
        <p:nvGraphicFramePr>
          <p:cNvPr id="5" name="Table 4">
            <a:extLst>
              <a:ext uri="{FF2B5EF4-FFF2-40B4-BE49-F238E27FC236}">
                <a16:creationId xmlns:a16="http://schemas.microsoft.com/office/drawing/2014/main" id="{90F3E352-6850-49DF-9134-C677073334A3}"/>
              </a:ext>
            </a:extLst>
          </p:cNvPr>
          <p:cNvGraphicFramePr>
            <a:graphicFrameLocks noGrp="1"/>
          </p:cNvGraphicFramePr>
          <p:nvPr>
            <p:extLst>
              <p:ext uri="{D42A27DB-BD31-4B8C-83A1-F6EECF244321}">
                <p14:modId xmlns:p14="http://schemas.microsoft.com/office/powerpoint/2010/main" val="43735106"/>
              </p:ext>
            </p:extLst>
          </p:nvPr>
        </p:nvGraphicFramePr>
        <p:xfrm>
          <a:off x="8304028" y="2876486"/>
          <a:ext cx="2478504" cy="2005965"/>
        </p:xfrm>
        <a:graphic>
          <a:graphicData uri="http://schemas.openxmlformats.org/drawingml/2006/table">
            <a:tbl>
              <a:tblPr/>
              <a:tblGrid>
                <a:gridCol w="2478504">
                  <a:extLst>
                    <a:ext uri="{9D8B030D-6E8A-4147-A177-3AD203B41FA5}">
                      <a16:colId xmlns:a16="http://schemas.microsoft.com/office/drawing/2014/main" val="2102287387"/>
                    </a:ext>
                  </a:extLst>
                </a:gridCol>
              </a:tblGrid>
              <a:tr h="190500">
                <a:tc>
                  <a:txBody>
                    <a:bodyPr/>
                    <a:lstStyle/>
                    <a:p>
                      <a:pPr algn="ctr" fontAlgn="b"/>
                      <a:r>
                        <a:rPr lang="en-US" sz="1100" b="1" i="0" u="none" strike="noStrike" dirty="0">
                          <a:solidFill>
                            <a:srgbClr val="FFFFFF"/>
                          </a:solidFill>
                          <a:effectLst/>
                          <a:latin typeface="Calibri" panose="020F0502020204030204" pitchFamily="34" charset="0"/>
                        </a:rPr>
                        <a:t>Blackout Dates</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3"/>
                    </a:solidFill>
                  </a:tcPr>
                </a:tc>
                <a:extLst>
                  <a:ext uri="{0D108BD9-81ED-4DB2-BD59-A6C34878D82A}">
                    <a16:rowId xmlns:a16="http://schemas.microsoft.com/office/drawing/2014/main" val="3469425484"/>
                  </a:ext>
                </a:extLst>
              </a:tr>
              <a:tr h="180975">
                <a:tc>
                  <a:txBody>
                    <a:bodyPr/>
                    <a:lstStyle/>
                    <a:p>
                      <a:pPr algn="l" fontAlgn="ctr"/>
                      <a:r>
                        <a:rPr lang="en-US" sz="1100" b="0" i="0" u="none" strike="noStrike" dirty="0">
                          <a:solidFill>
                            <a:srgbClr val="000000"/>
                          </a:solidFill>
                          <a:effectLst/>
                          <a:latin typeface="Calibri" panose="020F0502020204030204" pitchFamily="34" charset="0"/>
                        </a:rPr>
                        <a:t>Northern Hemisphere</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a:noFill/>
                    </a:lnB>
                  </a:tcPr>
                </a:tc>
                <a:extLst>
                  <a:ext uri="{0D108BD9-81ED-4DB2-BD59-A6C34878D82A}">
                    <a16:rowId xmlns:a16="http://schemas.microsoft.com/office/drawing/2014/main" val="2522610380"/>
                  </a:ext>
                </a:extLst>
              </a:tr>
              <a:tr h="190500">
                <a:tc>
                  <a:txBody>
                    <a:bodyPr/>
                    <a:lstStyle/>
                    <a:p>
                      <a:pPr algn="l" fontAlgn="ctr"/>
                      <a:r>
                        <a:rPr lang="en-US" sz="1100" b="0" i="0" u="none" strike="noStrike" dirty="0">
                          <a:solidFill>
                            <a:srgbClr val="000000"/>
                          </a:solidFill>
                          <a:effectLst/>
                          <a:latin typeface="Calibri" panose="020F0502020204030204" pitchFamily="34" charset="0"/>
                        </a:rPr>
                        <a:t>12/26/2023 - 12/31/2023</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793381798"/>
                  </a:ext>
                </a:extLst>
              </a:tr>
              <a:tr h="190500">
                <a:tc>
                  <a:txBody>
                    <a:bodyPr/>
                    <a:lstStyle/>
                    <a:p>
                      <a:pPr algn="l" fontAlgn="ctr"/>
                      <a:r>
                        <a:rPr lang="en-US" sz="1100" b="0" i="0" u="none" strike="noStrike" dirty="0">
                          <a:solidFill>
                            <a:srgbClr val="000000"/>
                          </a:solidFill>
                          <a:effectLst/>
                          <a:latin typeface="Calibri" panose="020F0502020204030204" pitchFamily="34" charset="0"/>
                        </a:rPr>
                        <a:t>1/13/2024 - 1/14/2024</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3930772862"/>
                  </a:ext>
                </a:extLst>
              </a:tr>
              <a:tr h="200025">
                <a:tc>
                  <a:txBody>
                    <a:bodyPr/>
                    <a:lstStyle/>
                    <a:p>
                      <a:pPr algn="l" fontAlgn="b"/>
                      <a:r>
                        <a:rPr lang="en-US" sz="1100" b="0" i="0" u="none" strike="noStrike" dirty="0">
                          <a:solidFill>
                            <a:srgbClr val="000000"/>
                          </a:solidFill>
                          <a:effectLst/>
                          <a:latin typeface="Calibri" panose="020F0502020204030204" pitchFamily="34" charset="0"/>
                        </a:rPr>
                        <a:t>2/17/2024 - 2/18/2024</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516031128"/>
                  </a:ext>
                </a:extLst>
              </a:tr>
              <a:tr h="180975">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523717721"/>
                  </a:ext>
                </a:extLst>
              </a:tr>
              <a:tr h="190500">
                <a:tc>
                  <a:txBody>
                    <a:bodyPr/>
                    <a:lstStyle/>
                    <a:p>
                      <a:pPr algn="l" fontAlgn="b"/>
                      <a:r>
                        <a:rPr lang="en-US" sz="1100" b="0" i="0" u="none" strike="noStrike" dirty="0">
                          <a:solidFill>
                            <a:srgbClr val="000000"/>
                          </a:solidFill>
                          <a:effectLst/>
                          <a:latin typeface="Calibri" panose="020F0502020204030204" pitchFamily="34" charset="0"/>
                        </a:rPr>
                        <a:t>Southern Hemisphere (</a:t>
                      </a:r>
                      <a:r>
                        <a:rPr lang="en-US" sz="1100" b="0" i="0" u="none" strike="noStrike" dirty="0" err="1">
                          <a:solidFill>
                            <a:srgbClr val="000000"/>
                          </a:solidFill>
                          <a:effectLst/>
                          <a:latin typeface="Calibri" panose="020F0502020204030204" pitchFamily="34" charset="0"/>
                        </a:rPr>
                        <a:t>Thredbo</a:t>
                      </a:r>
                      <a:r>
                        <a:rPr lang="en-US" sz="1100" b="0" i="0" u="none" strike="noStrike" dirty="0">
                          <a:solidFill>
                            <a:srgbClr val="000000"/>
                          </a:solidFill>
                          <a:effectLst/>
                          <a:latin typeface="Calibri" panose="020F0502020204030204" pitchFamily="34" charset="0"/>
                        </a:rPr>
                        <a:t> Only)</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788615379"/>
                  </a:ext>
                </a:extLst>
              </a:tr>
              <a:tr h="190500">
                <a:tc>
                  <a:txBody>
                    <a:bodyPr/>
                    <a:lstStyle/>
                    <a:p>
                      <a:pPr algn="l" fontAlgn="b"/>
                      <a:r>
                        <a:rPr lang="en-US" sz="1100" b="0" i="0" u="none" strike="noStrike" dirty="0">
                          <a:solidFill>
                            <a:srgbClr val="000000"/>
                          </a:solidFill>
                          <a:effectLst/>
                          <a:latin typeface="Calibri" panose="020F0502020204030204" pitchFamily="34" charset="0"/>
                        </a:rPr>
                        <a:t>7/1/23 - 7/16/23</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582576359"/>
                  </a:ext>
                </a:extLst>
              </a:tr>
              <a:tr h="190500">
                <a:tc>
                  <a:txBody>
                    <a:bodyPr/>
                    <a:lstStyle/>
                    <a:p>
                      <a:pPr algn="l" fontAlgn="b"/>
                      <a:r>
                        <a:rPr lang="en-US" sz="1100" b="0" i="0" u="none" strike="noStrike" dirty="0">
                          <a:solidFill>
                            <a:srgbClr val="000000"/>
                          </a:solidFill>
                          <a:effectLst/>
                          <a:latin typeface="Calibri" panose="020F0502020204030204" pitchFamily="34" charset="0"/>
                        </a:rPr>
                        <a:t>7/6/24 - 7/21/24</a:t>
                      </a:r>
                    </a:p>
                  </a:txBody>
                  <a:tcPr marL="9525" marR="9525" marT="9525"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4784336"/>
                  </a:ext>
                </a:extLst>
              </a:tr>
            </a:tbl>
          </a:graphicData>
        </a:graphic>
      </p:graphicFrame>
      <p:sp>
        <p:nvSpPr>
          <p:cNvPr id="6" name="TextBox 5">
            <a:extLst>
              <a:ext uri="{FF2B5EF4-FFF2-40B4-BE49-F238E27FC236}">
                <a16:creationId xmlns:a16="http://schemas.microsoft.com/office/drawing/2014/main" id="{43B3D656-B97F-4698-9966-5E2FF4E5195B}"/>
              </a:ext>
            </a:extLst>
          </p:cNvPr>
          <p:cNvSpPr txBox="1"/>
          <p:nvPr/>
        </p:nvSpPr>
        <p:spPr>
          <a:xfrm>
            <a:off x="822579" y="5744579"/>
            <a:ext cx="6943060" cy="553998"/>
          </a:xfrm>
          <a:prstGeom prst="rect">
            <a:avLst/>
          </a:prstGeom>
          <a:noFill/>
        </p:spPr>
        <p:txBody>
          <a:bodyPr wrap="square" rtlCol="0">
            <a:spAutoFit/>
          </a:bodyPr>
          <a:lstStyle/>
          <a:p>
            <a:r>
              <a:rPr lang="en-US" sz="1200" b="1" dirty="0"/>
              <a:t>*NO ACCESS TO: </a:t>
            </a:r>
            <a:r>
              <a:rPr lang="en-US" sz="1200" dirty="0"/>
              <a:t>Aspen Snowmass, Jackson Hole, Sun Valley, Deer Valley, Alta, Snowbasin, and Taos (NEW)</a:t>
            </a:r>
          </a:p>
          <a:p>
            <a:endParaRPr lang="en-US" dirty="0"/>
          </a:p>
        </p:txBody>
      </p:sp>
    </p:spTree>
    <p:extLst>
      <p:ext uri="{BB962C8B-B14F-4D97-AF65-F5344CB8AC3E}">
        <p14:creationId xmlns:p14="http://schemas.microsoft.com/office/powerpoint/2010/main" val="30768636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4CC594A-A820-450F-B363-C19201FCFE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9FAB3DA-E9ED-4574-ABCC-378BC0FF1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C94DB814-85D7-486A-8F37-DD8E684F1024}"/>
              </a:ext>
            </a:extLst>
          </p:cNvPr>
          <p:cNvSpPr>
            <a:spLocks noGrp="1"/>
          </p:cNvSpPr>
          <p:nvPr>
            <p:ph type="title"/>
          </p:nvPr>
        </p:nvSpPr>
        <p:spPr>
          <a:xfrm>
            <a:off x="189078" y="167919"/>
            <a:ext cx="3661931" cy="2103875"/>
          </a:xfrm>
        </p:spPr>
        <p:txBody>
          <a:bodyPr>
            <a:normAutofit/>
          </a:bodyPr>
          <a:lstStyle/>
          <a:p>
            <a:r>
              <a:rPr lang="en-US" sz="3600" dirty="0">
                <a:solidFill>
                  <a:srgbClr val="FFFFFF"/>
                </a:solidFill>
              </a:rPr>
              <a:t>Purchasing </a:t>
            </a:r>
            <a:br>
              <a:rPr lang="en-US" sz="3600" dirty="0">
                <a:solidFill>
                  <a:srgbClr val="FFFFFF"/>
                </a:solidFill>
              </a:rPr>
            </a:br>
            <a:r>
              <a:rPr lang="en-US" sz="3600" dirty="0">
                <a:solidFill>
                  <a:srgbClr val="FFFFFF"/>
                </a:solidFill>
              </a:rPr>
              <a:t>On-Base</a:t>
            </a:r>
          </a:p>
        </p:txBody>
      </p:sp>
      <p:sp>
        <p:nvSpPr>
          <p:cNvPr id="3" name="Content Placeholder 2">
            <a:extLst>
              <a:ext uri="{FF2B5EF4-FFF2-40B4-BE49-F238E27FC236}">
                <a16:creationId xmlns:a16="http://schemas.microsoft.com/office/drawing/2014/main" id="{AA704F38-A551-457D-B213-89229AE84E5B}"/>
              </a:ext>
            </a:extLst>
          </p:cNvPr>
          <p:cNvSpPr>
            <a:spLocks noGrp="1"/>
          </p:cNvSpPr>
          <p:nvPr>
            <p:ph idx="1"/>
          </p:nvPr>
        </p:nvSpPr>
        <p:spPr>
          <a:xfrm>
            <a:off x="160261" y="2653800"/>
            <a:ext cx="3661930" cy="3335519"/>
          </a:xfrm>
        </p:spPr>
        <p:txBody>
          <a:bodyPr>
            <a:normAutofit/>
          </a:bodyPr>
          <a:lstStyle/>
          <a:p>
            <a:r>
              <a:rPr lang="en-US" sz="1400" dirty="0">
                <a:solidFill>
                  <a:srgbClr val="FFFFFF"/>
                </a:solidFill>
              </a:rPr>
              <a:t>Guest will buy their pass direct from your location. </a:t>
            </a:r>
          </a:p>
          <a:p>
            <a:r>
              <a:rPr lang="en-US" sz="1400" dirty="0">
                <a:solidFill>
                  <a:srgbClr val="FFFFFF"/>
                </a:solidFill>
              </a:rPr>
              <a:t>In return, they will receive a E-Ticket pictured here. </a:t>
            </a:r>
          </a:p>
          <a:p>
            <a:r>
              <a:rPr lang="en-US" sz="1400" dirty="0">
                <a:solidFill>
                  <a:srgbClr val="FFFFFF"/>
                </a:solidFill>
              </a:rPr>
              <a:t>The E-Ticket has a unique, single use promo code located under the barcode. It is a 12-character combo of letters and numbers.</a:t>
            </a:r>
          </a:p>
          <a:p>
            <a:r>
              <a:rPr lang="en-US" sz="1400" dirty="0">
                <a:solidFill>
                  <a:srgbClr val="FFFFFF"/>
                </a:solidFill>
              </a:rPr>
              <a:t>The guest then takes that promo code and redeems it on IkonPass.com. The code will register the pass as $0 since it was pre-paid at the military installation. </a:t>
            </a:r>
          </a:p>
          <a:p>
            <a:r>
              <a:rPr lang="en-US" sz="1400" dirty="0">
                <a:solidFill>
                  <a:srgbClr val="FFFFFF"/>
                </a:solidFill>
              </a:rPr>
              <a:t>The guest MUST redeem their promo code in order to activate their pass. </a:t>
            </a:r>
          </a:p>
        </p:txBody>
      </p:sp>
      <p:sp>
        <p:nvSpPr>
          <p:cNvPr id="14" name="Rectangle 13">
            <a:extLst>
              <a:ext uri="{FF2B5EF4-FFF2-40B4-BE49-F238E27FC236}">
                <a16:creationId xmlns:a16="http://schemas.microsoft.com/office/drawing/2014/main" id="{53B8D6B0-55D6-48DC-86D8-FD95D5F11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a:extLst>
              <a:ext uri="{FF2B5EF4-FFF2-40B4-BE49-F238E27FC236}">
                <a16:creationId xmlns:a16="http://schemas.microsoft.com/office/drawing/2014/main" id="{77780655-0F93-A1D7-FC84-BDDF04745A63}"/>
              </a:ext>
            </a:extLst>
          </p:cNvPr>
          <p:cNvPicPr>
            <a:picLocks noChangeAspect="1"/>
          </p:cNvPicPr>
          <p:nvPr/>
        </p:nvPicPr>
        <p:blipFill>
          <a:blip r:embed="rId3"/>
          <a:stretch>
            <a:fillRect/>
          </a:stretch>
        </p:blipFill>
        <p:spPr>
          <a:xfrm>
            <a:off x="5470667" y="640080"/>
            <a:ext cx="5340781" cy="5577840"/>
          </a:xfrm>
          <a:prstGeom prst="rect">
            <a:avLst/>
          </a:prstGeom>
        </p:spPr>
      </p:pic>
    </p:spTree>
    <p:extLst>
      <p:ext uri="{BB962C8B-B14F-4D97-AF65-F5344CB8AC3E}">
        <p14:creationId xmlns:p14="http://schemas.microsoft.com/office/powerpoint/2010/main" val="33418480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90D0034-F768-41E7-85D4-F38C4DE857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4F7E42D-8B5A-4FC8-81CD-9E60171F7F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56643279-F86C-E107-4274-EE08BA458C76}"/>
              </a:ext>
            </a:extLst>
          </p:cNvPr>
          <p:cNvSpPr>
            <a:spLocks noGrp="1"/>
          </p:cNvSpPr>
          <p:nvPr>
            <p:ph type="title"/>
          </p:nvPr>
        </p:nvSpPr>
        <p:spPr>
          <a:xfrm>
            <a:off x="192503" y="516835"/>
            <a:ext cx="3585411" cy="2103875"/>
          </a:xfrm>
        </p:spPr>
        <p:txBody>
          <a:bodyPr>
            <a:normAutofit/>
          </a:bodyPr>
          <a:lstStyle/>
          <a:p>
            <a:r>
              <a:rPr lang="en-US" sz="3600" dirty="0">
                <a:solidFill>
                  <a:srgbClr val="FFFFFF"/>
                </a:solidFill>
              </a:rPr>
              <a:t>Activating the Pass</a:t>
            </a:r>
          </a:p>
        </p:txBody>
      </p:sp>
      <p:sp>
        <p:nvSpPr>
          <p:cNvPr id="3" name="Content Placeholder 2">
            <a:extLst>
              <a:ext uri="{FF2B5EF4-FFF2-40B4-BE49-F238E27FC236}">
                <a16:creationId xmlns:a16="http://schemas.microsoft.com/office/drawing/2014/main" id="{9629D1AC-2E75-D34C-04FF-CCD82459A2FA}"/>
              </a:ext>
            </a:extLst>
          </p:cNvPr>
          <p:cNvSpPr>
            <a:spLocks noGrp="1"/>
          </p:cNvSpPr>
          <p:nvPr>
            <p:ph idx="1"/>
          </p:nvPr>
        </p:nvSpPr>
        <p:spPr>
          <a:xfrm>
            <a:off x="192504" y="2653800"/>
            <a:ext cx="3585411" cy="3335519"/>
          </a:xfrm>
        </p:spPr>
        <p:txBody>
          <a:bodyPr>
            <a:normAutofit/>
          </a:bodyPr>
          <a:lstStyle/>
          <a:p>
            <a:r>
              <a:rPr lang="en-US" sz="1600" dirty="0">
                <a:solidFill>
                  <a:srgbClr val="FFFFFF"/>
                </a:solidFill>
              </a:rPr>
              <a:t>The E-Ticket has specific directions for the guest to follow. Recommended way to redeem is through:</a:t>
            </a:r>
          </a:p>
          <a:p>
            <a:r>
              <a:rPr lang="en-US" sz="1600" dirty="0">
                <a:solidFill>
                  <a:srgbClr val="FFFFFF"/>
                </a:solidFill>
              </a:rPr>
              <a:t> https://account.ikonpass.com/promocode</a:t>
            </a:r>
          </a:p>
        </p:txBody>
      </p:sp>
      <p:sp>
        <p:nvSpPr>
          <p:cNvPr id="14" name="Rectangle 13">
            <a:extLst>
              <a:ext uri="{FF2B5EF4-FFF2-40B4-BE49-F238E27FC236}">
                <a16:creationId xmlns:a16="http://schemas.microsoft.com/office/drawing/2014/main" id="{8C04651D-B9F4-4935-A02D-364153FBDF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a:extLst>
              <a:ext uri="{FF2B5EF4-FFF2-40B4-BE49-F238E27FC236}">
                <a16:creationId xmlns:a16="http://schemas.microsoft.com/office/drawing/2014/main" id="{EFB0A26E-C5F3-A1E3-0ED0-9EB0C931FCE5}"/>
              </a:ext>
            </a:extLst>
          </p:cNvPr>
          <p:cNvPicPr>
            <a:picLocks noChangeAspect="1"/>
          </p:cNvPicPr>
          <p:nvPr/>
        </p:nvPicPr>
        <p:blipFill rotWithShape="1">
          <a:blip r:embed="rId3"/>
          <a:srcRect r="27482" b="-1"/>
          <a:stretch/>
        </p:blipFill>
        <p:spPr>
          <a:xfrm>
            <a:off x="4742017" y="640080"/>
            <a:ext cx="6798082" cy="5577840"/>
          </a:xfrm>
          <a:prstGeom prst="rect">
            <a:avLst/>
          </a:prstGeom>
        </p:spPr>
      </p:pic>
    </p:spTree>
    <p:extLst>
      <p:ext uri="{BB962C8B-B14F-4D97-AF65-F5344CB8AC3E}">
        <p14:creationId xmlns:p14="http://schemas.microsoft.com/office/powerpoint/2010/main" val="38199308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FF43A89-FF65-44A9-BE4C-DC7389FF9C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CBC4341-33FB-4D46-A7B4-62039B6162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24" y="457200"/>
            <a:ext cx="11274552"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9394C5B-B8DE-4221-8CA4-A30237DB32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732" y="521208"/>
            <a:ext cx="11146536"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3B63EC0-E6E9-6A73-377B-F95946C4089E}"/>
              </a:ext>
            </a:extLst>
          </p:cNvPr>
          <p:cNvPicPr>
            <a:picLocks noChangeAspect="1"/>
          </p:cNvPicPr>
          <p:nvPr/>
        </p:nvPicPr>
        <p:blipFill rotWithShape="1">
          <a:blip r:embed="rId3"/>
          <a:srcRect r="-1" b="26202"/>
          <a:stretch/>
        </p:blipFill>
        <p:spPr>
          <a:xfrm>
            <a:off x="842772" y="841248"/>
            <a:ext cx="10506456" cy="5175504"/>
          </a:xfrm>
          <a:prstGeom prst="rect">
            <a:avLst/>
          </a:prstGeom>
        </p:spPr>
      </p:pic>
    </p:spTree>
    <p:extLst>
      <p:ext uri="{BB962C8B-B14F-4D97-AF65-F5344CB8AC3E}">
        <p14:creationId xmlns:p14="http://schemas.microsoft.com/office/powerpoint/2010/main" val="40427606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24" y="457200"/>
            <a:ext cx="11274552"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732" y="521208"/>
            <a:ext cx="11146536"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620F5C0F-87D0-A85B-A18A-D32DE0934608}"/>
              </a:ext>
            </a:extLst>
          </p:cNvPr>
          <p:cNvPicPr>
            <a:picLocks noChangeAspect="1"/>
          </p:cNvPicPr>
          <p:nvPr/>
        </p:nvPicPr>
        <p:blipFill>
          <a:blip r:embed="rId3"/>
          <a:stretch>
            <a:fillRect/>
          </a:stretch>
        </p:blipFill>
        <p:spPr>
          <a:xfrm>
            <a:off x="771691" y="1099615"/>
            <a:ext cx="10648618" cy="4658770"/>
          </a:xfrm>
          <a:prstGeom prst="rect">
            <a:avLst/>
          </a:prstGeom>
        </p:spPr>
      </p:pic>
    </p:spTree>
    <p:extLst>
      <p:ext uri="{BB962C8B-B14F-4D97-AF65-F5344CB8AC3E}">
        <p14:creationId xmlns:p14="http://schemas.microsoft.com/office/powerpoint/2010/main" val="16356983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Retrospect">
  <a:themeElements>
    <a:clrScheme name="Ikon Pass Colors">
      <a:dk1>
        <a:sysClr val="windowText" lastClr="000000"/>
      </a:dk1>
      <a:lt1>
        <a:sysClr val="window" lastClr="FFFFFF"/>
      </a:lt1>
      <a:dk2>
        <a:srgbClr val="44546A"/>
      </a:dk2>
      <a:lt2>
        <a:srgbClr val="E7E6E6"/>
      </a:lt2>
      <a:accent1>
        <a:srgbClr val="0080BB"/>
      </a:accent1>
      <a:accent2>
        <a:srgbClr val="082241"/>
      </a:accent2>
      <a:accent3>
        <a:srgbClr val="F7CB14"/>
      </a:accent3>
      <a:accent4>
        <a:srgbClr val="CA972B"/>
      </a:accent4>
      <a:accent5>
        <a:srgbClr val="FFFFFF"/>
      </a:accent5>
      <a:accent6>
        <a:srgbClr val="D9D9D6"/>
      </a:accent6>
      <a:hlink>
        <a:srgbClr val="373A36"/>
      </a:hlink>
      <a:folHlink>
        <a:srgbClr val="00000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497</TotalTime>
  <Words>2025</Words>
  <Application>Microsoft Office PowerPoint</Application>
  <PresentationFormat>Widescreen</PresentationFormat>
  <Paragraphs>288</Paragraphs>
  <Slides>15</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Retrospect</vt:lpstr>
      <vt:lpstr>Military Ticket Program 23/24</vt:lpstr>
      <vt:lpstr>Ikon Pass + Military Sales</vt:lpstr>
      <vt:lpstr>Military Discount:  Who Qualifies?</vt:lpstr>
      <vt:lpstr>Ikon Pass – What is Included</vt:lpstr>
      <vt:lpstr>Ikon Base Pass – What is Included</vt:lpstr>
      <vt:lpstr>Purchasing  On-Base</vt:lpstr>
      <vt:lpstr>Activating the Pass</vt:lpstr>
      <vt:lpstr>PowerPoint Presentation</vt:lpstr>
      <vt:lpstr>PowerPoint Presentation</vt:lpstr>
      <vt:lpstr>PowerPoint Presentation</vt:lpstr>
      <vt:lpstr>Spot Insurance</vt:lpstr>
      <vt:lpstr>Adventure Assurance</vt:lpstr>
      <vt:lpstr>Spring Promo – Buy Now Ride Now</vt:lpstr>
      <vt:lpstr>Misc. Notes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Wholesale 23/24</dc:title>
  <dc:creator>Kirstin Swankie (DEN)</dc:creator>
  <cp:lastModifiedBy>Kirstin Swankie (DEN)</cp:lastModifiedBy>
  <cp:revision>27</cp:revision>
  <cp:lastPrinted>2023-02-26T17:00:21Z</cp:lastPrinted>
  <dcterms:created xsi:type="dcterms:W3CDTF">2023-02-25T17:29:11Z</dcterms:created>
  <dcterms:modified xsi:type="dcterms:W3CDTF">2023-05-02T21:18:44Z</dcterms:modified>
</cp:coreProperties>
</file>