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81" r:id="rId3"/>
    <p:sldId id="278" r:id="rId4"/>
    <p:sldId id="280" r:id="rId5"/>
    <p:sldId id="277" r:id="rId6"/>
    <p:sldId id="282" r:id="rId7"/>
    <p:sldId id="27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polski, Jennifer M NAF USN CNIC WASHINGTON DC (USA)" initials="TJMNUCWD(" lastIdx="2" clrIdx="0">
    <p:extLst>
      <p:ext uri="{19B8F6BF-5375-455C-9EA6-DF929625EA0E}">
        <p15:presenceInfo xmlns:p15="http://schemas.microsoft.com/office/powerpoint/2012/main" userId="S-1-5-21-1801674531-2146617017-725345543-37759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4660"/>
  </p:normalViewPr>
  <p:slideViewPr>
    <p:cSldViewPr snapToGrid="0">
      <p:cViewPr varScale="1">
        <p:scale>
          <a:sx n="104" d="100"/>
          <a:sy n="104" d="100"/>
        </p:scale>
        <p:origin x="87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848866-EBC7-46D3-ADF5-87BB7AF05C1C}" type="datetimeFigureOut">
              <a:rPr lang="en-US" smtClean="0"/>
              <a:t>2/27/2025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E3850F-C34B-440D-B83D-1E43E9ED519E}" type="slidenum">
              <a:rPr lang="en-US" smtClean="0"/>
              <a:t>‹#›</a:t>
            </a:fld>
            <a:endParaRPr lang="en-US"/>
          </a:p>
        </p:txBody>
      </p:sp>
    </p:spTree>
    <p:extLst>
      <p:ext uri="{BB962C8B-B14F-4D97-AF65-F5344CB8AC3E}">
        <p14:creationId xmlns:p14="http://schemas.microsoft.com/office/powerpoint/2010/main" val="2386265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1CE3850F-C34B-440D-B83D-1E43E9ED519E}" type="slidenum">
              <a:rPr lang="en-US" smtClean="0"/>
              <a:t>1</a:t>
            </a:fld>
            <a:endParaRPr lang="en-US"/>
          </a:p>
        </p:txBody>
      </p:sp>
    </p:spTree>
    <p:extLst>
      <p:ext uri="{BB962C8B-B14F-4D97-AF65-F5344CB8AC3E}">
        <p14:creationId xmlns:p14="http://schemas.microsoft.com/office/powerpoint/2010/main" val="1457590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sz="1200" b="1" dirty="0">
                <a:effectLst/>
                <a:latin typeface="Aptos" panose="020B0004020202020204" pitchFamily="34" charset="0"/>
                <a:ea typeface="Times New Roman" panose="02020603050405020304" pitchFamily="18" charset="0"/>
                <a:cs typeface="Times New Roman" panose="02020603050405020304" pitchFamily="18" charset="0"/>
              </a:rPr>
              <a:t>Mastering Conversations in Retail Sales </a:t>
            </a:r>
            <a:r>
              <a:rPr lang="en-US" sz="1200" dirty="0">
                <a:effectLst/>
                <a:latin typeface="Aptos" panose="020B0004020202020204" pitchFamily="34" charset="0"/>
                <a:ea typeface="Times New Roman" panose="02020603050405020304" pitchFamily="18" charset="0"/>
                <a:cs typeface="Times New Roman" panose="02020603050405020304" pitchFamily="18" charset="0"/>
              </a:rPr>
              <a:t>Upselling the customer is a training available through CNIC-U Linked In Sources.  CNIC-U-LMS.org. For new user help, please email cnic-u.fct@navy.mil.  </a:t>
            </a:r>
            <a:endParaRPr lang="en-US" b="1" dirty="0">
              <a:solidFill>
                <a:srgbClr val="FF0000"/>
              </a:solidFill>
            </a:endParaRPr>
          </a:p>
        </p:txBody>
      </p:sp>
      <p:sp>
        <p:nvSpPr>
          <p:cNvPr id="4" name="Slide Number Placeholder 3"/>
          <p:cNvSpPr>
            <a:spLocks noGrp="1"/>
          </p:cNvSpPr>
          <p:nvPr>
            <p:ph type="sldNum" sz="quarter" idx="5"/>
          </p:nvPr>
        </p:nvSpPr>
        <p:spPr/>
        <p:txBody>
          <a:bodyPr/>
          <a:lstStyle/>
          <a:p>
            <a:fld id="{1CE3850F-C34B-440D-B83D-1E43E9ED519E}" type="slidenum">
              <a:rPr lang="en-US" smtClean="0"/>
              <a:t>3</a:t>
            </a:fld>
            <a:endParaRPr lang="en-US"/>
          </a:p>
        </p:txBody>
      </p:sp>
    </p:spTree>
    <p:extLst>
      <p:ext uri="{BB962C8B-B14F-4D97-AF65-F5344CB8AC3E}">
        <p14:creationId xmlns:p14="http://schemas.microsoft.com/office/powerpoint/2010/main" val="4016958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E3850F-C34B-440D-B83D-1E43E9ED519E}" type="slidenum">
              <a:rPr lang="en-US" smtClean="0"/>
              <a:t>4</a:t>
            </a:fld>
            <a:endParaRPr lang="en-US"/>
          </a:p>
        </p:txBody>
      </p:sp>
    </p:spTree>
    <p:extLst>
      <p:ext uri="{BB962C8B-B14F-4D97-AF65-F5344CB8AC3E}">
        <p14:creationId xmlns:p14="http://schemas.microsoft.com/office/powerpoint/2010/main" val="1433033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E3850F-C34B-440D-B83D-1E43E9ED519E}" type="slidenum">
              <a:rPr lang="en-US" smtClean="0"/>
              <a:t>5</a:t>
            </a:fld>
            <a:endParaRPr lang="en-US"/>
          </a:p>
        </p:txBody>
      </p:sp>
    </p:spTree>
    <p:extLst>
      <p:ext uri="{BB962C8B-B14F-4D97-AF65-F5344CB8AC3E}">
        <p14:creationId xmlns:p14="http://schemas.microsoft.com/office/powerpoint/2010/main" val="8502855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19217"/>
            <a:ext cx="10363200" cy="492443"/>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6"/>
          <p:cNvSpPr>
            <a:spLocks noGrp="1" noChangeArrowheads="1"/>
          </p:cNvSpPr>
          <p:nvPr>
            <p:ph type="sldNum" sz="quarter" idx="11"/>
          </p:nvPr>
        </p:nvSpPr>
        <p:spPr>
          <a:ln/>
        </p:spPr>
        <p:txBody>
          <a:bodyPr/>
          <a:lstStyle>
            <a:lvl1pPr>
              <a:defRPr/>
            </a:lvl1pPr>
          </a:lstStyle>
          <a:p>
            <a:pPr>
              <a:defRPr/>
            </a:pPr>
            <a:fld id="{D27A1FBF-122C-4E85-A3E8-BC1F1A5F5A14}" type="slidenum">
              <a:rPr lang="en-US"/>
              <a:pPr>
                <a:defRPr/>
              </a:pPr>
              <a:t>‹#›</a:t>
            </a:fld>
            <a:endParaRPr lang="en-US" dirty="0"/>
          </a:p>
        </p:txBody>
      </p:sp>
      <p:pic>
        <p:nvPicPr>
          <p:cNvPr id="7" name="Picture 8" descr="cni%20logo%20small"/>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spTree>
    <p:extLst>
      <p:ext uri="{BB962C8B-B14F-4D97-AF65-F5344CB8AC3E}">
        <p14:creationId xmlns:p14="http://schemas.microsoft.com/office/powerpoint/2010/main" val="3555464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E8C4BBE4-A8FD-47D4-914E-DF00E60FC78A}" type="slidenum">
              <a:rPr lang="en-US"/>
              <a:pPr>
                <a:defRPr/>
              </a:pPr>
              <a:t>‹#›</a:t>
            </a:fld>
            <a:endParaRPr lang="en-US" dirty="0"/>
          </a:p>
        </p:txBody>
      </p:sp>
    </p:spTree>
    <p:extLst>
      <p:ext uri="{BB962C8B-B14F-4D97-AF65-F5344CB8AC3E}">
        <p14:creationId xmlns:p14="http://schemas.microsoft.com/office/powerpoint/2010/main" val="3297768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9771" y="228601"/>
            <a:ext cx="584775" cy="601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6517" y="228601"/>
            <a:ext cx="7645400" cy="601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C639B81B-76FB-4CB4-9C43-FF8329A9235C}" type="slidenum">
              <a:rPr lang="en-US"/>
              <a:pPr>
                <a:defRPr/>
              </a:pPr>
              <a:t>‹#›</a:t>
            </a:fld>
            <a:endParaRPr lang="en-US" dirty="0"/>
          </a:p>
        </p:txBody>
      </p:sp>
    </p:spTree>
    <p:extLst>
      <p:ext uri="{BB962C8B-B14F-4D97-AF65-F5344CB8AC3E}">
        <p14:creationId xmlns:p14="http://schemas.microsoft.com/office/powerpoint/2010/main" val="3513933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213757"/>
            <a:ext cx="10363200" cy="492443"/>
          </a:xfrm>
        </p:spPr>
        <p:txBody>
          <a:bodyPr/>
          <a:lstStyle>
            <a:lvl1pPr>
              <a:defRPr/>
            </a:lvl1pPr>
          </a:lstStyle>
          <a:p>
            <a:r>
              <a:rPr lang="en-US"/>
              <a:t>Master Title</a:t>
            </a:r>
          </a:p>
        </p:txBody>
      </p:sp>
      <p:sp>
        <p:nvSpPr>
          <p:cNvPr id="5" name="Rectangle 6"/>
          <p:cNvSpPr>
            <a:spLocks noGrp="1" noChangeArrowheads="1"/>
          </p:cNvSpPr>
          <p:nvPr>
            <p:ph type="sldNum" sz="quarter" idx="11"/>
          </p:nvPr>
        </p:nvSpPr>
        <p:spPr>
          <a:ln/>
        </p:spPr>
        <p:txBody>
          <a:bodyPr/>
          <a:lstStyle>
            <a:lvl1pPr>
              <a:defRPr/>
            </a:lvl1pPr>
          </a:lstStyle>
          <a:p>
            <a:pPr>
              <a:defRPr/>
            </a:pPr>
            <a:fld id="{D27A1FBF-122C-4E85-A3E8-BC1F1A5F5A14}" type="slidenum">
              <a:rPr lang="en-US">
                <a:solidFill>
                  <a:srgbClr val="000000"/>
                </a:solidFill>
              </a:rPr>
              <a:pPr>
                <a:defRPr/>
              </a:pPr>
              <a:t>‹#›</a:t>
            </a:fld>
            <a:endParaRPr lang="en-US" dirty="0">
              <a:solidFill>
                <a:srgbClr val="000000"/>
              </a:solidFill>
            </a:endParaRPr>
          </a:p>
        </p:txBody>
      </p:sp>
      <p:pic>
        <p:nvPicPr>
          <p:cNvPr id="7" name="Picture 8" descr="cni%20logo%20small"/>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pic>
        <p:nvPicPr>
          <p:cNvPr id="13" name="Picture 3" descr="C:\Users\timothy.slentz\AppData\Local\Microsoft\Windows\Temporary Internet Files\Content.Outlook\FC3BDP2R\16 CNIC.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3677920" y="1572048"/>
            <a:ext cx="4754880" cy="3533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2689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1016000" y="1143000"/>
            <a:ext cx="10462683" cy="5105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fld id="{570A6BD8-75C0-4196-9F77-623F5E73DBEE}" type="slidenum">
              <a:rPr lang="en-US"/>
              <a:pPr>
                <a:defRPr/>
              </a:pPr>
              <a:t>‹#›</a:t>
            </a:fld>
            <a:endParaRPr lang="en-US" dirty="0"/>
          </a:p>
        </p:txBody>
      </p:sp>
      <p:pic>
        <p:nvPicPr>
          <p:cNvPr id="7" name="Picture 8" descr="cni%20logo%20small"/>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sp>
        <p:nvSpPr>
          <p:cNvPr id="9" name="Text Box 11"/>
          <p:cNvSpPr txBox="1">
            <a:spLocks noChangeArrowheads="1"/>
          </p:cNvSpPr>
          <p:nvPr userDrawn="1"/>
        </p:nvSpPr>
        <p:spPr bwMode="auto">
          <a:xfrm>
            <a:off x="3454400" y="6504801"/>
            <a:ext cx="5181600" cy="261610"/>
          </a:xfrm>
          <a:prstGeom prst="rect">
            <a:avLst/>
          </a:prstGeom>
          <a:noFill/>
          <a:ln w="9525">
            <a:noFill/>
            <a:miter lim="800000"/>
            <a:headEnd/>
            <a:tailEnd/>
          </a:ln>
          <a:effectLst/>
        </p:spPr>
        <p:txBody>
          <a:bodyPr wrap="square">
            <a:spAutoFit/>
          </a:bodyPr>
          <a:lstStyle/>
          <a:p>
            <a:pPr algn="ctr">
              <a:spcBef>
                <a:spcPct val="50000"/>
              </a:spcBef>
              <a:defRPr/>
            </a:pPr>
            <a:r>
              <a:rPr lang="en-US" sz="1100" dirty="0">
                <a:solidFill>
                  <a:srgbClr val="006600"/>
                </a:solidFill>
                <a:latin typeface="Arial"/>
                <a:cs typeface="Arial" pitchFamily="34" charset="0"/>
              </a:rPr>
              <a:t>UNCLASSIFIED/FOUO</a:t>
            </a:r>
          </a:p>
        </p:txBody>
      </p:sp>
    </p:spTree>
    <p:extLst>
      <p:ext uri="{BB962C8B-B14F-4D97-AF65-F5344CB8AC3E}">
        <p14:creationId xmlns:p14="http://schemas.microsoft.com/office/powerpoint/2010/main" val="432458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15553"/>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9C44192D-DC52-4655-82BB-37CEBB21B786}" type="slidenum">
              <a:rPr lang="en-US"/>
              <a:pPr>
                <a:defRPr/>
              </a:pPr>
              <a:t>‹#›</a:t>
            </a:fld>
            <a:endParaRPr lang="en-US" dirty="0"/>
          </a:p>
        </p:txBody>
      </p:sp>
    </p:spTree>
    <p:extLst>
      <p:ext uri="{BB962C8B-B14F-4D97-AF65-F5344CB8AC3E}">
        <p14:creationId xmlns:p14="http://schemas.microsoft.com/office/powerpoint/2010/main" val="1795956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6517" y="1447801"/>
            <a:ext cx="5128683" cy="4791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48400" y="1447801"/>
            <a:ext cx="5130800" cy="4791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F23198E8-5BF6-4909-B291-3F8D10BCBA03}" type="slidenum">
              <a:rPr lang="en-US"/>
              <a:pPr>
                <a:defRPr/>
              </a:pPr>
              <a:t>‹#›</a:t>
            </a:fld>
            <a:endParaRPr lang="en-US" dirty="0"/>
          </a:p>
        </p:txBody>
      </p:sp>
    </p:spTree>
    <p:extLst>
      <p:ext uri="{BB962C8B-B14F-4D97-AF65-F5344CB8AC3E}">
        <p14:creationId xmlns:p14="http://schemas.microsoft.com/office/powerpoint/2010/main" val="2103966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99917"/>
            <a:ext cx="10972800" cy="492443"/>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8" name="Rectangle 6"/>
          <p:cNvSpPr>
            <a:spLocks noGrp="1" noChangeArrowheads="1"/>
          </p:cNvSpPr>
          <p:nvPr>
            <p:ph type="sldNum" sz="quarter" idx="11"/>
          </p:nvPr>
        </p:nvSpPr>
        <p:spPr>
          <a:ln/>
        </p:spPr>
        <p:txBody>
          <a:bodyPr/>
          <a:lstStyle>
            <a:lvl1pPr>
              <a:defRPr/>
            </a:lvl1pPr>
          </a:lstStyle>
          <a:p>
            <a:pPr>
              <a:defRPr/>
            </a:pPr>
            <a:fld id="{F4F89245-D0FC-4F22-A209-21718AE16947}" type="slidenum">
              <a:rPr lang="en-US"/>
              <a:pPr>
                <a:defRPr/>
              </a:pPr>
              <a:t>‹#›</a:t>
            </a:fld>
            <a:endParaRPr lang="en-US" dirty="0"/>
          </a:p>
        </p:txBody>
      </p:sp>
    </p:spTree>
    <p:extLst>
      <p:ext uri="{BB962C8B-B14F-4D97-AF65-F5344CB8AC3E}">
        <p14:creationId xmlns:p14="http://schemas.microsoft.com/office/powerpoint/2010/main" val="543584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4" name="Rectangle 6"/>
          <p:cNvSpPr>
            <a:spLocks noGrp="1" noChangeArrowheads="1"/>
          </p:cNvSpPr>
          <p:nvPr>
            <p:ph type="sldNum" sz="quarter" idx="11"/>
          </p:nvPr>
        </p:nvSpPr>
        <p:spPr>
          <a:ln/>
        </p:spPr>
        <p:txBody>
          <a:bodyPr/>
          <a:lstStyle>
            <a:lvl1pPr>
              <a:defRPr/>
            </a:lvl1pPr>
          </a:lstStyle>
          <a:p>
            <a:pPr>
              <a:defRPr/>
            </a:pPr>
            <a:fld id="{A7E2E133-F131-4762-AF1E-97EE961BCE45}" type="slidenum">
              <a:rPr lang="en-US"/>
              <a:pPr>
                <a:defRPr/>
              </a:pPr>
              <a:t>‹#›</a:t>
            </a:fld>
            <a:endParaRPr lang="en-US" dirty="0"/>
          </a:p>
        </p:txBody>
      </p:sp>
    </p:spTree>
    <p:extLst>
      <p:ext uri="{BB962C8B-B14F-4D97-AF65-F5344CB8AC3E}">
        <p14:creationId xmlns:p14="http://schemas.microsoft.com/office/powerpoint/2010/main" val="1099475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3" name="Rectangle 6"/>
          <p:cNvSpPr>
            <a:spLocks noGrp="1" noChangeArrowheads="1"/>
          </p:cNvSpPr>
          <p:nvPr>
            <p:ph type="sldNum" sz="quarter" idx="11"/>
          </p:nvPr>
        </p:nvSpPr>
        <p:spPr>
          <a:ln/>
        </p:spPr>
        <p:txBody>
          <a:bodyPr/>
          <a:lstStyle>
            <a:lvl1pPr>
              <a:defRPr/>
            </a:lvl1pPr>
          </a:lstStyle>
          <a:p>
            <a:pPr>
              <a:defRPr/>
            </a:pPr>
            <a:fld id="{E8EE15BA-8DEB-4AC6-A7A6-346C50DE72D7}" type="slidenum">
              <a:rPr lang="en-US"/>
              <a:pPr>
                <a:defRPr/>
              </a:pPr>
              <a:t>‹#›</a:t>
            </a:fld>
            <a:endParaRPr lang="en-US" dirty="0"/>
          </a:p>
        </p:txBody>
      </p:sp>
    </p:spTree>
    <p:extLst>
      <p:ext uri="{BB962C8B-B14F-4D97-AF65-F5344CB8AC3E}">
        <p14:creationId xmlns:p14="http://schemas.microsoft.com/office/powerpoint/2010/main" val="2183988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127323"/>
            <a:ext cx="4011084" cy="30777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5F471080-67E1-4E1B-B288-AF336A736764}" type="slidenum">
              <a:rPr lang="en-US"/>
              <a:pPr>
                <a:defRPr/>
              </a:pPr>
              <a:t>‹#›</a:t>
            </a:fld>
            <a:endParaRPr lang="en-US" dirty="0"/>
          </a:p>
        </p:txBody>
      </p:sp>
    </p:spTree>
    <p:extLst>
      <p:ext uri="{BB962C8B-B14F-4D97-AF65-F5344CB8AC3E}">
        <p14:creationId xmlns:p14="http://schemas.microsoft.com/office/powerpoint/2010/main" val="3400512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5059561"/>
            <a:ext cx="7315200" cy="307777"/>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B017B68F-4D33-4B2E-8F99-585A510D30C5}" type="slidenum">
              <a:rPr lang="en-US"/>
              <a:pPr>
                <a:defRPr/>
              </a:pPr>
              <a:t>‹#›</a:t>
            </a:fld>
            <a:endParaRPr lang="en-US" dirty="0"/>
          </a:p>
        </p:txBody>
      </p:sp>
    </p:spTree>
    <p:extLst>
      <p:ext uri="{BB962C8B-B14F-4D97-AF65-F5344CB8AC3E}">
        <p14:creationId xmlns:p14="http://schemas.microsoft.com/office/powerpoint/2010/main" val="2026823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916517" y="1447801"/>
            <a:ext cx="10462683" cy="4791075"/>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250884" name="Rectangle 4"/>
          <p:cNvSpPr>
            <a:spLocks noGrp="1" noChangeArrowheads="1"/>
          </p:cNvSpPr>
          <p:nvPr>
            <p:ph type="title"/>
          </p:nvPr>
        </p:nvSpPr>
        <p:spPr bwMode="auto">
          <a:xfrm>
            <a:off x="1320800" y="226061"/>
            <a:ext cx="9855200" cy="492443"/>
          </a:xfrm>
          <a:prstGeom prst="rect">
            <a:avLst/>
          </a:prstGeom>
          <a:noFill/>
          <a:ln w="9525">
            <a:noFill/>
            <a:miter lim="800000"/>
            <a:headEnd/>
            <a:tailEnd/>
          </a:ln>
          <a:effectLst/>
        </p:spPr>
        <p:txBody>
          <a:bodyPr vert="horz" wrap="square" lIns="45720" tIns="0" rIns="45720" bIns="0" numCol="1" anchor="ctr" anchorCtr="0" compatLnSpc="1">
            <a:prstTxWarp prst="textNoShape">
              <a:avLst/>
            </a:prstTxWarp>
            <a:spAutoFit/>
          </a:bodyPr>
          <a:lstStyle/>
          <a:p>
            <a:pPr lvl="0"/>
            <a:r>
              <a:rPr lang="en-US"/>
              <a:t>Click to edit Master title style</a:t>
            </a:r>
          </a:p>
        </p:txBody>
      </p:sp>
      <p:sp>
        <p:nvSpPr>
          <p:cNvPr id="250886" name="Rectangle 6"/>
          <p:cNvSpPr>
            <a:spLocks noGrp="1" noChangeArrowheads="1"/>
          </p:cNvSpPr>
          <p:nvPr>
            <p:ph type="sldNum" sz="quarter" idx="4"/>
          </p:nvPr>
        </p:nvSpPr>
        <p:spPr bwMode="auto">
          <a:xfrm>
            <a:off x="11698818" y="6527800"/>
            <a:ext cx="408516" cy="304800"/>
          </a:xfrm>
          <a:prstGeom prst="rect">
            <a:avLst/>
          </a:prstGeom>
          <a:solidFill>
            <a:schemeClr val="bg1"/>
          </a:solid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defRPr b="0"/>
            </a:lvl1pPr>
          </a:lstStyle>
          <a:p>
            <a:pPr>
              <a:defRPr/>
            </a:pPr>
            <a:fld id="{89340B5D-903F-46AA-8C41-A8CB3B65A00C}" type="slidenum">
              <a:rPr lang="en-US"/>
              <a:pPr>
                <a:defRPr/>
              </a:pPr>
              <a:t>‹#›</a:t>
            </a:fld>
            <a:endParaRPr lang="en-US" dirty="0"/>
          </a:p>
        </p:txBody>
      </p:sp>
      <p:grpSp>
        <p:nvGrpSpPr>
          <p:cNvPr id="1030" name="Group 7"/>
          <p:cNvGrpSpPr>
            <a:grpSpLocks/>
          </p:cNvGrpSpPr>
          <p:nvPr userDrawn="1"/>
        </p:nvGrpSpPr>
        <p:grpSpPr bwMode="auto">
          <a:xfrm>
            <a:off x="1557867" y="950913"/>
            <a:ext cx="10339917" cy="76200"/>
            <a:chOff x="736" y="599"/>
            <a:chExt cx="4885" cy="48"/>
          </a:xfrm>
        </p:grpSpPr>
        <p:sp>
          <p:nvSpPr>
            <p:cNvPr id="250888" name="Line 8"/>
            <p:cNvSpPr>
              <a:spLocks noChangeShapeType="1"/>
            </p:cNvSpPr>
            <p:nvPr userDrawn="1"/>
          </p:nvSpPr>
          <p:spPr bwMode="auto">
            <a:xfrm>
              <a:off x="736" y="599"/>
              <a:ext cx="4885" cy="0"/>
            </a:xfrm>
            <a:prstGeom prst="line">
              <a:avLst/>
            </a:prstGeom>
            <a:noFill/>
            <a:ln w="57150">
              <a:solidFill>
                <a:schemeClr val="hlink"/>
              </a:solidFill>
              <a:round/>
              <a:headEnd/>
              <a:tailEnd type="triangle" w="med" len="med"/>
            </a:ln>
            <a:effectLst/>
          </p:spPr>
          <p:txBody>
            <a:bodyPr/>
            <a:lstStyle/>
            <a:p>
              <a:pPr eaLnBrk="0" hangingPunct="0">
                <a:defRPr/>
              </a:pPr>
              <a:endParaRPr lang="en-US" sz="1800" dirty="0"/>
            </a:p>
          </p:txBody>
        </p:sp>
        <p:sp>
          <p:nvSpPr>
            <p:cNvPr id="250889" name="Line 9"/>
            <p:cNvSpPr>
              <a:spLocks noChangeShapeType="1"/>
            </p:cNvSpPr>
            <p:nvPr userDrawn="1"/>
          </p:nvSpPr>
          <p:spPr bwMode="auto">
            <a:xfrm>
              <a:off x="826" y="647"/>
              <a:ext cx="4616" cy="0"/>
            </a:xfrm>
            <a:prstGeom prst="line">
              <a:avLst/>
            </a:prstGeom>
            <a:noFill/>
            <a:ln w="28575">
              <a:solidFill>
                <a:srgbClr val="FFCC00"/>
              </a:solidFill>
              <a:round/>
              <a:headEnd/>
              <a:tailEnd/>
            </a:ln>
            <a:effectLst/>
          </p:spPr>
          <p:txBody>
            <a:bodyPr/>
            <a:lstStyle/>
            <a:p>
              <a:pPr eaLnBrk="0" hangingPunct="0">
                <a:defRPr/>
              </a:pPr>
              <a:endParaRPr lang="en-US" sz="1800" dirty="0"/>
            </a:p>
          </p:txBody>
        </p:sp>
      </p:grpSp>
      <p:grpSp>
        <p:nvGrpSpPr>
          <p:cNvPr id="1032" name="Group 11"/>
          <p:cNvGrpSpPr>
            <a:grpSpLocks/>
          </p:cNvGrpSpPr>
          <p:nvPr userDrawn="1"/>
        </p:nvGrpSpPr>
        <p:grpSpPr bwMode="auto">
          <a:xfrm>
            <a:off x="389467" y="6413500"/>
            <a:ext cx="11684000" cy="76200"/>
            <a:chOff x="736" y="599"/>
            <a:chExt cx="4885" cy="48"/>
          </a:xfrm>
        </p:grpSpPr>
        <p:sp>
          <p:nvSpPr>
            <p:cNvPr id="250892" name="Line 12"/>
            <p:cNvSpPr>
              <a:spLocks noChangeShapeType="1"/>
            </p:cNvSpPr>
            <p:nvPr userDrawn="1"/>
          </p:nvSpPr>
          <p:spPr bwMode="auto">
            <a:xfrm>
              <a:off x="736" y="599"/>
              <a:ext cx="4885" cy="0"/>
            </a:xfrm>
            <a:prstGeom prst="line">
              <a:avLst/>
            </a:prstGeom>
            <a:noFill/>
            <a:ln w="57150">
              <a:solidFill>
                <a:schemeClr val="hlink"/>
              </a:solidFill>
              <a:round/>
              <a:headEnd/>
              <a:tailEnd type="triangle" w="med" len="med"/>
            </a:ln>
            <a:effectLst/>
          </p:spPr>
          <p:txBody>
            <a:bodyPr/>
            <a:lstStyle/>
            <a:p>
              <a:pPr eaLnBrk="0" hangingPunct="0">
                <a:defRPr/>
              </a:pPr>
              <a:endParaRPr lang="en-US" sz="1800" dirty="0"/>
            </a:p>
          </p:txBody>
        </p:sp>
        <p:sp>
          <p:nvSpPr>
            <p:cNvPr id="250893" name="Line 13"/>
            <p:cNvSpPr>
              <a:spLocks noChangeShapeType="1"/>
            </p:cNvSpPr>
            <p:nvPr userDrawn="1"/>
          </p:nvSpPr>
          <p:spPr bwMode="auto">
            <a:xfrm>
              <a:off x="826" y="647"/>
              <a:ext cx="4616" cy="0"/>
            </a:xfrm>
            <a:prstGeom prst="line">
              <a:avLst/>
            </a:prstGeom>
            <a:noFill/>
            <a:ln w="28575">
              <a:solidFill>
                <a:srgbClr val="FFCC00"/>
              </a:solidFill>
              <a:round/>
              <a:headEnd/>
              <a:tailEnd/>
            </a:ln>
            <a:effectLst/>
          </p:spPr>
          <p:txBody>
            <a:bodyPr/>
            <a:lstStyle/>
            <a:p>
              <a:pPr eaLnBrk="0" hangingPunct="0">
                <a:defRPr/>
              </a:pPr>
              <a:endParaRPr lang="en-US" sz="1800" dirty="0"/>
            </a:p>
          </p:txBody>
        </p:sp>
      </p:grpSp>
      <p:pic>
        <p:nvPicPr>
          <p:cNvPr id="13" name="Picture 8" descr="cni%20logo%20small"/>
          <p:cNvPicPr>
            <a:picLocks noChangeAspect="1" noChangeArrowheads="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sp>
        <p:nvSpPr>
          <p:cNvPr id="12" name="Text Box 11"/>
          <p:cNvSpPr txBox="1">
            <a:spLocks noChangeArrowheads="1"/>
          </p:cNvSpPr>
          <p:nvPr userDrawn="1"/>
        </p:nvSpPr>
        <p:spPr bwMode="auto">
          <a:xfrm>
            <a:off x="3454400" y="6504801"/>
            <a:ext cx="5181600" cy="261610"/>
          </a:xfrm>
          <a:prstGeom prst="rect">
            <a:avLst/>
          </a:prstGeom>
          <a:noFill/>
          <a:ln w="9525">
            <a:noFill/>
            <a:miter lim="800000"/>
            <a:headEnd/>
            <a:tailEnd/>
          </a:ln>
          <a:effectLst/>
        </p:spPr>
        <p:txBody>
          <a:bodyPr wrap="square">
            <a:spAutoFit/>
          </a:bodyPr>
          <a:lstStyle/>
          <a:p>
            <a:pPr algn="ctr">
              <a:spcBef>
                <a:spcPct val="50000"/>
              </a:spcBef>
              <a:defRPr/>
            </a:pPr>
            <a:r>
              <a:rPr lang="en-US" sz="1100" dirty="0">
                <a:solidFill>
                  <a:srgbClr val="006600"/>
                </a:solidFill>
                <a:latin typeface="Arial"/>
                <a:cs typeface="Arial" pitchFamily="34" charset="0"/>
              </a:rPr>
              <a:t>UNCLASSIFIED/FOUO</a:t>
            </a:r>
          </a:p>
        </p:txBody>
      </p:sp>
    </p:spTree>
    <p:extLst>
      <p:ext uri="{BB962C8B-B14F-4D97-AF65-F5344CB8AC3E}">
        <p14:creationId xmlns:p14="http://schemas.microsoft.com/office/powerpoint/2010/main" val="30814353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p:txStyles>
    <p:titleStyle>
      <a:lvl1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2pPr>
      <a:lvl3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3pPr>
      <a:lvl4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4pPr>
      <a:lvl5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5pPr>
      <a:lvl6pPr marL="4572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6pPr>
      <a:lvl7pPr marL="9144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7pPr>
      <a:lvl8pPr marL="13716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8pPr>
      <a:lvl9pPr marL="18288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9pPr>
    </p:titleStyle>
    <p:bodyStyle>
      <a:lvl1pPr marL="228600" indent="-228600" algn="l" rtl="0" eaLnBrk="0" fontAlgn="base" hangingPunct="0">
        <a:spcBef>
          <a:spcPct val="25000"/>
        </a:spcBef>
        <a:spcAft>
          <a:spcPct val="25000"/>
        </a:spcAft>
        <a:buClr>
          <a:schemeClr val="tx1"/>
        </a:buClr>
        <a:buChar char="•"/>
        <a:defRPr sz="2400" b="1" i="1">
          <a:solidFill>
            <a:srgbClr val="000066"/>
          </a:solidFill>
          <a:latin typeface="+mn-lt"/>
          <a:ea typeface="+mn-ea"/>
          <a:cs typeface="+mn-cs"/>
        </a:defRPr>
      </a:lvl1pPr>
      <a:lvl2pPr marL="635000" indent="-177800" algn="l" rtl="0" eaLnBrk="0" fontAlgn="base" hangingPunct="0">
        <a:spcBef>
          <a:spcPct val="25000"/>
        </a:spcBef>
        <a:spcAft>
          <a:spcPct val="25000"/>
        </a:spcAft>
        <a:buClr>
          <a:schemeClr val="tx1"/>
        </a:buClr>
        <a:buChar char="–"/>
        <a:defRPr sz="2000" b="1" i="1">
          <a:solidFill>
            <a:srgbClr val="000066"/>
          </a:solidFill>
          <a:latin typeface="+mn-lt"/>
          <a:cs typeface="+mn-cs"/>
        </a:defRPr>
      </a:lvl2pPr>
      <a:lvl3pPr marL="914400" indent="-114300" algn="l" rtl="0" eaLnBrk="0" fontAlgn="base" hangingPunct="0">
        <a:spcBef>
          <a:spcPct val="25000"/>
        </a:spcBef>
        <a:spcAft>
          <a:spcPct val="25000"/>
        </a:spcAft>
        <a:buClr>
          <a:schemeClr val="tx1"/>
        </a:buClr>
        <a:buChar char="•"/>
        <a:defRPr sz="1600" b="1" i="1">
          <a:solidFill>
            <a:srgbClr val="000066"/>
          </a:solidFill>
          <a:latin typeface="+mn-lt"/>
          <a:cs typeface="+mn-cs"/>
        </a:defRPr>
      </a:lvl3pPr>
      <a:lvl4pPr marL="1714500" indent="-266700" algn="l" rtl="0" eaLnBrk="0" fontAlgn="base" hangingPunct="0">
        <a:spcBef>
          <a:spcPct val="25000"/>
        </a:spcBef>
        <a:spcAft>
          <a:spcPct val="25000"/>
        </a:spcAft>
        <a:buChar char="–"/>
        <a:defRPr sz="1400" b="1">
          <a:solidFill>
            <a:schemeClr val="tx1"/>
          </a:solidFill>
          <a:latin typeface="+mn-lt"/>
          <a:cs typeface="+mn-cs"/>
        </a:defRPr>
      </a:lvl4pPr>
      <a:lvl5pPr marL="2209800" indent="-381000" algn="l" rtl="0" eaLnBrk="0" fontAlgn="base" hangingPunct="0">
        <a:spcBef>
          <a:spcPct val="20000"/>
        </a:spcBef>
        <a:spcAft>
          <a:spcPct val="0"/>
        </a:spcAft>
        <a:buChar char="•"/>
        <a:defRPr sz="2000">
          <a:solidFill>
            <a:schemeClr val="tx1"/>
          </a:solidFill>
          <a:latin typeface="Times New Roman" pitchFamily="18" charset="0"/>
          <a:cs typeface="+mn-cs"/>
        </a:defRPr>
      </a:lvl5pPr>
      <a:lvl6pPr marL="2667000" indent="-381000" algn="l" rtl="0" fontAlgn="base">
        <a:spcBef>
          <a:spcPct val="20000"/>
        </a:spcBef>
        <a:spcAft>
          <a:spcPct val="0"/>
        </a:spcAft>
        <a:buChar char="•"/>
        <a:defRPr sz="2000">
          <a:solidFill>
            <a:schemeClr val="tx1"/>
          </a:solidFill>
          <a:latin typeface="Times New Roman" pitchFamily="18" charset="0"/>
          <a:cs typeface="+mn-cs"/>
        </a:defRPr>
      </a:lvl6pPr>
      <a:lvl7pPr marL="3124200" indent="-381000" algn="l" rtl="0" fontAlgn="base">
        <a:spcBef>
          <a:spcPct val="20000"/>
        </a:spcBef>
        <a:spcAft>
          <a:spcPct val="0"/>
        </a:spcAft>
        <a:buChar char="•"/>
        <a:defRPr sz="2000">
          <a:solidFill>
            <a:schemeClr val="tx1"/>
          </a:solidFill>
          <a:latin typeface="Times New Roman" pitchFamily="18" charset="0"/>
          <a:cs typeface="+mn-cs"/>
        </a:defRPr>
      </a:lvl7pPr>
      <a:lvl8pPr marL="3581400" indent="-381000" algn="l" rtl="0" fontAlgn="base">
        <a:spcBef>
          <a:spcPct val="20000"/>
        </a:spcBef>
        <a:spcAft>
          <a:spcPct val="0"/>
        </a:spcAft>
        <a:buChar char="•"/>
        <a:defRPr sz="2000">
          <a:solidFill>
            <a:schemeClr val="tx1"/>
          </a:solidFill>
          <a:latin typeface="Times New Roman" pitchFamily="18" charset="0"/>
          <a:cs typeface="+mn-cs"/>
        </a:defRPr>
      </a:lvl8pPr>
      <a:lvl9pPr marL="4038600" indent="-381000" algn="l" rtl="0" fontAlgn="base">
        <a:spcBef>
          <a:spcPct val="20000"/>
        </a:spcBef>
        <a:spcAft>
          <a:spcPct val="0"/>
        </a:spcAft>
        <a:buChar char="•"/>
        <a:defRPr sz="2000">
          <a:solidFill>
            <a:schemeClr val="tx1"/>
          </a:solidFill>
          <a:latin typeface="Times New Roman" pitchFamily="18"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close.com/blog/customer-lifetime-value/"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462" y="2547438"/>
            <a:ext cx="10029075" cy="1477328"/>
          </a:xfrm>
        </p:spPr>
        <p:txBody>
          <a:bodyPr/>
          <a:lstStyle/>
          <a:p>
            <a:br>
              <a:rPr lang="en-US" i="0" dirty="0"/>
            </a:br>
            <a:r>
              <a:rPr lang="en-US" dirty="0"/>
              <a:t>Military Ticket Program (MTP) </a:t>
            </a:r>
            <a:br>
              <a:rPr lang="en-US" dirty="0"/>
            </a:br>
            <a:r>
              <a:rPr lang="en-US" dirty="0"/>
              <a:t>New Ticket Office Sales Staff</a:t>
            </a:r>
            <a:endParaRPr lang="en-US" i="0" dirty="0"/>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D27A1FBF-122C-4E85-A3E8-BC1F1A5F5A14}" type="slidenum">
              <a:rPr lang="en-US" sz="1200">
                <a:solidFill>
                  <a:srgbClr val="000000"/>
                </a:solidFill>
                <a:latin typeface="Arial" charset="0"/>
                <a:cs typeface="Times New Roman" pitchFamily="18" charset="0"/>
              </a:rPr>
              <a:pPr fontAlgn="base">
                <a:spcBef>
                  <a:spcPct val="0"/>
                </a:spcBef>
                <a:spcAft>
                  <a:spcPct val="0"/>
                </a:spcAft>
                <a:defRPr/>
              </a:pPr>
              <a:t>1</a:t>
            </a:fld>
            <a:endParaRPr lang="en-US" sz="1200" dirty="0">
              <a:solidFill>
                <a:srgbClr val="000000"/>
              </a:solidFill>
              <a:latin typeface="Arial" charset="0"/>
              <a:cs typeface="Times New Roman" pitchFamily="18" charset="0"/>
            </a:endParaRPr>
          </a:p>
        </p:txBody>
      </p:sp>
      <p:pic>
        <p:nvPicPr>
          <p:cNvPr id="6" name="Picture 5"/>
          <p:cNvPicPr>
            <a:picLocks noChangeAspect="1"/>
          </p:cNvPicPr>
          <p:nvPr/>
        </p:nvPicPr>
        <p:blipFill>
          <a:blip r:embed="rId3"/>
          <a:stretch>
            <a:fillRect/>
          </a:stretch>
        </p:blipFill>
        <p:spPr>
          <a:xfrm>
            <a:off x="9294617" y="175747"/>
            <a:ext cx="1295975" cy="486642"/>
          </a:xfrm>
          <a:prstGeom prst="rect">
            <a:avLst/>
          </a:prstGeom>
        </p:spPr>
      </p:pic>
    </p:spTree>
    <p:extLst>
      <p:ext uri="{BB962C8B-B14F-4D97-AF65-F5344CB8AC3E}">
        <p14:creationId xmlns:p14="http://schemas.microsoft.com/office/powerpoint/2010/main" val="515549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D5E2F-2F35-0524-1CD5-4AE0DA0813A2}"/>
              </a:ext>
            </a:extLst>
          </p:cNvPr>
          <p:cNvSpPr>
            <a:spLocks noGrp="1"/>
          </p:cNvSpPr>
          <p:nvPr>
            <p:ph type="title"/>
          </p:nvPr>
        </p:nvSpPr>
        <p:spPr/>
        <p:txBody>
          <a:bodyPr/>
          <a:lstStyle/>
          <a:p>
            <a:r>
              <a:rPr lang="en-US" dirty="0"/>
              <a:t>New Sellers Training Tips</a:t>
            </a:r>
          </a:p>
        </p:txBody>
      </p:sp>
      <p:sp>
        <p:nvSpPr>
          <p:cNvPr id="3" name="Content Placeholder 2">
            <a:extLst>
              <a:ext uri="{FF2B5EF4-FFF2-40B4-BE49-F238E27FC236}">
                <a16:creationId xmlns:a16="http://schemas.microsoft.com/office/drawing/2014/main" id="{C48A70B9-A197-9602-3809-95E3A3BA1886}"/>
              </a:ext>
            </a:extLst>
          </p:cNvPr>
          <p:cNvSpPr>
            <a:spLocks noGrp="1"/>
          </p:cNvSpPr>
          <p:nvPr>
            <p:ph idx="1"/>
          </p:nvPr>
        </p:nvSpPr>
        <p:spPr>
          <a:xfrm>
            <a:off x="471055" y="1143000"/>
            <a:ext cx="11482819" cy="5105400"/>
          </a:xfrm>
        </p:spPr>
        <p:txBody>
          <a:bodyPr/>
          <a:lstStyle/>
          <a:p>
            <a:pPr>
              <a:buFont typeface="Wingdings" panose="05000000000000000000" pitchFamily="2" charset="2"/>
              <a:buChar char="Ø"/>
            </a:pPr>
            <a:r>
              <a:rPr lang="en-US" sz="2000" i="0" dirty="0"/>
              <a:t>Once you have a new ticket seller hired, you will train them on the office equipment and use of applications such as MTP Ticket Management System (TMS) and your point of sale. </a:t>
            </a:r>
          </a:p>
          <a:p>
            <a:pPr>
              <a:buFont typeface="Wingdings" panose="05000000000000000000" pitchFamily="2" charset="2"/>
              <a:buChar char="Ø"/>
            </a:pPr>
            <a:r>
              <a:rPr lang="en-US" sz="2000" i="0" dirty="0"/>
              <a:t>For the TMS training, you would use the TMS Ticket Portal Guide_v1 FINAL, located in TMS on the Support &amp; Documentation page. The document can be downloaded and printed for easy access.</a:t>
            </a:r>
          </a:p>
          <a:p>
            <a:pPr>
              <a:buFont typeface="Wingdings" panose="05000000000000000000" pitchFamily="2" charset="2"/>
              <a:buChar char="Ø"/>
            </a:pPr>
            <a:r>
              <a:rPr lang="en-US" sz="2000" i="0" dirty="0"/>
              <a:t>Also note, that there are many vendor training presentations located on this page as well.</a:t>
            </a:r>
          </a:p>
          <a:p>
            <a:pPr>
              <a:buFont typeface="Wingdings" panose="05000000000000000000" pitchFamily="2" charset="2"/>
              <a:buChar char="Ø"/>
            </a:pPr>
            <a:r>
              <a:rPr lang="en-US" sz="2000" i="0" dirty="0"/>
              <a:t>Discuss your customer interaction/sales standards with your staff. </a:t>
            </a:r>
          </a:p>
          <a:p>
            <a:pPr>
              <a:buFont typeface="Wingdings" panose="05000000000000000000" pitchFamily="2" charset="2"/>
              <a:buChar char="Ø"/>
            </a:pPr>
            <a:r>
              <a:rPr lang="en-US" sz="2000" i="0" dirty="0"/>
              <a:t>Upselling and Cross Selling are valuable tools to help customers build their best vacation and maximize your office ticket sales.</a:t>
            </a:r>
          </a:p>
          <a:p>
            <a:pPr>
              <a:buFont typeface="Wingdings" panose="05000000000000000000" pitchFamily="2" charset="2"/>
              <a:buChar char="Ø"/>
            </a:pPr>
            <a:r>
              <a:rPr lang="en-US" sz="2000" i="0" dirty="0"/>
              <a:t>LinkedIn is a great source for training classes on a number of sales skills.</a:t>
            </a:r>
          </a:p>
          <a:p>
            <a:pPr marL="0" indent="0">
              <a:buNone/>
            </a:pPr>
            <a:endParaRPr lang="en-US" sz="2000" i="0" dirty="0"/>
          </a:p>
        </p:txBody>
      </p:sp>
      <p:sp>
        <p:nvSpPr>
          <p:cNvPr id="4" name="Slide Number Placeholder 3">
            <a:extLst>
              <a:ext uri="{FF2B5EF4-FFF2-40B4-BE49-F238E27FC236}">
                <a16:creationId xmlns:a16="http://schemas.microsoft.com/office/drawing/2014/main" id="{6D3F205E-D2D1-B60C-A309-B444C84AD95E}"/>
              </a:ext>
            </a:extLst>
          </p:cNvPr>
          <p:cNvSpPr>
            <a:spLocks noGrp="1"/>
          </p:cNvSpPr>
          <p:nvPr>
            <p:ph type="sldNum" sz="quarter" idx="11"/>
          </p:nvPr>
        </p:nvSpPr>
        <p:spPr/>
        <p:txBody>
          <a:bodyPr/>
          <a:lstStyle/>
          <a:p>
            <a:pPr>
              <a:defRPr/>
            </a:pPr>
            <a:fld id="{570A6BD8-75C0-4196-9F77-623F5E73DBEE}" type="slidenum">
              <a:rPr lang="en-US" smtClean="0"/>
              <a:pPr>
                <a:defRPr/>
              </a:pPr>
              <a:t>2</a:t>
            </a:fld>
            <a:endParaRPr lang="en-US" dirty="0"/>
          </a:p>
        </p:txBody>
      </p:sp>
    </p:spTree>
    <p:extLst>
      <p:ext uri="{BB962C8B-B14F-4D97-AF65-F5344CB8AC3E}">
        <p14:creationId xmlns:p14="http://schemas.microsoft.com/office/powerpoint/2010/main" val="2047112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5EC8A-0744-DBA9-A98D-257FEBD361A1}"/>
              </a:ext>
            </a:extLst>
          </p:cNvPr>
          <p:cNvSpPr>
            <a:spLocks noGrp="1"/>
          </p:cNvSpPr>
          <p:nvPr>
            <p:ph type="ctrTitle"/>
          </p:nvPr>
        </p:nvSpPr>
        <p:spPr>
          <a:xfrm>
            <a:off x="1744134" y="201793"/>
            <a:ext cx="10363200" cy="738664"/>
          </a:xfrm>
        </p:spPr>
        <p:txBody>
          <a:bodyPr/>
          <a:lstStyle/>
          <a:p>
            <a:r>
              <a:rPr lang="en-US" dirty="0"/>
              <a:t>CNIC-U/LinkedIn Sources </a:t>
            </a:r>
            <a:br>
              <a:rPr lang="en-US" sz="2800" dirty="0"/>
            </a:br>
            <a:r>
              <a:rPr lang="en-US" sz="1600" dirty="0">
                <a:solidFill>
                  <a:srgbClr val="FF0000"/>
                </a:solidFill>
              </a:rPr>
              <a:t>(CNIC-U is a Navy only source; LinkedIn can be use by any account holder)</a:t>
            </a:r>
            <a:endParaRPr lang="en-US" dirty="0">
              <a:solidFill>
                <a:srgbClr val="FF0000"/>
              </a:solidFill>
            </a:endParaRPr>
          </a:p>
        </p:txBody>
      </p:sp>
      <p:sp>
        <p:nvSpPr>
          <p:cNvPr id="3" name="Subtitle 2">
            <a:extLst>
              <a:ext uri="{FF2B5EF4-FFF2-40B4-BE49-F238E27FC236}">
                <a16:creationId xmlns:a16="http://schemas.microsoft.com/office/drawing/2014/main" id="{ADDA3ED7-CD75-51F6-166A-515E3BA69FE1}"/>
              </a:ext>
            </a:extLst>
          </p:cNvPr>
          <p:cNvSpPr>
            <a:spLocks noGrp="1"/>
          </p:cNvSpPr>
          <p:nvPr>
            <p:ph type="subTitle" idx="1"/>
          </p:nvPr>
        </p:nvSpPr>
        <p:spPr>
          <a:xfrm>
            <a:off x="149629" y="1180407"/>
            <a:ext cx="11704320" cy="5081848"/>
          </a:xfrm>
        </p:spPr>
        <p:txBody>
          <a:bodyPr/>
          <a:lstStyle/>
          <a:p>
            <a:pPr marR="0" lvl="0" algn="l">
              <a:spcBef>
                <a:spcPts val="0"/>
              </a:spcBef>
              <a:spcAft>
                <a:spcPts val="0"/>
              </a:spcAft>
              <a:buSzPts val="1100"/>
            </a:pPr>
            <a:endParaRPr lang="en-US" sz="1400" b="1" i="0" dirty="0">
              <a:effectLst/>
              <a:latin typeface="Aptos" panose="020B0004020202020204" pitchFamily="34" charset="0"/>
              <a:ea typeface="Times New Roman" panose="02020603050405020304" pitchFamily="18" charset="0"/>
              <a:cs typeface="Times New Roman" panose="02020603050405020304" pitchFamily="18" charset="0"/>
            </a:endParaRPr>
          </a:p>
          <a:p>
            <a:pPr marL="285750" indent="-285750" algn="l">
              <a:spcBef>
                <a:spcPts val="0"/>
              </a:spcBef>
              <a:spcAft>
                <a:spcPts val="0"/>
              </a:spcAft>
              <a:buSzPts val="1100"/>
              <a:buFont typeface="Wingdings" panose="05000000000000000000" pitchFamily="2" charset="2"/>
              <a:buChar char="Ø"/>
            </a:pPr>
            <a:r>
              <a:rPr lang="en-US" sz="1800" i="0" dirty="0">
                <a:solidFill>
                  <a:schemeClr val="tx1"/>
                </a:solidFill>
                <a:latin typeface="Aptos" panose="020B0004020202020204" pitchFamily="34" charset="0"/>
                <a:ea typeface="Aptos" panose="020B0004020202020204" pitchFamily="34" charset="0"/>
                <a:cs typeface="Aptos" panose="020B0004020202020204" pitchFamily="34" charset="0"/>
              </a:rPr>
              <a:t>As the Ticket Office Manager, you want to help your new sellers become success by helping them learn how </a:t>
            </a:r>
            <a:r>
              <a:rPr lang="en-US" sz="1800" i="0" dirty="0">
                <a:solidFill>
                  <a:schemeClr val="tx1"/>
                </a:solidFill>
                <a:effectLst/>
                <a:latin typeface="Aptos" panose="020B0004020202020204" pitchFamily="34" charset="0"/>
                <a:ea typeface="Aptos" panose="020B0004020202020204" pitchFamily="34" charset="0"/>
                <a:cs typeface="Aptos" panose="020B0004020202020204" pitchFamily="34" charset="0"/>
              </a:rPr>
              <a:t>to talk to customers in a way that makes them feel comfortable. Holding genuine conversations</a:t>
            </a:r>
            <a:r>
              <a:rPr lang="en-US" sz="1800" i="0" dirty="0">
                <a:solidFill>
                  <a:schemeClr val="tx1"/>
                </a:solidFill>
                <a:latin typeface="Aptos" panose="020B0004020202020204" pitchFamily="34" charset="0"/>
                <a:ea typeface="Aptos" panose="020B0004020202020204" pitchFamily="34" charset="0"/>
                <a:cs typeface="Aptos" panose="020B0004020202020204" pitchFamily="34" charset="0"/>
              </a:rPr>
              <a:t> </a:t>
            </a:r>
            <a:r>
              <a:rPr lang="en-US" sz="1800" i="0" dirty="0">
                <a:solidFill>
                  <a:schemeClr val="tx1"/>
                </a:solidFill>
                <a:effectLst/>
                <a:latin typeface="Aptos" panose="020B0004020202020204" pitchFamily="34" charset="0"/>
                <a:ea typeface="Aptos" panose="020B0004020202020204" pitchFamily="34" charset="0"/>
                <a:cs typeface="Aptos" panose="020B0004020202020204" pitchFamily="34" charset="0"/>
              </a:rPr>
              <a:t>will help sales staff connect to your customers, learn what they actually need to purchase and the customer will value your expertise and come back to you with their future vacation needs. </a:t>
            </a:r>
          </a:p>
          <a:p>
            <a:pPr algn="l">
              <a:spcBef>
                <a:spcPts val="0"/>
              </a:spcBef>
              <a:spcAft>
                <a:spcPts val="0"/>
              </a:spcAft>
              <a:buSzPts val="1100"/>
            </a:pPr>
            <a:endParaRPr lang="en-US" sz="1800" i="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p>
            <a:pPr marL="285750" marR="0" lvl="0" indent="-285750" algn="l">
              <a:spcBef>
                <a:spcPts val="0"/>
              </a:spcBef>
              <a:spcAft>
                <a:spcPts val="0"/>
              </a:spcAft>
              <a:buSzPts val="1100"/>
              <a:buFont typeface="Wingdings" panose="05000000000000000000" pitchFamily="2" charset="2"/>
              <a:buChar char="Ø"/>
            </a:pPr>
            <a:r>
              <a:rPr lang="en-US" sz="1800" b="1" i="0" dirty="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Suggestion: Mastering Conversations in Retail Sales </a:t>
            </a:r>
            <a:r>
              <a:rPr lang="en-US" sz="1800" i="0" dirty="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Upselling the customer to a better (and more profitable) solution, Paul A Smith delivers a very relatable and easy to listen to course that lasts just under a half hour. </a:t>
            </a:r>
            <a:r>
              <a:rPr lang="en-US" sz="1800" dirty="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CNIC-U-LMS.org. For new user help, please email cnic-u.fct@navy.mil. </a:t>
            </a:r>
            <a:endParaRPr lang="en-US" sz="1800" i="0" dirty="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p>
            <a:pPr marR="0" lvl="0" algn="l">
              <a:spcBef>
                <a:spcPts val="0"/>
              </a:spcBef>
              <a:spcAft>
                <a:spcPts val="0"/>
              </a:spcAft>
              <a:buSzPts val="1100"/>
            </a:pPr>
            <a:endParaRPr lang="en-US" sz="1800" i="0" dirty="0">
              <a:solidFill>
                <a:schemeClr val="tx1"/>
              </a:solidFill>
              <a:latin typeface="Aptos" panose="020B0004020202020204" pitchFamily="34" charset="0"/>
              <a:ea typeface="Aptos" panose="020B0004020202020204" pitchFamily="34" charset="0"/>
              <a:cs typeface="Times New Roman" panose="02020603050405020304" pitchFamily="18" charset="0"/>
            </a:endParaRPr>
          </a:p>
          <a:p>
            <a:pPr marL="285750" marR="0" lvl="0" indent="-285750" algn="l">
              <a:spcBef>
                <a:spcPts val="0"/>
              </a:spcBef>
              <a:spcAft>
                <a:spcPts val="0"/>
              </a:spcAft>
              <a:buSzPts val="1100"/>
              <a:buFont typeface="Wingdings" panose="05000000000000000000" pitchFamily="2" charset="2"/>
              <a:buChar char="Ø"/>
            </a:pPr>
            <a:r>
              <a:rPr lang="en-US" sz="1800" i="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You could use this LinkedIn training as a valuable to tool to help your sellers feel well trained and ready to succeed. Taking the time to have the conversation with the customer and gather critical information is the road to a successful sale.</a:t>
            </a:r>
          </a:p>
          <a:p>
            <a:pPr marR="0" lvl="0" algn="l">
              <a:spcBef>
                <a:spcPts val="0"/>
              </a:spcBef>
              <a:spcAft>
                <a:spcPts val="0"/>
              </a:spcAft>
              <a:buSzPts val="1100"/>
            </a:pPr>
            <a:endParaRPr lang="en-US" sz="1800" i="0" dirty="0">
              <a:solidFill>
                <a:schemeClr val="tx1"/>
              </a:solidFill>
              <a:latin typeface="Aptos" panose="020B0004020202020204" pitchFamily="34" charset="0"/>
              <a:ea typeface="Aptos" panose="020B0004020202020204" pitchFamily="34" charset="0"/>
              <a:cs typeface="Times New Roman" panose="02020603050405020304" pitchFamily="18" charset="0"/>
            </a:endParaRPr>
          </a:p>
          <a:p>
            <a:pPr marL="285750" marR="0" lvl="0" indent="-285750" algn="l">
              <a:spcBef>
                <a:spcPts val="0"/>
              </a:spcBef>
              <a:spcAft>
                <a:spcPts val="0"/>
              </a:spcAft>
              <a:buSzPts val="1100"/>
              <a:buFont typeface="Wingdings" panose="05000000000000000000" pitchFamily="2" charset="2"/>
              <a:buChar char="Ø"/>
            </a:pPr>
            <a:r>
              <a:rPr lang="en-US" sz="1800" i="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There are many great sales technique trainings out there, find one tha</a:t>
            </a:r>
            <a:r>
              <a:rPr lang="en-US" sz="1800" i="0" dirty="0">
                <a:solidFill>
                  <a:schemeClr val="tx1"/>
                </a:solidFill>
                <a:latin typeface="Aptos" panose="020B0004020202020204" pitchFamily="34" charset="0"/>
                <a:ea typeface="Aptos" panose="020B0004020202020204" pitchFamily="34" charset="0"/>
                <a:cs typeface="Times New Roman" panose="02020603050405020304" pitchFamily="18" charset="0"/>
              </a:rPr>
              <a:t>t meets your guidelines and use that tool to train your staff. You could event print a simple certificate for your sales staff once completed.</a:t>
            </a:r>
            <a:endParaRPr lang="en-US" sz="1800" i="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p>
            <a:pPr marL="0" marR="0" algn="l" fontAlgn="base">
              <a:spcBef>
                <a:spcPts val="0"/>
              </a:spcBef>
              <a:spcAft>
                <a:spcPts val="0"/>
              </a:spcAft>
            </a:pPr>
            <a:endParaRPr lang="en-US" sz="1400" i="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0" marR="0" algn="l" fontAlgn="base">
              <a:spcBef>
                <a:spcPts val="0"/>
              </a:spcBef>
              <a:spcAft>
                <a:spcPts val="0"/>
              </a:spcAft>
            </a:pPr>
            <a:endParaRPr lang="en-US" sz="1400" b="1" i="0" dirty="0">
              <a:solidFill>
                <a:srgbClr val="000000"/>
              </a:solidFill>
              <a:latin typeface="Aptos" panose="020B0004020202020204" pitchFamily="34" charset="0"/>
              <a:ea typeface="Aptos" panose="020B0004020202020204" pitchFamily="34" charset="0"/>
              <a:cs typeface="Aptos" panose="020B0004020202020204" pitchFamily="34" charset="0"/>
            </a:endParaRPr>
          </a:p>
        </p:txBody>
      </p:sp>
      <p:sp>
        <p:nvSpPr>
          <p:cNvPr id="4" name="Slide Number Placeholder 3">
            <a:extLst>
              <a:ext uri="{FF2B5EF4-FFF2-40B4-BE49-F238E27FC236}">
                <a16:creationId xmlns:a16="http://schemas.microsoft.com/office/drawing/2014/main" id="{38B52206-2674-146D-07F8-5906D93818C3}"/>
              </a:ext>
            </a:extLst>
          </p:cNvPr>
          <p:cNvSpPr>
            <a:spLocks noGrp="1"/>
          </p:cNvSpPr>
          <p:nvPr>
            <p:ph type="sldNum" sz="quarter" idx="11"/>
          </p:nvPr>
        </p:nvSpPr>
        <p:spPr/>
        <p:txBody>
          <a:bodyPr/>
          <a:lstStyle/>
          <a:p>
            <a:pPr>
              <a:defRPr/>
            </a:pPr>
            <a:fld id="{D27A1FBF-122C-4E85-A3E8-BC1F1A5F5A14}" type="slidenum">
              <a:rPr lang="en-US" smtClean="0"/>
              <a:pPr>
                <a:defRPr/>
              </a:pPr>
              <a:t>3</a:t>
            </a:fld>
            <a:endParaRPr lang="en-US" dirty="0"/>
          </a:p>
        </p:txBody>
      </p:sp>
    </p:spTree>
    <p:extLst>
      <p:ext uri="{BB962C8B-B14F-4D97-AF65-F5344CB8AC3E}">
        <p14:creationId xmlns:p14="http://schemas.microsoft.com/office/powerpoint/2010/main" val="3594107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D0995-8EC4-ED1B-2D89-19B1418592C3}"/>
              </a:ext>
            </a:extLst>
          </p:cNvPr>
          <p:cNvSpPr>
            <a:spLocks noGrp="1"/>
          </p:cNvSpPr>
          <p:nvPr>
            <p:ph type="ctrTitle"/>
          </p:nvPr>
        </p:nvSpPr>
        <p:spPr>
          <a:xfrm>
            <a:off x="1335618" y="282417"/>
            <a:ext cx="10363200" cy="492443"/>
          </a:xfrm>
        </p:spPr>
        <p:txBody>
          <a:bodyPr/>
          <a:lstStyle/>
          <a:p>
            <a:r>
              <a:rPr lang="en-US" dirty="0"/>
              <a:t>What is Upselling</a:t>
            </a:r>
          </a:p>
        </p:txBody>
      </p:sp>
      <p:sp>
        <p:nvSpPr>
          <p:cNvPr id="3" name="Subtitle 2">
            <a:extLst>
              <a:ext uri="{FF2B5EF4-FFF2-40B4-BE49-F238E27FC236}">
                <a16:creationId xmlns:a16="http://schemas.microsoft.com/office/drawing/2014/main" id="{834BFA8B-2B91-A42C-2DF1-BFA98BAE501A}"/>
              </a:ext>
            </a:extLst>
          </p:cNvPr>
          <p:cNvSpPr>
            <a:spLocks noGrp="1"/>
          </p:cNvSpPr>
          <p:nvPr>
            <p:ph type="subTitle" idx="1"/>
          </p:nvPr>
        </p:nvSpPr>
        <p:spPr>
          <a:xfrm>
            <a:off x="129309" y="1318491"/>
            <a:ext cx="11434618" cy="4805218"/>
          </a:xfrm>
        </p:spPr>
        <p:txBody>
          <a:bodyPr/>
          <a:lstStyle/>
          <a:p>
            <a:pPr marL="285750" indent="-285750" algn="l">
              <a:buFont typeface="Wingdings" panose="05000000000000000000" pitchFamily="2" charset="2"/>
              <a:buChar char="Ø"/>
            </a:pPr>
            <a:r>
              <a:rPr lang="en-US" sz="1800" b="1" i="0" dirty="0">
                <a:solidFill>
                  <a:schemeClr val="tx1"/>
                </a:solidFill>
                <a:effectLst/>
                <a:latin typeface="Aptos" panose="020B0004020202020204" pitchFamily="34" charset="0"/>
              </a:rPr>
              <a:t>Upselling</a:t>
            </a:r>
            <a:r>
              <a:rPr lang="en-US" sz="1800" b="0" i="0" dirty="0">
                <a:solidFill>
                  <a:schemeClr val="tx1"/>
                </a:solidFill>
                <a:effectLst/>
                <a:latin typeface="Aptos" panose="020B0004020202020204" pitchFamily="34" charset="0"/>
              </a:rPr>
              <a:t> is the practice of encouraging customers to buy an upgraded version of the intended purchase or, sometimes, a comparable but higher-end product in addition to a current purchase.</a:t>
            </a:r>
          </a:p>
          <a:p>
            <a:pPr marL="285750" indent="-285750" algn="l">
              <a:buFont typeface="Wingdings" panose="05000000000000000000" pitchFamily="2" charset="2"/>
              <a:buChar char="Ø"/>
            </a:pPr>
            <a:r>
              <a:rPr lang="en-US" sz="1800" b="1" i="0" dirty="0">
                <a:solidFill>
                  <a:schemeClr val="tx1"/>
                </a:solidFill>
                <a:effectLst/>
                <a:latin typeface="Aptos" panose="020B0004020202020204" pitchFamily="34" charset="0"/>
              </a:rPr>
              <a:t>Upselling vs. Cross-Selling: What’s the Difference?</a:t>
            </a:r>
          </a:p>
          <a:p>
            <a:pPr marL="285750" indent="-285750" algn="l">
              <a:buFont typeface="Wingdings" panose="05000000000000000000" pitchFamily="2" charset="2"/>
              <a:buChar char="Ø"/>
            </a:pPr>
            <a:r>
              <a:rPr lang="en-US" sz="1800" b="0" i="0" dirty="0">
                <a:solidFill>
                  <a:schemeClr val="tx1"/>
                </a:solidFill>
                <a:effectLst/>
                <a:latin typeface="Aptos" panose="020B0004020202020204" pitchFamily="34" charset="0"/>
              </a:rPr>
              <a:t>Upselling and cross-selling are both ways to increase overall customer value– but they aren’t the same thing.</a:t>
            </a:r>
          </a:p>
          <a:p>
            <a:pPr marL="285750" indent="-285750" algn="l">
              <a:buFont typeface="Wingdings" panose="05000000000000000000" pitchFamily="2" charset="2"/>
              <a:buChar char="Ø"/>
            </a:pPr>
            <a:r>
              <a:rPr lang="en-US" sz="1800" b="0" i="0" dirty="0">
                <a:solidFill>
                  <a:schemeClr val="tx1"/>
                </a:solidFill>
                <a:effectLst/>
                <a:latin typeface="Aptos" panose="020B0004020202020204" pitchFamily="34" charset="0"/>
              </a:rPr>
              <a:t>Cross-selling is the process of identifying two complementary products and selling both of them to the customer. By adding additional items to the shopping cart, you are obviously increasing the average order value.</a:t>
            </a:r>
          </a:p>
          <a:p>
            <a:pPr marL="285750" indent="-285750" algn="l">
              <a:buFont typeface="Wingdings" panose="05000000000000000000" pitchFamily="2" charset="2"/>
              <a:buChar char="Ø"/>
            </a:pPr>
            <a:r>
              <a:rPr lang="en-US" sz="1800" b="0" i="0" dirty="0">
                <a:solidFill>
                  <a:schemeClr val="tx1"/>
                </a:solidFill>
                <a:effectLst/>
                <a:latin typeface="Aptos" panose="020B0004020202020204" pitchFamily="34" charset="0"/>
              </a:rPr>
              <a:t>Upselling, in contrast, is about offering an upgraded or premium version of the product or service that the customer already wants to buy.</a:t>
            </a:r>
          </a:p>
          <a:p>
            <a:pPr marL="285750" indent="-285750" algn="l">
              <a:buFont typeface="Wingdings" panose="05000000000000000000" pitchFamily="2" charset="2"/>
              <a:buChar char="Ø"/>
            </a:pPr>
            <a:r>
              <a:rPr lang="en-US" sz="1800" b="0" i="0" dirty="0">
                <a:solidFill>
                  <a:schemeClr val="tx1"/>
                </a:solidFill>
                <a:effectLst/>
                <a:latin typeface="Aptos" panose="020B0004020202020204" pitchFamily="34" charset="0"/>
              </a:rPr>
              <a:t>The main difference between upselling and cross-selling is this: Upselling encourages the purchase of a more expensive product, while cross-selling suggests add-ons or related products that ultimately increase the </a:t>
            </a:r>
            <a:r>
              <a:rPr lang="en-US" sz="1800" b="0" i="0" dirty="0">
                <a:solidFill>
                  <a:schemeClr val="tx1"/>
                </a:solidFill>
                <a:effectLst/>
                <a:latin typeface="Aptos" panose="020B0004020202020204" pitchFamily="34" charset="0"/>
                <a:hlinkClick r:id="rId3">
                  <a:extLst>
                    <a:ext uri="{A12FA001-AC4F-418D-AE19-62706E023703}">
                      <ahyp:hlinkClr xmlns:ahyp="http://schemas.microsoft.com/office/drawing/2018/hyperlinkcolor" val="tx"/>
                    </a:ext>
                  </a:extLst>
                </a:hlinkClick>
              </a:rPr>
              <a:t>customer’s lifetime value</a:t>
            </a:r>
            <a:r>
              <a:rPr lang="en-US" sz="1800" b="0" i="0" dirty="0">
                <a:solidFill>
                  <a:schemeClr val="tx1"/>
                </a:solidFill>
                <a:effectLst/>
                <a:latin typeface="Aptos" panose="020B0004020202020204" pitchFamily="34" charset="0"/>
              </a:rPr>
              <a:t>.</a:t>
            </a:r>
            <a:endParaRPr lang="en-US" sz="1800" dirty="0">
              <a:solidFill>
                <a:schemeClr val="tx1"/>
              </a:solidFill>
              <a:latin typeface="Aptos" panose="020B0004020202020204" pitchFamily="34" charset="0"/>
            </a:endParaRPr>
          </a:p>
        </p:txBody>
      </p:sp>
      <p:sp>
        <p:nvSpPr>
          <p:cNvPr id="4" name="Slide Number Placeholder 3">
            <a:extLst>
              <a:ext uri="{FF2B5EF4-FFF2-40B4-BE49-F238E27FC236}">
                <a16:creationId xmlns:a16="http://schemas.microsoft.com/office/drawing/2014/main" id="{7CAA9943-F250-9D4B-7821-856D3D77D6D8}"/>
              </a:ext>
            </a:extLst>
          </p:cNvPr>
          <p:cNvSpPr>
            <a:spLocks noGrp="1"/>
          </p:cNvSpPr>
          <p:nvPr>
            <p:ph type="sldNum" sz="quarter" idx="11"/>
          </p:nvPr>
        </p:nvSpPr>
        <p:spPr/>
        <p:txBody>
          <a:bodyPr/>
          <a:lstStyle/>
          <a:p>
            <a:pPr>
              <a:defRPr/>
            </a:pPr>
            <a:fld id="{D27A1FBF-122C-4E85-A3E8-BC1F1A5F5A14}" type="slidenum">
              <a:rPr lang="en-US" smtClean="0"/>
              <a:pPr>
                <a:defRPr/>
              </a:pPr>
              <a:t>4</a:t>
            </a:fld>
            <a:endParaRPr lang="en-US" dirty="0"/>
          </a:p>
        </p:txBody>
      </p:sp>
    </p:spTree>
    <p:extLst>
      <p:ext uri="{BB962C8B-B14F-4D97-AF65-F5344CB8AC3E}">
        <p14:creationId xmlns:p14="http://schemas.microsoft.com/office/powerpoint/2010/main" val="910215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62CFA-9109-B558-FBBC-FC0E2F91FDDF}"/>
              </a:ext>
            </a:extLst>
          </p:cNvPr>
          <p:cNvSpPr>
            <a:spLocks noGrp="1"/>
          </p:cNvSpPr>
          <p:nvPr>
            <p:ph type="ctrTitle"/>
          </p:nvPr>
        </p:nvSpPr>
        <p:spPr>
          <a:xfrm>
            <a:off x="1335618" y="358155"/>
            <a:ext cx="10363200" cy="492443"/>
          </a:xfrm>
        </p:spPr>
        <p:txBody>
          <a:bodyPr/>
          <a:lstStyle/>
          <a:p>
            <a:r>
              <a:rPr lang="en-US" dirty="0"/>
              <a:t>Upselling Techniques</a:t>
            </a:r>
          </a:p>
        </p:txBody>
      </p:sp>
      <p:sp>
        <p:nvSpPr>
          <p:cNvPr id="3" name="Subtitle 2">
            <a:extLst>
              <a:ext uri="{FF2B5EF4-FFF2-40B4-BE49-F238E27FC236}">
                <a16:creationId xmlns:a16="http://schemas.microsoft.com/office/drawing/2014/main" id="{7CEAB013-E801-F646-8719-40794FB9AAC1}"/>
              </a:ext>
            </a:extLst>
          </p:cNvPr>
          <p:cNvSpPr>
            <a:spLocks noGrp="1"/>
          </p:cNvSpPr>
          <p:nvPr>
            <p:ph type="subTitle" idx="1"/>
          </p:nvPr>
        </p:nvSpPr>
        <p:spPr>
          <a:xfrm>
            <a:off x="434109" y="1274618"/>
            <a:ext cx="11673225" cy="4978400"/>
          </a:xfrm>
        </p:spPr>
        <p:txBody>
          <a:bodyPr/>
          <a:lstStyle/>
          <a:p>
            <a:pPr marL="0" marR="0" algn="l">
              <a:spcBef>
                <a:spcPts val="0"/>
              </a:spcBef>
              <a:spcAft>
                <a:spcPts val="0"/>
              </a:spcAft>
            </a:pPr>
            <a:r>
              <a:rPr lang="en-US" sz="2000" b="1" i="0" dirty="0">
                <a:effectLst/>
                <a:latin typeface="Aptos" panose="020B0004020202020204" pitchFamily="34" charset="0"/>
                <a:ea typeface="Aptos" panose="020B0004020202020204" pitchFamily="34" charset="0"/>
                <a:cs typeface="Aptos" panose="020B0004020202020204" pitchFamily="34" charset="0"/>
              </a:rPr>
              <a:t>SIX STEP SALES PROCESS</a:t>
            </a:r>
            <a:r>
              <a:rPr lang="en-US" sz="1600" b="1" i="0" dirty="0">
                <a:effectLst/>
                <a:latin typeface="Aptos" panose="020B0004020202020204" pitchFamily="34" charset="0"/>
                <a:ea typeface="Aptos" panose="020B0004020202020204" pitchFamily="34" charset="0"/>
                <a:cs typeface="Aptos" panose="020B0004020202020204" pitchFamily="34" charset="0"/>
              </a:rPr>
              <a:t>:</a:t>
            </a:r>
          </a:p>
          <a:p>
            <a:pPr marL="0" marR="0" algn="l">
              <a:spcBef>
                <a:spcPts val="0"/>
              </a:spcBef>
              <a:spcAft>
                <a:spcPts val="0"/>
              </a:spcAft>
            </a:pPr>
            <a:endParaRPr lang="en-US" sz="1200" i="0" dirty="0">
              <a:effectLst/>
              <a:latin typeface="Aptos" panose="020B0004020202020204" pitchFamily="34" charset="0"/>
              <a:ea typeface="Aptos" panose="020B0004020202020204" pitchFamily="34" charset="0"/>
              <a:cs typeface="Aptos" panose="020B0004020202020204" pitchFamily="34" charset="0"/>
            </a:endParaRPr>
          </a:p>
          <a:p>
            <a:pPr marL="342900" marR="0" lvl="0" indent="-342900" algn="l">
              <a:spcBef>
                <a:spcPts val="0"/>
              </a:spcBef>
              <a:spcAft>
                <a:spcPts val="0"/>
              </a:spcAft>
              <a:buFont typeface="+mj-lt"/>
              <a:buAutoNum type="arabicPeriod"/>
            </a:pPr>
            <a:r>
              <a:rPr lang="en-US" sz="1600" b="1" i="0" dirty="0">
                <a:effectLst/>
                <a:latin typeface="Aptos" panose="020B0004020202020204" pitchFamily="34" charset="0"/>
                <a:ea typeface="Times New Roman" panose="02020603050405020304" pitchFamily="18" charset="0"/>
                <a:cs typeface="Aptos" panose="020B0004020202020204" pitchFamily="34" charset="0"/>
              </a:rPr>
              <a:t>Welcome the Client/Guest</a:t>
            </a:r>
          </a:p>
          <a:p>
            <a:pPr marL="800100" lvl="1" indent="-342900" algn="l">
              <a:spcBef>
                <a:spcPts val="0"/>
              </a:spcBef>
              <a:spcAft>
                <a:spcPts val="0"/>
              </a:spcAft>
              <a:buFont typeface="+mj-lt"/>
              <a:buAutoNum type="arabicPeriod"/>
            </a:pPr>
            <a:endParaRPr lang="en-US" sz="800" i="0" dirty="0">
              <a:effectLst/>
              <a:latin typeface="Aptos" panose="020B0004020202020204" pitchFamily="34" charset="0"/>
              <a:ea typeface="Aptos" panose="020B0004020202020204" pitchFamily="34" charset="0"/>
              <a:cs typeface="Aptos" panose="020B0004020202020204" pitchFamily="34" charset="0"/>
            </a:endParaRPr>
          </a:p>
          <a:p>
            <a:pPr marL="342900" marR="0" lvl="0" indent="-342900" algn="l">
              <a:spcBef>
                <a:spcPts val="0"/>
              </a:spcBef>
              <a:spcAft>
                <a:spcPts val="0"/>
              </a:spcAft>
              <a:buFont typeface="+mj-lt"/>
              <a:buAutoNum type="arabicPeriod"/>
            </a:pPr>
            <a:r>
              <a:rPr lang="en-US" sz="1600" b="1" i="0" dirty="0">
                <a:effectLst/>
                <a:latin typeface="Aptos" panose="020B0004020202020204" pitchFamily="34" charset="0"/>
                <a:ea typeface="Times New Roman" panose="02020603050405020304" pitchFamily="18" charset="0"/>
                <a:cs typeface="Aptos" panose="020B0004020202020204" pitchFamily="34" charset="0"/>
              </a:rPr>
              <a:t>Identify the Guest’s Needs</a:t>
            </a:r>
            <a:endParaRPr lang="en-US" sz="1200" i="0" dirty="0">
              <a:effectLst/>
              <a:latin typeface="Aptos" panose="020B0004020202020204" pitchFamily="34" charset="0"/>
              <a:ea typeface="Aptos" panose="020B0004020202020204" pitchFamily="34" charset="0"/>
              <a:cs typeface="Aptos" panose="020B0004020202020204" pitchFamily="34" charset="0"/>
            </a:endParaRPr>
          </a:p>
          <a:p>
            <a:pPr marL="742950" marR="0" lvl="1" indent="-285750" algn="l">
              <a:spcBef>
                <a:spcPts val="0"/>
              </a:spcBef>
              <a:spcAft>
                <a:spcPts val="0"/>
              </a:spcAft>
              <a:buFont typeface="Symbol" panose="05050102010706020507" pitchFamily="18" charset="2"/>
              <a:buChar char=""/>
            </a:pPr>
            <a:r>
              <a:rPr lang="en-US" sz="1600" b="1" i="0" dirty="0">
                <a:effectLst/>
                <a:latin typeface="Aptos" panose="020B0004020202020204" pitchFamily="34" charset="0"/>
                <a:ea typeface="Times New Roman" panose="02020603050405020304" pitchFamily="18" charset="0"/>
                <a:cs typeface="Aptos" panose="020B0004020202020204" pitchFamily="34" charset="0"/>
              </a:rPr>
              <a:t>Open-Ended Questions	Example: </a:t>
            </a:r>
            <a:r>
              <a:rPr lang="en-US" sz="1600" b="0" dirty="0">
                <a:effectLst/>
                <a:latin typeface="Aptos" panose="020B0004020202020204" pitchFamily="34" charset="0"/>
                <a:ea typeface="Times New Roman" panose="02020603050405020304" pitchFamily="18" charset="0"/>
                <a:cs typeface="Aptos" panose="020B0004020202020204" pitchFamily="34" charset="0"/>
              </a:rPr>
              <a:t>What are your plans for your vacation?</a:t>
            </a:r>
            <a:endParaRPr lang="en-US" sz="1200" b="0" dirty="0">
              <a:effectLst/>
              <a:latin typeface="Aptos" panose="020B0004020202020204" pitchFamily="34" charset="0"/>
              <a:ea typeface="Aptos" panose="020B0004020202020204" pitchFamily="34" charset="0"/>
              <a:cs typeface="Aptos" panose="020B0004020202020204" pitchFamily="34" charset="0"/>
            </a:endParaRPr>
          </a:p>
          <a:p>
            <a:pPr marL="742950" marR="0" lvl="1" indent="-285750" algn="l">
              <a:spcBef>
                <a:spcPts val="0"/>
              </a:spcBef>
              <a:spcAft>
                <a:spcPts val="0"/>
              </a:spcAft>
              <a:buFont typeface="Symbol" panose="05050102010706020507" pitchFamily="18" charset="2"/>
              <a:buChar char=""/>
            </a:pPr>
            <a:r>
              <a:rPr lang="en-US" sz="1600" b="1" i="0" dirty="0">
                <a:effectLst/>
                <a:latin typeface="Aptos" panose="020B0004020202020204" pitchFamily="34" charset="0"/>
                <a:ea typeface="Times New Roman" panose="02020603050405020304" pitchFamily="18" charset="0"/>
                <a:cs typeface="Aptos" panose="020B0004020202020204" pitchFamily="34" charset="0"/>
              </a:rPr>
              <a:t>Closed-Ended Questions	 Example: </a:t>
            </a:r>
            <a:r>
              <a:rPr lang="en-US" sz="1600" b="0" i="0" dirty="0">
                <a:effectLst/>
                <a:latin typeface="Aptos" panose="020B0004020202020204" pitchFamily="34" charset="0"/>
                <a:ea typeface="Times New Roman" panose="02020603050405020304" pitchFamily="18" charset="0"/>
                <a:cs typeface="Aptos" panose="020B0004020202020204" pitchFamily="34" charset="0"/>
              </a:rPr>
              <a:t>How many tickets do  you need?</a:t>
            </a:r>
            <a:endParaRPr lang="en-US" sz="1600" b="1" i="0" dirty="0">
              <a:effectLst/>
              <a:latin typeface="Aptos" panose="020B0004020202020204" pitchFamily="34" charset="0"/>
              <a:ea typeface="Times New Roman" panose="02020603050405020304" pitchFamily="18" charset="0"/>
              <a:cs typeface="Aptos" panose="020B0004020202020204" pitchFamily="34" charset="0"/>
            </a:endParaRPr>
          </a:p>
          <a:p>
            <a:pPr marL="342900" marR="0" lvl="0" indent="-342900" algn="l">
              <a:spcBef>
                <a:spcPts val="0"/>
              </a:spcBef>
              <a:spcAft>
                <a:spcPts val="0"/>
              </a:spcAft>
              <a:buFont typeface="+mj-lt"/>
              <a:buAutoNum type="arabicPeriod"/>
            </a:pPr>
            <a:r>
              <a:rPr lang="en-US" sz="1600" b="1" i="0" dirty="0">
                <a:effectLst/>
                <a:latin typeface="Aptos" panose="020B0004020202020204" pitchFamily="34" charset="0"/>
                <a:ea typeface="Times New Roman" panose="02020603050405020304" pitchFamily="18" charset="0"/>
                <a:cs typeface="Aptos" panose="020B0004020202020204" pitchFamily="34" charset="0"/>
              </a:rPr>
              <a:t>Present the Product</a:t>
            </a:r>
            <a:endParaRPr lang="en-US" sz="1200" i="0" dirty="0">
              <a:effectLst/>
              <a:latin typeface="Aptos" panose="020B0004020202020204" pitchFamily="34" charset="0"/>
              <a:ea typeface="Aptos" panose="020B0004020202020204" pitchFamily="34" charset="0"/>
              <a:cs typeface="Aptos" panose="020B0004020202020204" pitchFamily="34" charset="0"/>
            </a:endParaRPr>
          </a:p>
          <a:p>
            <a:pPr marL="742950" marR="0" lvl="1" indent="-285750" algn="l">
              <a:spcBef>
                <a:spcPts val="0"/>
              </a:spcBef>
              <a:spcAft>
                <a:spcPts val="0"/>
              </a:spcAft>
              <a:buFont typeface="Symbol" panose="05050102010706020507" pitchFamily="18" charset="2"/>
              <a:buChar char=""/>
            </a:pPr>
            <a:r>
              <a:rPr lang="en-US" sz="1600" b="1" i="0" dirty="0">
                <a:effectLst/>
                <a:latin typeface="Aptos" panose="020B0004020202020204" pitchFamily="34" charset="0"/>
                <a:ea typeface="Times New Roman" panose="02020603050405020304" pitchFamily="18" charset="0"/>
                <a:cs typeface="Aptos" panose="020B0004020202020204" pitchFamily="34" charset="0"/>
              </a:rPr>
              <a:t>Features			 Example: </a:t>
            </a:r>
            <a:r>
              <a:rPr lang="en-US" sz="1600" b="0" i="0" dirty="0">
                <a:effectLst/>
                <a:latin typeface="Aptos" panose="020B0004020202020204" pitchFamily="34" charset="0"/>
                <a:ea typeface="Times New Roman" panose="02020603050405020304" pitchFamily="18" charset="0"/>
                <a:cs typeface="Aptos" panose="020B0004020202020204" pitchFamily="34" charset="0"/>
              </a:rPr>
              <a:t>Park hopper options, season passes and express passes.</a:t>
            </a:r>
            <a:endParaRPr lang="en-US" sz="1200" b="0" i="0" dirty="0">
              <a:effectLst/>
              <a:latin typeface="Aptos" panose="020B0004020202020204" pitchFamily="34" charset="0"/>
              <a:ea typeface="Aptos" panose="020B0004020202020204" pitchFamily="34" charset="0"/>
              <a:cs typeface="Aptos" panose="020B0004020202020204" pitchFamily="34" charset="0"/>
            </a:endParaRPr>
          </a:p>
          <a:p>
            <a:pPr marL="742950" marR="0" lvl="1" indent="-285750" algn="l">
              <a:spcBef>
                <a:spcPts val="0"/>
              </a:spcBef>
              <a:spcAft>
                <a:spcPts val="0"/>
              </a:spcAft>
              <a:buFont typeface="Symbol" panose="05050102010706020507" pitchFamily="18" charset="2"/>
              <a:buChar char=""/>
            </a:pPr>
            <a:r>
              <a:rPr lang="en-US" sz="1600" b="1" i="0" dirty="0">
                <a:effectLst/>
                <a:latin typeface="Aptos" panose="020B0004020202020204" pitchFamily="34" charset="0"/>
                <a:ea typeface="Times New Roman" panose="02020603050405020304" pitchFamily="18" charset="0"/>
                <a:cs typeface="Aptos" panose="020B0004020202020204" pitchFamily="34" charset="0"/>
              </a:rPr>
              <a:t>Benefits			 Example: </a:t>
            </a:r>
            <a:r>
              <a:rPr lang="en-US" sz="1600" b="0" i="0" dirty="0">
                <a:effectLst/>
                <a:latin typeface="Aptos" panose="020B0004020202020204" pitchFamily="34" charset="0"/>
                <a:ea typeface="Times New Roman" panose="02020603050405020304" pitchFamily="18" charset="0"/>
                <a:cs typeface="Aptos" panose="020B0004020202020204" pitchFamily="34" charset="0"/>
              </a:rPr>
              <a:t>Discounts, free perks and annual passes.</a:t>
            </a:r>
            <a:endParaRPr lang="en-US" sz="1200" i="0" dirty="0">
              <a:effectLst/>
              <a:latin typeface="Aptos" panose="020B0004020202020204" pitchFamily="34" charset="0"/>
              <a:ea typeface="Aptos" panose="020B0004020202020204" pitchFamily="34" charset="0"/>
              <a:cs typeface="Aptos" panose="020B0004020202020204" pitchFamily="34" charset="0"/>
            </a:endParaRPr>
          </a:p>
          <a:p>
            <a:pPr marL="342900" marR="0" lvl="0" indent="-342900" algn="l">
              <a:spcBef>
                <a:spcPts val="0"/>
              </a:spcBef>
              <a:spcAft>
                <a:spcPts val="0"/>
              </a:spcAft>
              <a:buFont typeface="+mj-lt"/>
              <a:buAutoNum type="arabicPeriod"/>
            </a:pPr>
            <a:r>
              <a:rPr lang="en-US" sz="1600" b="1" i="0" dirty="0">
                <a:effectLst/>
                <a:latin typeface="Aptos" panose="020B0004020202020204" pitchFamily="34" charset="0"/>
                <a:ea typeface="Times New Roman" panose="02020603050405020304" pitchFamily="18" charset="0"/>
                <a:cs typeface="Aptos" panose="020B0004020202020204" pitchFamily="34" charset="0"/>
              </a:rPr>
              <a:t>Overcome Objections		</a:t>
            </a:r>
            <a:r>
              <a:rPr lang="en-US" sz="1600" b="0" i="0" dirty="0">
                <a:effectLst/>
                <a:latin typeface="Aptos" panose="020B0004020202020204" pitchFamily="34" charset="0"/>
                <a:ea typeface="Times New Roman" panose="02020603050405020304" pitchFamily="18" charset="0"/>
                <a:cs typeface="Aptos" panose="020B0004020202020204" pitchFamily="34" charset="0"/>
              </a:rPr>
              <a:t> </a:t>
            </a:r>
            <a:r>
              <a:rPr lang="en-US" sz="1600" b="1" i="0" dirty="0">
                <a:effectLst/>
                <a:latin typeface="Aptos" panose="020B0004020202020204" pitchFamily="34" charset="0"/>
                <a:ea typeface="Times New Roman" panose="02020603050405020304" pitchFamily="18" charset="0"/>
                <a:cs typeface="Aptos" panose="020B0004020202020204" pitchFamily="34" charset="0"/>
              </a:rPr>
              <a:t>Example: </a:t>
            </a:r>
            <a:r>
              <a:rPr lang="en-US" sz="1600" b="0" i="0" dirty="0">
                <a:effectLst/>
                <a:latin typeface="Aptos" panose="020B0004020202020204" pitchFamily="34" charset="0"/>
                <a:ea typeface="Times New Roman" panose="02020603050405020304" pitchFamily="18" charset="0"/>
                <a:cs typeface="Aptos" panose="020B0004020202020204" pitchFamily="34" charset="0"/>
              </a:rPr>
              <a:t>Expensive, area renovation/construction, etc.</a:t>
            </a:r>
            <a:endParaRPr lang="en-US" sz="1200" i="0" dirty="0">
              <a:effectLst/>
              <a:latin typeface="Aptos" panose="020B0004020202020204" pitchFamily="34" charset="0"/>
              <a:ea typeface="Aptos" panose="020B0004020202020204" pitchFamily="34" charset="0"/>
              <a:cs typeface="Aptos" panose="020B0004020202020204" pitchFamily="34" charset="0"/>
            </a:endParaRPr>
          </a:p>
          <a:p>
            <a:pPr marL="342900" marR="0" lvl="0" indent="-342900" algn="l">
              <a:spcBef>
                <a:spcPts val="0"/>
              </a:spcBef>
              <a:spcAft>
                <a:spcPts val="0"/>
              </a:spcAft>
              <a:buFont typeface="+mj-lt"/>
              <a:buAutoNum type="arabicPeriod"/>
            </a:pPr>
            <a:r>
              <a:rPr lang="en-US" sz="1600" b="1" i="0" dirty="0">
                <a:effectLst/>
                <a:latin typeface="Aptos" panose="020B0004020202020204" pitchFamily="34" charset="0"/>
                <a:ea typeface="Times New Roman" panose="02020603050405020304" pitchFamily="18" charset="0"/>
                <a:cs typeface="Aptos" panose="020B0004020202020204" pitchFamily="34" charset="0"/>
              </a:rPr>
              <a:t>Close the Sale			 Example: </a:t>
            </a:r>
            <a:r>
              <a:rPr lang="en-US" sz="1600" b="0" i="0" dirty="0">
                <a:effectLst/>
                <a:latin typeface="Aptos" panose="020B0004020202020204" pitchFamily="34" charset="0"/>
                <a:ea typeface="Times New Roman" panose="02020603050405020304" pitchFamily="18" charset="0"/>
                <a:cs typeface="Aptos" panose="020B0004020202020204" pitchFamily="34" charset="0"/>
              </a:rPr>
              <a:t>Reiterate the type of ticket, number of AD &amp; CH, child ages, expiration date, 				spelling of email address and phone number and reservation date when applicable. Then 				tally the sale and ask how they would like to pay.</a:t>
            </a:r>
            <a:endParaRPr lang="en-US" sz="1200" b="0" i="0" dirty="0">
              <a:effectLst/>
              <a:latin typeface="Aptos" panose="020B0004020202020204" pitchFamily="34" charset="0"/>
              <a:ea typeface="Aptos" panose="020B0004020202020204" pitchFamily="34" charset="0"/>
              <a:cs typeface="Aptos" panose="020B0004020202020204" pitchFamily="34" charset="0"/>
            </a:endParaRPr>
          </a:p>
          <a:p>
            <a:pPr marL="342900" marR="0" lvl="0" indent="-342900" algn="l">
              <a:spcBef>
                <a:spcPts val="0"/>
              </a:spcBef>
              <a:spcAft>
                <a:spcPts val="0"/>
              </a:spcAft>
              <a:buFont typeface="+mj-lt"/>
              <a:buAutoNum type="arabicPeriod"/>
            </a:pPr>
            <a:r>
              <a:rPr lang="en-US" sz="1600" b="1" i="0" dirty="0">
                <a:effectLst/>
                <a:latin typeface="Aptos" panose="020B0004020202020204" pitchFamily="34" charset="0"/>
                <a:ea typeface="Times New Roman" panose="02020603050405020304" pitchFamily="18" charset="0"/>
                <a:cs typeface="Aptos" panose="020B0004020202020204" pitchFamily="34" charset="0"/>
              </a:rPr>
              <a:t>Follow-Up			 Example: </a:t>
            </a:r>
            <a:r>
              <a:rPr lang="en-US" sz="1600" b="0" i="0" dirty="0">
                <a:latin typeface="Aptos" panose="020B0004020202020204" pitchFamily="34" charset="0"/>
                <a:ea typeface="Times New Roman" panose="02020603050405020304" pitchFamily="18" charset="0"/>
                <a:cs typeface="Aptos" panose="020B0004020202020204" pitchFamily="34" charset="0"/>
              </a:rPr>
              <a:t>For ticket sales, when facing a repeat customer, ask them how their visit to X 				park was or how their vacation was. For a vacation package, you may want to mail a thank 				you card.</a:t>
            </a:r>
            <a:endParaRPr lang="en-US" sz="1600" b="1" i="0" dirty="0">
              <a:effectLst/>
              <a:latin typeface="Aptos" panose="020B0004020202020204" pitchFamily="34" charset="0"/>
              <a:ea typeface="Times New Roman" panose="02020603050405020304" pitchFamily="18" charset="0"/>
              <a:cs typeface="Aptos" panose="020B0004020202020204" pitchFamily="34" charset="0"/>
            </a:endParaRPr>
          </a:p>
          <a:p>
            <a:pPr marL="342900" marR="0" lvl="0" indent="-342900" algn="l">
              <a:spcBef>
                <a:spcPts val="0"/>
              </a:spcBef>
              <a:spcAft>
                <a:spcPts val="0"/>
              </a:spcAft>
              <a:buFont typeface="+mj-lt"/>
              <a:buAutoNum type="arabicPeriod"/>
            </a:pPr>
            <a:endParaRPr lang="en-US" sz="1600" i="0" dirty="0">
              <a:latin typeface="Aptos" panose="020B0004020202020204" pitchFamily="34" charset="0"/>
              <a:ea typeface="Aptos" panose="020B0004020202020204" pitchFamily="34" charset="0"/>
              <a:cs typeface="Aptos" panose="020B0004020202020204" pitchFamily="34" charset="0"/>
            </a:endParaRPr>
          </a:p>
          <a:p>
            <a:pPr algn="l">
              <a:spcBef>
                <a:spcPts val="0"/>
              </a:spcBef>
              <a:spcAft>
                <a:spcPts val="0"/>
              </a:spcAft>
            </a:pPr>
            <a:r>
              <a:rPr lang="en-US" sz="1600" i="0" dirty="0"/>
              <a:t>Encourage Staff to try a new skill: </a:t>
            </a:r>
            <a:r>
              <a:rPr lang="en-US" sz="1200" i="0" dirty="0"/>
              <a:t>New skills take practice to ensure they sound natural and not contrived or scripted.  Choose a couple of items discussed and practice them with co-workers to determine your level of comfort.</a:t>
            </a:r>
          </a:p>
          <a:p>
            <a:pPr marR="0" lvl="0" algn="l">
              <a:spcBef>
                <a:spcPts val="0"/>
              </a:spcBef>
              <a:spcAft>
                <a:spcPts val="0"/>
              </a:spcAft>
            </a:pPr>
            <a:endParaRPr lang="en-US" sz="1050" dirty="0">
              <a:effectLst/>
              <a:latin typeface="Aptos" panose="020B0004020202020204" pitchFamily="34" charset="0"/>
              <a:ea typeface="Aptos" panose="020B0004020202020204" pitchFamily="34" charset="0"/>
              <a:cs typeface="Aptos" panose="020B0004020202020204" pitchFamily="34" charset="0"/>
            </a:endParaRPr>
          </a:p>
        </p:txBody>
      </p:sp>
      <p:sp>
        <p:nvSpPr>
          <p:cNvPr id="4" name="Slide Number Placeholder 3">
            <a:extLst>
              <a:ext uri="{FF2B5EF4-FFF2-40B4-BE49-F238E27FC236}">
                <a16:creationId xmlns:a16="http://schemas.microsoft.com/office/drawing/2014/main" id="{E954E846-3862-B9B1-6502-CC33D4C20B39}"/>
              </a:ext>
            </a:extLst>
          </p:cNvPr>
          <p:cNvSpPr>
            <a:spLocks noGrp="1"/>
          </p:cNvSpPr>
          <p:nvPr>
            <p:ph type="sldNum" sz="quarter" idx="11"/>
          </p:nvPr>
        </p:nvSpPr>
        <p:spPr/>
        <p:txBody>
          <a:bodyPr/>
          <a:lstStyle/>
          <a:p>
            <a:pPr>
              <a:defRPr/>
            </a:pPr>
            <a:fld id="{D27A1FBF-122C-4E85-A3E8-BC1F1A5F5A14}" type="slidenum">
              <a:rPr lang="en-US" smtClean="0"/>
              <a:pPr>
                <a:defRPr/>
              </a:pPr>
              <a:t>5</a:t>
            </a:fld>
            <a:endParaRPr lang="en-US" dirty="0"/>
          </a:p>
        </p:txBody>
      </p:sp>
    </p:spTree>
    <p:extLst>
      <p:ext uri="{BB962C8B-B14F-4D97-AF65-F5344CB8AC3E}">
        <p14:creationId xmlns:p14="http://schemas.microsoft.com/office/powerpoint/2010/main" val="3719070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91D51-8F8F-E578-DD02-A153C3FAFA0C}"/>
              </a:ext>
            </a:extLst>
          </p:cNvPr>
          <p:cNvSpPr>
            <a:spLocks noGrp="1"/>
          </p:cNvSpPr>
          <p:nvPr>
            <p:ph type="title"/>
          </p:nvPr>
        </p:nvSpPr>
        <p:spPr/>
        <p:txBody>
          <a:bodyPr/>
          <a:lstStyle/>
          <a:p>
            <a:r>
              <a:rPr lang="en-US" dirty="0"/>
              <a:t>Upselling Techniques</a:t>
            </a:r>
          </a:p>
        </p:txBody>
      </p:sp>
      <p:sp>
        <p:nvSpPr>
          <p:cNvPr id="3" name="Content Placeholder 2">
            <a:extLst>
              <a:ext uri="{FF2B5EF4-FFF2-40B4-BE49-F238E27FC236}">
                <a16:creationId xmlns:a16="http://schemas.microsoft.com/office/drawing/2014/main" id="{4294A0D5-3231-E608-9943-22633276BEBB}"/>
              </a:ext>
            </a:extLst>
          </p:cNvPr>
          <p:cNvSpPr>
            <a:spLocks noGrp="1"/>
          </p:cNvSpPr>
          <p:nvPr>
            <p:ph idx="1"/>
          </p:nvPr>
        </p:nvSpPr>
        <p:spPr/>
        <p:txBody>
          <a:bodyPr/>
          <a:lstStyle/>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600" b="1" i="0" dirty="0">
                <a:solidFill>
                  <a:srgbClr val="001D35"/>
                </a:solidFill>
                <a:effectLst/>
                <a:latin typeface="Google Sans"/>
              </a:rPr>
              <a:t>Identify customer needs</a:t>
            </a:r>
            <a:r>
              <a:rPr lang="en-US" sz="1600" b="0" i="0" dirty="0">
                <a:solidFill>
                  <a:srgbClr val="001D35"/>
                </a:solidFill>
                <a:effectLst/>
                <a:latin typeface="Google Sans"/>
              </a:rPr>
              <a:t>: Use customer data to understand their interests and needs. You can use this information to recommend relevant products</a:t>
            </a:r>
          </a:p>
          <a:p>
            <a:pPr algn="l" fontAlgn="ctr">
              <a:buFont typeface="Wingdings" panose="05000000000000000000" pitchFamily="2" charset="2"/>
              <a:buChar char="Ø"/>
            </a:pPr>
            <a:r>
              <a:rPr lang="en-US" sz="1600" b="1" i="0" dirty="0">
                <a:solidFill>
                  <a:srgbClr val="001D35"/>
                </a:solidFill>
                <a:effectLst/>
                <a:latin typeface="Google Sans"/>
              </a:rPr>
              <a:t>Compare products</a:t>
            </a:r>
            <a:r>
              <a:rPr lang="en-US" sz="1600" b="0" i="0" dirty="0">
                <a:solidFill>
                  <a:srgbClr val="001D35"/>
                </a:solidFill>
                <a:effectLst/>
                <a:latin typeface="Google Sans"/>
              </a:rPr>
              <a:t>: Highlight the differences between a customer's current product and a more premium alternative. </a:t>
            </a:r>
          </a:p>
          <a:p>
            <a:pPr algn="l" fontAlgn="ctr">
              <a:buFont typeface="Wingdings" panose="05000000000000000000" pitchFamily="2" charset="2"/>
              <a:buChar char="Ø"/>
            </a:pPr>
            <a:r>
              <a:rPr lang="en-US" sz="1600" b="1" i="0" dirty="0">
                <a:solidFill>
                  <a:srgbClr val="001D35"/>
                </a:solidFill>
                <a:effectLst/>
                <a:latin typeface="Google Sans"/>
              </a:rPr>
              <a:t>Create urgency</a:t>
            </a:r>
            <a:r>
              <a:rPr lang="en-US" sz="1600" b="0" i="0" dirty="0">
                <a:solidFill>
                  <a:srgbClr val="001D35"/>
                </a:solidFill>
                <a:effectLst/>
                <a:latin typeface="Google Sans"/>
              </a:rPr>
              <a:t>: Use time-based and benefits-based urgency to encourage customers to take action.  The special may only be available for a limited time.</a:t>
            </a:r>
          </a:p>
          <a:p>
            <a:pPr algn="l" fontAlgn="ctr">
              <a:buFont typeface="Wingdings" panose="05000000000000000000" pitchFamily="2" charset="2"/>
              <a:buChar char="Ø"/>
            </a:pPr>
            <a:r>
              <a:rPr lang="en-US" sz="1600" b="1" i="0" dirty="0">
                <a:solidFill>
                  <a:srgbClr val="001D35"/>
                </a:solidFill>
                <a:effectLst/>
                <a:latin typeface="Google Sans"/>
              </a:rPr>
              <a:t>Use visuals</a:t>
            </a:r>
            <a:r>
              <a:rPr lang="en-US" sz="1600" b="0" i="0" dirty="0">
                <a:solidFill>
                  <a:srgbClr val="001D35"/>
                </a:solidFill>
                <a:effectLst/>
                <a:latin typeface="Google Sans"/>
              </a:rPr>
              <a:t>: Use visuals to show the value of your upsell. Vendor flyers for instance.</a:t>
            </a:r>
          </a:p>
          <a:p>
            <a:pPr algn="l" fontAlgn="ctr">
              <a:buFont typeface="Wingdings" panose="05000000000000000000" pitchFamily="2" charset="2"/>
              <a:buChar char="Ø"/>
            </a:pPr>
            <a:r>
              <a:rPr lang="en-US" sz="1600" i="0" dirty="0">
                <a:solidFill>
                  <a:srgbClr val="001D35"/>
                </a:solidFill>
                <a:latin typeface="Google Sans"/>
              </a:rPr>
              <a:t>Share info: </a:t>
            </a:r>
            <a:r>
              <a:rPr lang="en-US" sz="1600" b="0" i="0" dirty="0">
                <a:solidFill>
                  <a:srgbClr val="001D35"/>
                </a:solidFill>
                <a:latin typeface="Google Sans"/>
              </a:rPr>
              <a:t>In TMS Ticket Portal, use the search feature to locate other ticket options in the same area or other military promotion products. You can search by state or by typing MIL in the search bar you will see all military promotion products offered by MTP.</a:t>
            </a:r>
            <a:endParaRPr lang="en-US" sz="1600" b="0" i="0" dirty="0">
              <a:solidFill>
                <a:srgbClr val="001D35"/>
              </a:solidFill>
              <a:effectLst/>
              <a:latin typeface="Google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b="0" i="0" dirty="0">
              <a:solidFill>
                <a:srgbClr val="001D35"/>
              </a:solidFill>
              <a:effectLst/>
              <a:latin typeface="Google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Aptos" panose="020B0004020202020204" pitchFamily="34" charset="0"/>
              <a:ea typeface="Aptos" panose="020B0004020202020204" pitchFamily="34" charset="0"/>
              <a:cs typeface="Aptos" panose="020B0004020202020204" pitchFamily="34" charset="0"/>
            </a:endParaRPr>
          </a:p>
          <a:p>
            <a:endParaRPr lang="en-US" sz="1600" dirty="0"/>
          </a:p>
        </p:txBody>
      </p:sp>
      <p:sp>
        <p:nvSpPr>
          <p:cNvPr id="4" name="Slide Number Placeholder 3">
            <a:extLst>
              <a:ext uri="{FF2B5EF4-FFF2-40B4-BE49-F238E27FC236}">
                <a16:creationId xmlns:a16="http://schemas.microsoft.com/office/drawing/2014/main" id="{FA87D3FB-E88A-66B8-84FB-CED5CE0F1029}"/>
              </a:ext>
            </a:extLst>
          </p:cNvPr>
          <p:cNvSpPr>
            <a:spLocks noGrp="1"/>
          </p:cNvSpPr>
          <p:nvPr>
            <p:ph type="sldNum" sz="quarter" idx="11"/>
          </p:nvPr>
        </p:nvSpPr>
        <p:spPr/>
        <p:txBody>
          <a:bodyPr/>
          <a:lstStyle/>
          <a:p>
            <a:pPr>
              <a:defRPr/>
            </a:pPr>
            <a:fld id="{570A6BD8-75C0-4196-9F77-623F5E73DBEE}" type="slidenum">
              <a:rPr lang="en-US" smtClean="0"/>
              <a:pPr>
                <a:defRPr/>
              </a:pPr>
              <a:t>6</a:t>
            </a:fld>
            <a:endParaRPr lang="en-US" dirty="0"/>
          </a:p>
        </p:txBody>
      </p:sp>
    </p:spTree>
    <p:extLst>
      <p:ext uri="{BB962C8B-B14F-4D97-AF65-F5344CB8AC3E}">
        <p14:creationId xmlns:p14="http://schemas.microsoft.com/office/powerpoint/2010/main" val="1688379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0800" y="-266381"/>
            <a:ext cx="9855200" cy="1477328"/>
          </a:xfrm>
        </p:spPr>
        <p:txBody>
          <a:bodyPr/>
          <a:lstStyle/>
          <a:p>
            <a:br>
              <a:rPr lang="en-US" dirty="0"/>
            </a:br>
            <a:br>
              <a:rPr lang="en-US" dirty="0"/>
            </a:br>
            <a:endParaRPr lang="en-US" dirty="0"/>
          </a:p>
        </p:txBody>
      </p:sp>
      <p:sp>
        <p:nvSpPr>
          <p:cNvPr id="3" name="Content Placeholder 2"/>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sz="3200" dirty="0"/>
              <a:t>Questions &amp; Discussion</a:t>
            </a:r>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7</a:t>
            </a:fld>
            <a:endParaRPr lang="en-US" dirty="0"/>
          </a:p>
        </p:txBody>
      </p:sp>
      <p:pic>
        <p:nvPicPr>
          <p:cNvPr id="5" name="Picture 4"/>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1479171446"/>
      </p:ext>
    </p:extLst>
  </p:cSld>
  <p:clrMapOvr>
    <a:masterClrMapping/>
  </p:clrMapOvr>
</p:sld>
</file>

<file path=ppt/theme/theme1.xml><?xml version="1.0" encoding="utf-8"?>
<a:theme xmlns:a="http://schemas.openxmlformats.org/drawingml/2006/main" name="1_FFC Division Director’s Meeting template">
  <a:themeElements>
    <a:clrScheme name="">
      <a:dk1>
        <a:srgbClr val="000000"/>
      </a:dk1>
      <a:lt1>
        <a:srgbClr val="FFFFFF"/>
      </a:lt1>
      <a:dk2>
        <a:srgbClr val="000000"/>
      </a:dk2>
      <a:lt2>
        <a:srgbClr val="919191"/>
      </a:lt2>
      <a:accent1>
        <a:srgbClr val="FFFFCC"/>
      </a:accent1>
      <a:accent2>
        <a:srgbClr val="009900"/>
      </a:accent2>
      <a:accent3>
        <a:srgbClr val="FFFFFF"/>
      </a:accent3>
      <a:accent4>
        <a:srgbClr val="000000"/>
      </a:accent4>
      <a:accent5>
        <a:srgbClr val="FFFFE2"/>
      </a:accent5>
      <a:accent6>
        <a:srgbClr val="008A00"/>
      </a:accent6>
      <a:hlink>
        <a:srgbClr val="0033CC"/>
      </a:hlink>
      <a:folHlink>
        <a:srgbClr val="0066CC"/>
      </a:folHlink>
    </a:clrScheme>
    <a:fontScheme name="1_FFC Division Director’s Meeting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19050" cap="flat" cmpd="sng" algn="ctr">
          <a:noFill/>
          <a:prstDash val="solid"/>
          <a:round/>
          <a:headEnd type="none" w="med" len="med"/>
          <a:tailEnd type="none" w="med" len="med"/>
        </a:ln>
        <a:effectLst>
          <a:outerShdw sy="50000" kx="2453608" rotWithShape="0">
            <a:srgbClr val="808080">
              <a:alpha val="50000"/>
            </a:srgbClr>
          </a:outerShdw>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cs typeface="Times New Roman" pitchFamily="18" charset="0"/>
          </a:defRPr>
        </a:defPPr>
      </a:lstStyle>
    </a:spDef>
    <a:lnDef>
      <a:spPr bwMode="auto">
        <a:xfrm>
          <a:off x="0" y="0"/>
          <a:ext cx="1" cy="1"/>
        </a:xfrm>
        <a:custGeom>
          <a:avLst/>
          <a:gdLst/>
          <a:ahLst/>
          <a:cxnLst/>
          <a:rect l="0" t="0" r="0" b="0"/>
          <a:pathLst/>
        </a:custGeom>
        <a:solidFill>
          <a:srgbClr val="FFFF99"/>
        </a:solidFill>
        <a:ln w="19050" cap="flat" cmpd="sng" algn="ctr">
          <a:noFill/>
          <a:prstDash val="solid"/>
          <a:round/>
          <a:headEnd type="none" w="med" len="med"/>
          <a:tailEnd type="none" w="med" len="med"/>
        </a:ln>
        <a:effectLst>
          <a:outerShdw sy="50000" kx="2453608" rotWithShape="0">
            <a:srgbClr val="808080">
              <a:alpha val="50000"/>
            </a:srgbClr>
          </a:outerShdw>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cs typeface="Times New Roman" pitchFamily="18" charset="0"/>
          </a:defRPr>
        </a:defPPr>
      </a:lstStyle>
    </a:lnDef>
  </a:objectDefaults>
  <a:extraClrSchemeLst>
    <a:extraClrScheme>
      <a:clrScheme name="1_FFC Division Director’s Meeting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FFC Division Director’s Meeting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FFC Division Director’s Meeting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FFC Division Director’s Meeting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FFC Division Director’s Meeting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FFC Division Director’s Meeting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FFC Division Director’s Meeting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FFC Division Director’s Meeting template 8">
        <a:dk1>
          <a:srgbClr val="000000"/>
        </a:dk1>
        <a:lt1>
          <a:srgbClr val="DDDDDD"/>
        </a:lt1>
        <a:dk2>
          <a:srgbClr val="000000"/>
        </a:dk2>
        <a:lt2>
          <a:srgbClr val="919191"/>
        </a:lt2>
        <a:accent1>
          <a:srgbClr val="2717F5"/>
        </a:accent1>
        <a:accent2>
          <a:srgbClr val="1524E9"/>
        </a:accent2>
        <a:accent3>
          <a:srgbClr val="EBEBEB"/>
        </a:accent3>
        <a:accent4>
          <a:srgbClr val="000000"/>
        </a:accent4>
        <a:accent5>
          <a:srgbClr val="ACABF9"/>
        </a:accent5>
        <a:accent6>
          <a:srgbClr val="1220D3"/>
        </a:accent6>
        <a:hlink>
          <a:srgbClr val="FC0128"/>
        </a:hlink>
        <a:folHlink>
          <a:srgbClr val="CECECE"/>
        </a:folHlink>
      </a:clrScheme>
      <a:clrMap bg1="lt1" tx1="dk1" bg2="lt2" tx2="dk2" accent1="accent1" accent2="accent2" accent3="accent3" accent4="accent4" accent5="accent5" accent6="accent6" hlink="hlink" folHlink="folHlink"/>
    </a:extraClrScheme>
    <a:extraClrScheme>
      <a:clrScheme name="1_FFC Division Director’s Meeting template 9">
        <a:dk1>
          <a:srgbClr val="000000"/>
        </a:dk1>
        <a:lt1>
          <a:srgbClr val="FFFFFF"/>
        </a:lt1>
        <a:dk2>
          <a:srgbClr val="000000"/>
        </a:dk2>
        <a:lt2>
          <a:srgbClr val="919191"/>
        </a:lt2>
        <a:accent1>
          <a:srgbClr val="2717F5"/>
        </a:accent1>
        <a:accent2>
          <a:srgbClr val="00CC99"/>
        </a:accent2>
        <a:accent3>
          <a:srgbClr val="FFFFFF"/>
        </a:accent3>
        <a:accent4>
          <a:srgbClr val="000000"/>
        </a:accent4>
        <a:accent5>
          <a:srgbClr val="ACABF9"/>
        </a:accent5>
        <a:accent6>
          <a:srgbClr val="00B98A"/>
        </a:accent6>
        <a:hlink>
          <a:srgbClr val="FC0128"/>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4600</TotalTime>
  <Words>992</Words>
  <Application>Microsoft Office PowerPoint</Application>
  <PresentationFormat>Widescreen</PresentationFormat>
  <Paragraphs>64</Paragraphs>
  <Slides>7</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Aptos</vt:lpstr>
      <vt:lpstr>Arial</vt:lpstr>
      <vt:lpstr>Calibri</vt:lpstr>
      <vt:lpstr>Google Sans</vt:lpstr>
      <vt:lpstr>Symbol</vt:lpstr>
      <vt:lpstr>Times New Roman</vt:lpstr>
      <vt:lpstr>Wingdings</vt:lpstr>
      <vt:lpstr>1_FFC Division Director’s Meeting template</vt:lpstr>
      <vt:lpstr> Military Ticket Program (MTP)  New Ticket Office Sales Staff</vt:lpstr>
      <vt:lpstr>New Sellers Training Tips</vt:lpstr>
      <vt:lpstr>CNIC-U/LinkedIn Sources  (CNIC-U is a Navy only source; LinkedIn can be use by any account holder)</vt:lpstr>
      <vt:lpstr>What is Upselling</vt:lpstr>
      <vt:lpstr>Upselling Techniques</vt:lpstr>
      <vt:lpstr>Upselling Techniques</vt:lpstr>
      <vt:lpstr>  </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Military Ticket Program (MTP)  Ticket Management System (TMS) Online Ecommerce Project    In Progress Review (IPR)  and Course of Action (COA) Review</dc:title>
  <dc:creator>Topolski, Jennifer M NAF USN CNIC WASHINGTON DC (USA)</dc:creator>
  <cp:lastModifiedBy>Gray, Bonnie E CIV USN CNIC WASHINGTON DC (USA)</cp:lastModifiedBy>
  <cp:revision>94</cp:revision>
  <dcterms:created xsi:type="dcterms:W3CDTF">2023-08-16T20:52:46Z</dcterms:created>
  <dcterms:modified xsi:type="dcterms:W3CDTF">2025-02-27T20:16:42Z</dcterms:modified>
</cp:coreProperties>
</file>