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6220" autoAdjust="0"/>
  </p:normalViewPr>
  <p:slideViewPr>
    <p:cSldViewPr snapToGrid="0">
      <p:cViewPr varScale="1">
        <p:scale>
          <a:sx n="110" d="100"/>
          <a:sy n="110" d="100"/>
        </p:scale>
        <p:origin x="63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68EEC8-AEE5-F9EB-FD3E-56AFEFC493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C3D5DE-6A15-5189-2E3A-F243D81B84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35E633-658C-1C17-DCEA-33B591D1D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217F-8BC4-477F-92C3-F55E2C0D8F87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EFF99D-642C-1A33-4BAB-59E677FC4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16A59-69A2-0662-E301-DD0F55D3F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610CE-0401-4DA3-B1A0-60BF1822EE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654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22CF6C-6F74-BA9D-1731-483F4A3D0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3D3C22-0640-F375-3E20-040E3208A0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169E38-E85A-0345-231F-461FEDAE2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217F-8BC4-477F-92C3-F55E2C0D8F87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C57641-C585-E639-F68C-4C4E3A74A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495E63-D933-0583-E865-12A144CC6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610CE-0401-4DA3-B1A0-60BF1822EE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216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90CAC24-E646-887D-A656-AFC55E045C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4461D9-3634-4475-3071-59D05578F5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D3BBE3-08F9-A7A7-B749-5E70577B1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217F-8BC4-477F-92C3-F55E2C0D8F87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65CEB7-A81A-7E3C-BBAF-02D42BB44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3561E7-F517-D09D-2C11-4FE90D7E6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610CE-0401-4DA3-B1A0-60BF1822EE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69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AD886-F924-EB75-7761-746D07E34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9E3DB9-D76B-73E2-7B5B-9C9220B53E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8194B1-A735-DD80-B08E-68EE8B17D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217F-8BC4-477F-92C3-F55E2C0D8F87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5463A9-980E-CAD5-F8B4-A106A8A9D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A8C350-6E64-76AE-D2D6-B6FCFE610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610CE-0401-4DA3-B1A0-60BF1822EE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4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80EC3-C58B-E6A2-DE6F-981D1D0CA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8C441A-A48B-0A04-C7C0-5A331233E8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C7F83A-A8CD-7489-539F-C05A82C78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217F-8BC4-477F-92C3-F55E2C0D8F87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2F2DD8-CC6F-D761-ADA7-9DEEFE8C2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3C3ECD-3792-6E0E-70A3-E02ED8E09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610CE-0401-4DA3-B1A0-60BF1822EE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811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24A9EB-468B-7BE0-1E1E-0F56F6F9CA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5D4516-1742-EBF4-254B-C144A34183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747417-094B-72A2-739A-FAB628E86B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02D8EB-2463-ED78-D72D-214FC28DB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217F-8BC4-477F-92C3-F55E2C0D8F87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4CE2BA-AE6F-0756-7B48-0111007E3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2FFE83-543A-E1DB-C5F3-EFEB2D561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610CE-0401-4DA3-B1A0-60BF1822EE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28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85473-6F17-DEA1-1DA8-32DC53B2F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E72553-D59C-E6B6-67D9-9E6D2C8CDC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8E296C-3813-F013-4159-1B15CB4288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C474E6-327D-94AA-DDE6-EC0A6E3A1A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517326-7439-3A3F-34E3-A8C2B3A329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A734ECA-D0C4-6D18-1F9D-AD5031B3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217F-8BC4-477F-92C3-F55E2C0D8F87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B59E86-E504-E045-FF18-15C0DDDBC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8F33E0D-7108-B776-8437-0A3B6532C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610CE-0401-4DA3-B1A0-60BF1822EE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404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714CA5-5189-E0AA-1A2C-D6D449DB5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E55F15-C213-387A-42A5-41B0C5A7C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217F-8BC4-477F-92C3-F55E2C0D8F87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B261C5-C5A5-5A04-8FB4-9069E41CE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C7C819-C73E-5953-4296-31F0F7D73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610CE-0401-4DA3-B1A0-60BF1822EE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96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A06214-7BE8-70BD-D54A-D314975E1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217F-8BC4-477F-92C3-F55E2C0D8F87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77A709-EE77-242A-4812-F1AE4986D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D3B75A-E2F9-BB9F-84DC-2442DBBDE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610CE-0401-4DA3-B1A0-60BF1822EE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309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202BD-F343-59B6-57EE-B3E4F83F73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AFF41-ACD4-1B53-3CD0-9278B57D70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615D5A-ADF3-CD89-706F-9247A4143A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DD734D-3DC4-C395-1041-987AF833F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217F-8BC4-477F-92C3-F55E2C0D8F87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320B2F-653E-D131-42B1-DE0914165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0670F4-C4C8-857C-0B07-44419CB1D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610CE-0401-4DA3-B1A0-60BF1822EE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536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EF273-D323-9EA6-E1B2-19C5B8E56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FDD902A-D70D-529B-9867-79CD1F800C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37F3D8-7F7A-86FB-5284-CAC4708F33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6E2104-86FD-2CE2-3065-85F55B654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217F-8BC4-477F-92C3-F55E2C0D8F87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DF6630-EF4C-D569-F8AA-CB615E54F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9BC5CC-94B4-FA66-D320-FE1D47268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610CE-0401-4DA3-B1A0-60BF1822EE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813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B49440A-A46D-3CAB-9001-CE2D1B32A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64C035-24A3-D08C-841F-78A06629F4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DABF78-8B55-4717-D7FA-F8B8F8BD19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905217F-8BC4-477F-92C3-F55E2C0D8F87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94DAB9-D51F-1807-AA3A-C1D7897422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5DEF89-1E35-72F9-EE72-412FC2D1F2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B610CE-0401-4DA3-B1A0-60BF1822EE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326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39BF9A-EFC7-F479-9550-EC88D81FBA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3082" y="67030"/>
            <a:ext cx="2921718" cy="1166676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CA68CA9E-756D-705F-0826-AFF9C23868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217467"/>
            <a:ext cx="9144000" cy="1316037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solidFill>
                  <a:srgbClr val="000099"/>
                </a:solidFill>
                <a:latin typeface="+mn-lt"/>
                <a:cs typeface="Arial" panose="020B0604020202020204" pitchFamily="34" charset="0"/>
              </a:rPr>
              <a:t>Military Ticket Program </a:t>
            </a:r>
            <a:br>
              <a:rPr lang="en-US" sz="4000" b="1" dirty="0">
                <a:solidFill>
                  <a:srgbClr val="000099"/>
                </a:solidFill>
                <a:latin typeface="+mn-lt"/>
                <a:cs typeface="Arial" panose="020B0604020202020204" pitchFamily="34" charset="0"/>
              </a:rPr>
            </a:br>
            <a:r>
              <a:rPr lang="en-US" sz="4000" b="1" dirty="0">
                <a:solidFill>
                  <a:srgbClr val="000099"/>
                </a:solidFill>
                <a:latin typeface="+mn-lt"/>
                <a:cs typeface="Arial" panose="020B0604020202020204" pitchFamily="34" charset="0"/>
              </a:rPr>
              <a:t>FY24</a:t>
            </a:r>
            <a:r>
              <a:rPr lang="en-US" sz="1200" b="1" dirty="0">
                <a:solidFill>
                  <a:srgbClr val="000099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sz="4000" b="1" dirty="0">
                <a:solidFill>
                  <a:srgbClr val="000099"/>
                </a:solidFill>
                <a:latin typeface="+mn-lt"/>
                <a:cs typeface="Arial" panose="020B0604020202020204" pitchFamily="34" charset="0"/>
              </a:rPr>
              <a:t>Final </a:t>
            </a:r>
            <a:r>
              <a:rPr lang="en-US" sz="1600" b="1" dirty="0">
                <a:solidFill>
                  <a:srgbClr val="000099"/>
                </a:solidFill>
                <a:latin typeface="+mn-lt"/>
                <a:cs typeface="Arial" panose="020B0604020202020204" pitchFamily="34" charset="0"/>
              </a:rPr>
              <a:t>(data pulled from TMS)</a:t>
            </a:r>
            <a:br>
              <a:rPr lang="en-US" sz="4000" b="1" dirty="0">
                <a:solidFill>
                  <a:srgbClr val="000099"/>
                </a:solidFill>
                <a:latin typeface="+mn-lt"/>
                <a:cs typeface="Arial" panose="020B0604020202020204" pitchFamily="34" charset="0"/>
              </a:rPr>
            </a:br>
            <a:endParaRPr lang="en-US" sz="2800" dirty="0">
              <a:solidFill>
                <a:srgbClr val="000099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0456C8-891D-B29B-C43E-10A653F8BFA4}"/>
              </a:ext>
            </a:extLst>
          </p:cNvPr>
          <p:cNvSpPr txBox="1"/>
          <p:nvPr/>
        </p:nvSpPr>
        <p:spPr>
          <a:xfrm>
            <a:off x="381000" y="1117656"/>
            <a:ext cx="1087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All Branches of Service:</a:t>
            </a:r>
          </a:p>
          <a:p>
            <a:r>
              <a:rPr lang="en-US" dirty="0"/>
              <a:t>Total Number of Tickets Sold           	      1,217,564	Total MTP Liability </a:t>
            </a:r>
            <a:r>
              <a:rPr lang="en-US" sz="1400" dirty="0"/>
              <a:t>(Cost of tickets sold</a:t>
            </a:r>
            <a:r>
              <a:rPr lang="en-US" dirty="0"/>
              <a:t>)	$184,022,424</a:t>
            </a:r>
          </a:p>
          <a:p>
            <a:r>
              <a:rPr lang="en-US" dirty="0"/>
              <a:t>Total Savings to customers		$  55,354,565</a:t>
            </a:r>
          </a:p>
          <a:p>
            <a:r>
              <a:rPr lang="en-US" dirty="0"/>
              <a:t>Total Est. Base Commission:  	$  16,530,804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2F772A-8BE0-F743-0693-C5FF14E1865B}"/>
              </a:ext>
            </a:extLst>
          </p:cNvPr>
          <p:cNvSpPr txBox="1"/>
          <p:nvPr/>
        </p:nvSpPr>
        <p:spPr>
          <a:xfrm>
            <a:off x="438993" y="2296863"/>
            <a:ext cx="6083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NAVY:</a:t>
            </a:r>
          </a:p>
          <a:p>
            <a:r>
              <a:rPr lang="en-US" dirty="0"/>
              <a:t>Total Number of Tickets Sold  	608,698</a:t>
            </a:r>
          </a:p>
          <a:p>
            <a:r>
              <a:rPr lang="en-US" dirty="0"/>
              <a:t>Total Savings to Customers		$28,768,762</a:t>
            </a:r>
          </a:p>
          <a:p>
            <a:r>
              <a:rPr lang="en-US" dirty="0"/>
              <a:t>Total Base Commissions		$  7,683,778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6FF443-1F4C-8F1F-2D01-7DEB3B7F9EBC}"/>
              </a:ext>
            </a:extLst>
          </p:cNvPr>
          <p:cNvSpPr txBox="1"/>
          <p:nvPr/>
        </p:nvSpPr>
        <p:spPr>
          <a:xfrm>
            <a:off x="392953" y="3852742"/>
            <a:ext cx="5549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COAST GUARD</a:t>
            </a:r>
            <a:r>
              <a:rPr lang="en-US" b="1" dirty="0">
                <a:solidFill>
                  <a:srgbClr val="0066CC"/>
                </a:solidFill>
              </a:rPr>
              <a:t>:</a:t>
            </a:r>
          </a:p>
          <a:p>
            <a:r>
              <a:rPr lang="en-US" dirty="0"/>
              <a:t>Total Number of Tickets Sold	47,570</a:t>
            </a:r>
          </a:p>
          <a:p>
            <a:r>
              <a:rPr lang="en-US" dirty="0"/>
              <a:t>Total Savings to Customers		$     84,290</a:t>
            </a:r>
          </a:p>
          <a:p>
            <a:r>
              <a:rPr lang="en-US" dirty="0"/>
              <a:t>Total Base Commissions		$   855,291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B0CBF3-5DAC-A0AC-2E43-DC932DABE95A}"/>
              </a:ext>
            </a:extLst>
          </p:cNvPr>
          <p:cNvSpPr txBox="1"/>
          <p:nvPr/>
        </p:nvSpPr>
        <p:spPr>
          <a:xfrm>
            <a:off x="6060419" y="3865352"/>
            <a:ext cx="5257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USMC:</a:t>
            </a:r>
          </a:p>
          <a:p>
            <a:r>
              <a:rPr lang="en-US" dirty="0"/>
              <a:t>Total Number of Tickets Sold 	144,206</a:t>
            </a:r>
          </a:p>
          <a:p>
            <a:r>
              <a:rPr lang="en-US" dirty="0"/>
              <a:t>Total Savings to Customers		$  6,567,712</a:t>
            </a:r>
          </a:p>
          <a:p>
            <a:r>
              <a:rPr lang="en-US" dirty="0"/>
              <a:t>Total Base Commissions		$16,319,538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A825F62-4DA3-7A78-08D9-F295A8377E55}"/>
              </a:ext>
            </a:extLst>
          </p:cNvPr>
          <p:cNvSpPr/>
          <p:nvPr/>
        </p:nvSpPr>
        <p:spPr>
          <a:xfrm>
            <a:off x="419100" y="2298700"/>
            <a:ext cx="5346700" cy="147732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61F0BB3-DF61-3F82-6188-2B11427CAEEC}"/>
              </a:ext>
            </a:extLst>
          </p:cNvPr>
          <p:cNvCxnSpPr/>
          <p:nvPr/>
        </p:nvCxnSpPr>
        <p:spPr>
          <a:xfrm>
            <a:off x="254000" y="1111750"/>
            <a:ext cx="11480800" cy="50800"/>
          </a:xfrm>
          <a:prstGeom prst="line">
            <a:avLst/>
          </a:prstGeom>
          <a:ln w="571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B9B33C0-9645-7F32-A31C-879FCA5DB951}"/>
              </a:ext>
            </a:extLst>
          </p:cNvPr>
          <p:cNvCxnSpPr/>
          <p:nvPr/>
        </p:nvCxnSpPr>
        <p:spPr>
          <a:xfrm>
            <a:off x="309838" y="1175250"/>
            <a:ext cx="11424962" cy="85367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43DB4F48-79C7-4FC0-FB22-910BC6A8AB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362" y="5356304"/>
            <a:ext cx="5377138" cy="151193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F32B2E0-B5A9-2DF7-0BD5-73DC3ADD4D9A}"/>
              </a:ext>
            </a:extLst>
          </p:cNvPr>
          <p:cNvSpPr txBox="1"/>
          <p:nvPr/>
        </p:nvSpPr>
        <p:spPr>
          <a:xfrm>
            <a:off x="401362" y="5373556"/>
            <a:ext cx="52412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AIR FORCE:</a:t>
            </a:r>
          </a:p>
          <a:p>
            <a:r>
              <a:rPr lang="en-US" dirty="0"/>
              <a:t>Total Number of Tickets Sold	39,821</a:t>
            </a:r>
          </a:p>
          <a:p>
            <a:r>
              <a:rPr lang="en-US" dirty="0"/>
              <a:t>Total Savings to Customers		$1,561,613</a:t>
            </a:r>
          </a:p>
          <a:p>
            <a:r>
              <a:rPr lang="en-US" dirty="0"/>
              <a:t>Total Base Commissions		$    330,080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03195E7-647F-3E01-5491-28C587305F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0" y="5336656"/>
            <a:ext cx="5377138" cy="151193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ACEC051-4F80-2699-A93B-76C9E74E015D}"/>
              </a:ext>
            </a:extLst>
          </p:cNvPr>
          <p:cNvSpPr txBox="1"/>
          <p:nvPr/>
        </p:nvSpPr>
        <p:spPr>
          <a:xfrm>
            <a:off x="6104869" y="5309186"/>
            <a:ext cx="52412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DOD:</a:t>
            </a:r>
          </a:p>
          <a:p>
            <a:r>
              <a:rPr lang="en-US" dirty="0"/>
              <a:t>Total Number of Tickets Sold	23,376</a:t>
            </a:r>
          </a:p>
          <a:p>
            <a:r>
              <a:rPr lang="en-US" dirty="0"/>
              <a:t>Total Savings to Customers		$1,238,075</a:t>
            </a:r>
          </a:p>
          <a:p>
            <a:r>
              <a:rPr lang="en-US" dirty="0"/>
              <a:t>Total Base Commissions		$   342,466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97D7E0D-6121-EE8A-8CB5-D0A4344E36B7}"/>
              </a:ext>
            </a:extLst>
          </p:cNvPr>
          <p:cNvSpPr/>
          <p:nvPr/>
        </p:nvSpPr>
        <p:spPr>
          <a:xfrm>
            <a:off x="6015969" y="2297449"/>
            <a:ext cx="5346700" cy="147732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A6F3962-2CA3-0152-42BC-5089E6577411}"/>
              </a:ext>
            </a:extLst>
          </p:cNvPr>
          <p:cNvSpPr/>
          <p:nvPr/>
        </p:nvSpPr>
        <p:spPr>
          <a:xfrm>
            <a:off x="416581" y="3839225"/>
            <a:ext cx="5346700" cy="147732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00238F4-4751-8175-A012-AFA64F83983A}"/>
              </a:ext>
            </a:extLst>
          </p:cNvPr>
          <p:cNvSpPr/>
          <p:nvPr/>
        </p:nvSpPr>
        <p:spPr>
          <a:xfrm>
            <a:off x="6032500" y="3825364"/>
            <a:ext cx="5346700" cy="147732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F3490BD-5719-3919-10C9-B0549C16C3E2}"/>
              </a:ext>
            </a:extLst>
          </p:cNvPr>
          <p:cNvSpPr txBox="1"/>
          <p:nvPr/>
        </p:nvSpPr>
        <p:spPr>
          <a:xfrm>
            <a:off x="6060419" y="2288312"/>
            <a:ext cx="52768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ARMY:</a:t>
            </a:r>
          </a:p>
          <a:p>
            <a:r>
              <a:rPr lang="en-US" dirty="0"/>
              <a:t>Total Number of Tickets Sold 	353,893</a:t>
            </a:r>
          </a:p>
          <a:p>
            <a:r>
              <a:rPr lang="en-US" dirty="0"/>
              <a:t>Total Savings to Customers		$15,208,580</a:t>
            </a:r>
          </a:p>
          <a:p>
            <a:r>
              <a:rPr lang="en-US" dirty="0"/>
              <a:t>Total Base Commissions		$   5,687,234</a:t>
            </a:r>
          </a:p>
        </p:txBody>
      </p:sp>
    </p:spTree>
    <p:extLst>
      <p:ext uri="{BB962C8B-B14F-4D97-AF65-F5344CB8AC3E}">
        <p14:creationId xmlns:p14="http://schemas.microsoft.com/office/powerpoint/2010/main" val="1515417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2B2827A-1B27-CED0-6408-76184C0234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3082" y="67030"/>
            <a:ext cx="2921718" cy="1166676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1B3C2A2-FA61-9298-8A8B-2295D650E3D2}"/>
              </a:ext>
            </a:extLst>
          </p:cNvPr>
          <p:cNvCxnSpPr/>
          <p:nvPr/>
        </p:nvCxnSpPr>
        <p:spPr>
          <a:xfrm>
            <a:off x="254000" y="1111750"/>
            <a:ext cx="11480800" cy="50800"/>
          </a:xfrm>
          <a:prstGeom prst="line">
            <a:avLst/>
          </a:prstGeom>
          <a:ln w="571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0B23D1A-3AEC-9CEC-E3B8-2C014985E0EF}"/>
              </a:ext>
            </a:extLst>
          </p:cNvPr>
          <p:cNvCxnSpPr/>
          <p:nvPr/>
        </p:nvCxnSpPr>
        <p:spPr>
          <a:xfrm>
            <a:off x="309838" y="1175250"/>
            <a:ext cx="11424962" cy="85367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112B415-BDC3-16F2-6BFC-F85C1379FDE6}"/>
              </a:ext>
            </a:extLst>
          </p:cNvPr>
          <p:cNvSpPr txBox="1"/>
          <p:nvPr/>
        </p:nvSpPr>
        <p:spPr>
          <a:xfrm>
            <a:off x="1266825" y="161925"/>
            <a:ext cx="7400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99"/>
                </a:solidFill>
                <a:latin typeface="+mn-lt"/>
                <a:cs typeface="Arial" panose="020B0604020202020204" pitchFamily="34" charset="0"/>
              </a:rPr>
              <a:t>Military Ticket Program -  </a:t>
            </a:r>
            <a:r>
              <a:rPr lang="en-US" sz="2000" b="1" dirty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FY25 (Oct-Mar)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E4719C1-5A06-2708-1743-4B8AE3322F3B}"/>
              </a:ext>
            </a:extLst>
          </p:cNvPr>
          <p:cNvSpPr txBox="1"/>
          <p:nvPr/>
        </p:nvSpPr>
        <p:spPr>
          <a:xfrm>
            <a:off x="438993" y="2296863"/>
            <a:ext cx="6083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NAVY:</a:t>
            </a:r>
          </a:p>
          <a:p>
            <a:r>
              <a:rPr lang="en-US" dirty="0"/>
              <a:t>Total Number of Tickets Sold  	292521 </a:t>
            </a:r>
            <a:r>
              <a:rPr lang="en-US" sz="1200" b="1" dirty="0">
                <a:solidFill>
                  <a:srgbClr val="0070C0"/>
                </a:solidFill>
              </a:rPr>
              <a:t>(286,066)</a:t>
            </a:r>
            <a:endParaRPr lang="en-US" b="1" dirty="0">
              <a:solidFill>
                <a:srgbClr val="0070C0"/>
              </a:solidFill>
            </a:endParaRPr>
          </a:p>
          <a:p>
            <a:r>
              <a:rPr lang="en-US" dirty="0"/>
              <a:t>Total Savings to Customers		$24,738,963</a:t>
            </a:r>
          </a:p>
          <a:p>
            <a:r>
              <a:rPr lang="en-US" dirty="0"/>
              <a:t>Total Base Commissions		$4,217,488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8E53E6-D558-D13C-9399-1D3F0A0585C5}"/>
              </a:ext>
            </a:extLst>
          </p:cNvPr>
          <p:cNvSpPr txBox="1"/>
          <p:nvPr/>
        </p:nvSpPr>
        <p:spPr>
          <a:xfrm>
            <a:off x="392953" y="3852742"/>
            <a:ext cx="5549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COAST GUARD</a:t>
            </a:r>
            <a:r>
              <a:rPr lang="en-US" b="1" dirty="0">
                <a:solidFill>
                  <a:srgbClr val="0066CC"/>
                </a:solidFill>
              </a:rPr>
              <a:t>:</a:t>
            </a:r>
          </a:p>
          <a:p>
            <a:r>
              <a:rPr lang="en-US" dirty="0"/>
              <a:t>Total Number of Tickets Sold	22609 </a:t>
            </a:r>
            <a:r>
              <a:rPr lang="en-US" sz="1200" b="1" dirty="0">
                <a:solidFill>
                  <a:srgbClr val="0070C0"/>
                </a:solidFill>
              </a:rPr>
              <a:t>(23,543)</a:t>
            </a:r>
            <a:endParaRPr lang="en-US" b="1" dirty="0">
              <a:solidFill>
                <a:srgbClr val="0070C0"/>
              </a:solidFill>
            </a:endParaRPr>
          </a:p>
          <a:p>
            <a:r>
              <a:rPr lang="en-US" dirty="0"/>
              <a:t>Total Savings to Customers		$2,825,762</a:t>
            </a:r>
          </a:p>
          <a:p>
            <a:r>
              <a:rPr lang="en-US" dirty="0"/>
              <a:t>Total Base Commissions		$467,473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31145D3-7AFF-4BD2-E294-5BBEED633231}"/>
              </a:ext>
            </a:extLst>
          </p:cNvPr>
          <p:cNvSpPr txBox="1"/>
          <p:nvPr/>
        </p:nvSpPr>
        <p:spPr>
          <a:xfrm>
            <a:off x="6060419" y="3865352"/>
            <a:ext cx="5257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USMC:</a:t>
            </a:r>
          </a:p>
          <a:p>
            <a:r>
              <a:rPr lang="en-US" dirty="0"/>
              <a:t>Total Number of Tickets Sold 	91500 </a:t>
            </a:r>
            <a:r>
              <a:rPr lang="en-US" sz="1200" b="1" dirty="0">
                <a:solidFill>
                  <a:srgbClr val="0070C0"/>
                </a:solidFill>
              </a:rPr>
              <a:t>(63,638)</a:t>
            </a:r>
          </a:p>
          <a:p>
            <a:r>
              <a:rPr lang="en-US" dirty="0"/>
              <a:t>Total Savings to Customers		$8,607,735</a:t>
            </a:r>
          </a:p>
          <a:p>
            <a:r>
              <a:rPr lang="en-US" dirty="0"/>
              <a:t>Total Base Commissions		$1,225,880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2BC8AA8-F0E2-2638-9FC4-801834FAB7E5}"/>
              </a:ext>
            </a:extLst>
          </p:cNvPr>
          <p:cNvSpPr/>
          <p:nvPr/>
        </p:nvSpPr>
        <p:spPr>
          <a:xfrm>
            <a:off x="419100" y="2298700"/>
            <a:ext cx="5346700" cy="147732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E41D7EA-4AAE-58F0-D952-00318D4D5A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362" y="5356304"/>
            <a:ext cx="5377138" cy="151193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82196B8-1924-428B-FAEB-78C0846B97D0}"/>
              </a:ext>
            </a:extLst>
          </p:cNvPr>
          <p:cNvSpPr txBox="1"/>
          <p:nvPr/>
        </p:nvSpPr>
        <p:spPr>
          <a:xfrm>
            <a:off x="401362" y="5373556"/>
            <a:ext cx="52412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AIR FORCE:</a:t>
            </a:r>
          </a:p>
          <a:p>
            <a:r>
              <a:rPr lang="en-US" dirty="0"/>
              <a:t>Total Number of Tickets Sold	18043 </a:t>
            </a:r>
            <a:r>
              <a:rPr lang="en-US" sz="1200" b="1" dirty="0">
                <a:solidFill>
                  <a:srgbClr val="0070C0"/>
                </a:solidFill>
              </a:rPr>
              <a:t>(16,469)</a:t>
            </a:r>
          </a:p>
          <a:p>
            <a:r>
              <a:rPr lang="en-US" dirty="0"/>
              <a:t>Total Savings to Customers		$911,231</a:t>
            </a:r>
          </a:p>
          <a:p>
            <a:r>
              <a:rPr lang="en-US" dirty="0"/>
              <a:t>Total Base Commissions		$169,619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DB495C8-D2F1-B4A5-94EE-A65C3E350B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0" y="5336656"/>
            <a:ext cx="5377138" cy="151193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9DB8834-CC64-B5A2-8734-3213999D2130}"/>
              </a:ext>
            </a:extLst>
          </p:cNvPr>
          <p:cNvSpPr txBox="1"/>
          <p:nvPr/>
        </p:nvSpPr>
        <p:spPr>
          <a:xfrm>
            <a:off x="6104869" y="5309186"/>
            <a:ext cx="52412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DOD:</a:t>
            </a:r>
          </a:p>
          <a:p>
            <a:r>
              <a:rPr lang="en-US" dirty="0"/>
              <a:t>Total Number of Tickets Sold	9921 </a:t>
            </a:r>
            <a:r>
              <a:rPr lang="en-US" sz="1200" b="1" dirty="0">
                <a:solidFill>
                  <a:srgbClr val="0070C0"/>
                </a:solidFill>
              </a:rPr>
              <a:t>(9,321)</a:t>
            </a:r>
          </a:p>
          <a:p>
            <a:r>
              <a:rPr lang="en-US" dirty="0"/>
              <a:t>Total Savings to Customers		$692,606</a:t>
            </a:r>
          </a:p>
          <a:p>
            <a:r>
              <a:rPr lang="en-US" dirty="0"/>
              <a:t>Total Base Commissions		$171,863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9AD1F56-8CDA-5711-8438-F342BC8179AE}"/>
              </a:ext>
            </a:extLst>
          </p:cNvPr>
          <p:cNvSpPr/>
          <p:nvPr/>
        </p:nvSpPr>
        <p:spPr>
          <a:xfrm>
            <a:off x="6015969" y="2297449"/>
            <a:ext cx="5346700" cy="147732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E0DEFD3-8C61-A496-8AF6-9AB437DDD265}"/>
              </a:ext>
            </a:extLst>
          </p:cNvPr>
          <p:cNvSpPr/>
          <p:nvPr/>
        </p:nvSpPr>
        <p:spPr>
          <a:xfrm>
            <a:off x="416581" y="3839225"/>
            <a:ext cx="5346700" cy="147732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6AAEAEF-9BFB-5E46-7EB4-8FF95415D726}"/>
              </a:ext>
            </a:extLst>
          </p:cNvPr>
          <p:cNvSpPr/>
          <p:nvPr/>
        </p:nvSpPr>
        <p:spPr>
          <a:xfrm>
            <a:off x="6032500" y="3825364"/>
            <a:ext cx="5346700" cy="147732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F1BA35C-7A13-DA16-F282-E0508B39EAED}"/>
              </a:ext>
            </a:extLst>
          </p:cNvPr>
          <p:cNvSpPr txBox="1"/>
          <p:nvPr/>
        </p:nvSpPr>
        <p:spPr>
          <a:xfrm>
            <a:off x="6060419" y="2288312"/>
            <a:ext cx="52768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ARMY:</a:t>
            </a:r>
          </a:p>
          <a:p>
            <a:r>
              <a:rPr lang="en-US" dirty="0"/>
              <a:t>Total Number of Tickets Sold 	167440 </a:t>
            </a:r>
            <a:r>
              <a:rPr lang="en-US" sz="1200" b="1" dirty="0">
                <a:solidFill>
                  <a:srgbClr val="0070C0"/>
                </a:solidFill>
              </a:rPr>
              <a:t>(157,865)</a:t>
            </a:r>
          </a:p>
          <a:p>
            <a:r>
              <a:rPr lang="en-US" dirty="0"/>
              <a:t>Total Savings to Customers		$17,710,709</a:t>
            </a:r>
          </a:p>
          <a:p>
            <a:r>
              <a:rPr lang="en-US" dirty="0"/>
              <a:t>Total Base Commissions		$3,103,897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AA9C57-F6ED-F69C-916C-9034108D5720}"/>
              </a:ext>
            </a:extLst>
          </p:cNvPr>
          <p:cNvSpPr txBox="1"/>
          <p:nvPr/>
        </p:nvSpPr>
        <p:spPr>
          <a:xfrm>
            <a:off x="381000" y="1117656"/>
            <a:ext cx="1135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All Branches of Service:</a:t>
            </a:r>
          </a:p>
          <a:p>
            <a:r>
              <a:rPr lang="en-US" dirty="0"/>
              <a:t>Total Number of Tickets Sold           	602,034      	Total MTP Liability </a:t>
            </a:r>
            <a:r>
              <a:rPr lang="en-US" sz="1400" dirty="0"/>
              <a:t>(Cost of tickets sold    </a:t>
            </a:r>
            <a:r>
              <a:rPr lang="en-US" dirty="0"/>
              <a:t>$101,486,732</a:t>
            </a:r>
          </a:p>
          <a:p>
            <a:r>
              <a:rPr lang="en-US" dirty="0"/>
              <a:t>Total Savings to customers		$55,487,004</a:t>
            </a:r>
          </a:p>
          <a:p>
            <a:r>
              <a:rPr lang="en-US" dirty="0"/>
              <a:t>Total Est. Base Commission:  	$9,356,220		</a:t>
            </a:r>
            <a:r>
              <a:rPr lang="en-US" sz="1200" b="1" dirty="0">
                <a:solidFill>
                  <a:srgbClr val="0070C0"/>
                </a:solidFill>
              </a:rPr>
              <a:t>(FY24 Oct-Mar comparison)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912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0C7884C-E134-CF78-7778-58D52C1444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3082" y="67030"/>
            <a:ext cx="2921718" cy="1166676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5AAC148-5E7B-0B56-7DC6-9A4E4E2D8E6F}"/>
              </a:ext>
            </a:extLst>
          </p:cNvPr>
          <p:cNvCxnSpPr/>
          <p:nvPr/>
        </p:nvCxnSpPr>
        <p:spPr>
          <a:xfrm>
            <a:off x="69067" y="1126429"/>
            <a:ext cx="11480800" cy="50800"/>
          </a:xfrm>
          <a:prstGeom prst="line">
            <a:avLst/>
          </a:prstGeom>
          <a:ln w="571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15838DD-CA86-2A22-5DFE-DAC6368695CA}"/>
              </a:ext>
            </a:extLst>
          </p:cNvPr>
          <p:cNvCxnSpPr/>
          <p:nvPr/>
        </p:nvCxnSpPr>
        <p:spPr>
          <a:xfrm>
            <a:off x="69067" y="1188321"/>
            <a:ext cx="11424962" cy="85367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7932A72C-2846-7DF1-E97E-311196B287AF}"/>
              </a:ext>
            </a:extLst>
          </p:cNvPr>
          <p:cNvSpPr txBox="1"/>
          <p:nvPr/>
        </p:nvSpPr>
        <p:spPr>
          <a:xfrm>
            <a:off x="1942011" y="401633"/>
            <a:ext cx="65225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Top Selling Bases ALL SERVICES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C1CD74-D8C4-BB8C-0977-6028CF6B76A3}"/>
              </a:ext>
            </a:extLst>
          </p:cNvPr>
          <p:cNvSpPr txBox="1"/>
          <p:nvPr/>
        </p:nvSpPr>
        <p:spPr>
          <a:xfrm>
            <a:off x="3449593" y="4682601"/>
            <a:ext cx="487529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MTP serves a total of 197 bases &amp; a total of 841 TMS users.</a:t>
            </a:r>
          </a:p>
          <a:p>
            <a:r>
              <a:rPr lang="en-US" sz="1600" dirty="0"/>
              <a:t>Navy Bases	56 </a:t>
            </a:r>
          </a:p>
          <a:p>
            <a:r>
              <a:rPr lang="en-US" sz="1600" dirty="0"/>
              <a:t>Army Bases 	49</a:t>
            </a:r>
          </a:p>
          <a:p>
            <a:r>
              <a:rPr lang="en-US" sz="1600" dirty="0"/>
              <a:t>Coast Guard Bases 	52</a:t>
            </a:r>
          </a:p>
          <a:p>
            <a:r>
              <a:rPr lang="en-US" sz="1600" dirty="0"/>
              <a:t>Air Force Bases 	22</a:t>
            </a:r>
          </a:p>
          <a:p>
            <a:r>
              <a:rPr lang="en-US" sz="1600" dirty="0"/>
              <a:t>Marines Bases 	12</a:t>
            </a:r>
          </a:p>
          <a:p>
            <a:r>
              <a:rPr lang="en-US" sz="1600" dirty="0"/>
              <a:t>DOD Bases 	  6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AB62CF0-95F1-0DB2-DF9A-332047054C62}"/>
              </a:ext>
            </a:extLst>
          </p:cNvPr>
          <p:cNvSpPr/>
          <p:nvPr/>
        </p:nvSpPr>
        <p:spPr>
          <a:xfrm>
            <a:off x="3316955" y="4693693"/>
            <a:ext cx="5147595" cy="2024964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5A94A66-8007-577C-9899-0DEB0E94A987}"/>
              </a:ext>
            </a:extLst>
          </p:cNvPr>
          <p:cNvCxnSpPr/>
          <p:nvPr/>
        </p:nvCxnSpPr>
        <p:spPr>
          <a:xfrm>
            <a:off x="224752" y="4463018"/>
            <a:ext cx="11424962" cy="85367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97433907-2962-BE81-A012-0AE3921087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8098760"/>
              </p:ext>
            </p:extLst>
          </p:nvPr>
        </p:nvGraphicFramePr>
        <p:xfrm>
          <a:off x="13222" y="1279197"/>
          <a:ext cx="6083301" cy="25699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282">
                  <a:extLst>
                    <a:ext uri="{9D8B030D-6E8A-4147-A177-3AD203B41FA5}">
                      <a16:colId xmlns:a16="http://schemas.microsoft.com/office/drawing/2014/main" val="2418926549"/>
                    </a:ext>
                  </a:extLst>
                </a:gridCol>
                <a:gridCol w="2424435">
                  <a:extLst>
                    <a:ext uri="{9D8B030D-6E8A-4147-A177-3AD203B41FA5}">
                      <a16:colId xmlns:a16="http://schemas.microsoft.com/office/drawing/2014/main" val="2506616395"/>
                    </a:ext>
                  </a:extLst>
                </a:gridCol>
                <a:gridCol w="863150">
                  <a:extLst>
                    <a:ext uri="{9D8B030D-6E8A-4147-A177-3AD203B41FA5}">
                      <a16:colId xmlns:a16="http://schemas.microsoft.com/office/drawing/2014/main" val="1901933450"/>
                    </a:ext>
                  </a:extLst>
                </a:gridCol>
                <a:gridCol w="939310">
                  <a:extLst>
                    <a:ext uri="{9D8B030D-6E8A-4147-A177-3AD203B41FA5}">
                      <a16:colId xmlns:a16="http://schemas.microsoft.com/office/drawing/2014/main" val="2437214575"/>
                    </a:ext>
                  </a:extLst>
                </a:gridCol>
                <a:gridCol w="1247124">
                  <a:extLst>
                    <a:ext uri="{9D8B030D-6E8A-4147-A177-3AD203B41FA5}">
                      <a16:colId xmlns:a16="http://schemas.microsoft.com/office/drawing/2014/main" val="3980541130"/>
                    </a:ext>
                  </a:extLst>
                </a:gridCol>
              </a:tblGrid>
              <a:tr h="401248">
                <a:tc>
                  <a:txBody>
                    <a:bodyPr/>
                    <a:lstStyle/>
                    <a:p>
                      <a:pPr algn="ctr" fontAlgn="b"/>
                      <a:endParaRPr lang="en-US" sz="1100" b="1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Installation</a:t>
                      </a:r>
                      <a:endParaRPr lang="en-US" sz="1100" b="1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Tickets Sold </a:t>
                      </a:r>
                      <a:endParaRPr lang="en-US" sz="1100" b="1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Base Total </a:t>
                      </a:r>
                      <a:br>
                        <a:rPr lang="en-US" sz="1100" u="none" strike="noStrike" dirty="0">
                          <a:effectLst/>
                        </a:rPr>
                      </a:br>
                      <a:r>
                        <a:rPr lang="en-US" sz="1100" u="none" strike="noStrike" dirty="0">
                          <a:effectLst/>
                        </a:rPr>
                        <a:t>Commission</a:t>
                      </a:r>
                      <a:endParaRPr lang="en-US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Extended </a:t>
                      </a:r>
                      <a:br>
                        <a:rPr lang="en-US" sz="1100" u="none" strike="noStrike">
                          <a:effectLst/>
                        </a:rPr>
                      </a:br>
                      <a:r>
                        <a:rPr lang="en-US" sz="1100" u="none" strike="noStrike">
                          <a:effectLst/>
                        </a:rPr>
                        <a:t>Customer Saves</a:t>
                      </a:r>
                      <a:endParaRPr lang="en-US" sz="1100" b="1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13193523"/>
                  </a:ext>
                </a:extLst>
              </a:tr>
              <a:tr h="3631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Naval Base San Diego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             66,204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    $732,555.08 </a:t>
                      </a:r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$5,032,026.09 </a:t>
                      </a:r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3560651"/>
                  </a:ext>
                </a:extLst>
              </a:tr>
              <a:tr h="2006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MCCS Camp Pendleton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             35,810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$446,996.26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$3,287,004.54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77809962"/>
                  </a:ext>
                </a:extLst>
              </a:tr>
              <a:tr h="2006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Shades of Green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             29,820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$402,022.37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$717,947.64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5719894"/>
                  </a:ext>
                </a:extLst>
              </a:tr>
              <a:tr h="2006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MCCS Miramar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             28,793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$347,079.25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$2,413,487.78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58025602"/>
                  </a:ext>
                </a:extLst>
              </a:tr>
              <a:tr h="2006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NOTU Cape Canaveral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             26,781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$378,840.30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$1,385,676.51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7135832"/>
                  </a:ext>
                </a:extLst>
              </a:tr>
              <a:tr h="2006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Naval Air Station North Island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             21,717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$254,080.37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$1,705,846.59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74500992"/>
                  </a:ext>
                </a:extLst>
              </a:tr>
              <a:tr h="2006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Naval Air Station Jacksonville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             21,340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$287,281.16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$1,175,266.74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59021007"/>
                  </a:ext>
                </a:extLst>
              </a:tr>
              <a:tr h="2006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Naval Station Port Hueneme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             17,605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$221,076.77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$1,591,477.44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45448260"/>
                  </a:ext>
                </a:extLst>
              </a:tr>
              <a:tr h="2006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Joint Base Pearl Harbor-Hickam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             11,000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$178,732.13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$1,077,733.50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5017926"/>
                  </a:ext>
                </a:extLst>
              </a:tr>
              <a:tr h="2006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Joint Base Lewis-McChord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              10,280 </a:t>
                      </a:r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$233,545.52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$1,472,232.44 </a:t>
                      </a:r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11256605"/>
                  </a:ext>
                </a:extLst>
              </a:tr>
            </a:tbl>
          </a:graphicData>
        </a:graphic>
      </p:graphicFrame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8BC76216-D783-5F46-A465-2228826C21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974179"/>
              </p:ext>
            </p:extLst>
          </p:nvPr>
        </p:nvGraphicFramePr>
        <p:xfrm>
          <a:off x="6039632" y="1273688"/>
          <a:ext cx="6083301" cy="25644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282">
                  <a:extLst>
                    <a:ext uri="{9D8B030D-6E8A-4147-A177-3AD203B41FA5}">
                      <a16:colId xmlns:a16="http://schemas.microsoft.com/office/drawing/2014/main" val="880740286"/>
                    </a:ext>
                  </a:extLst>
                </a:gridCol>
                <a:gridCol w="2424435">
                  <a:extLst>
                    <a:ext uri="{9D8B030D-6E8A-4147-A177-3AD203B41FA5}">
                      <a16:colId xmlns:a16="http://schemas.microsoft.com/office/drawing/2014/main" val="2070658504"/>
                    </a:ext>
                  </a:extLst>
                </a:gridCol>
                <a:gridCol w="863150">
                  <a:extLst>
                    <a:ext uri="{9D8B030D-6E8A-4147-A177-3AD203B41FA5}">
                      <a16:colId xmlns:a16="http://schemas.microsoft.com/office/drawing/2014/main" val="798916825"/>
                    </a:ext>
                  </a:extLst>
                </a:gridCol>
                <a:gridCol w="939310">
                  <a:extLst>
                    <a:ext uri="{9D8B030D-6E8A-4147-A177-3AD203B41FA5}">
                      <a16:colId xmlns:a16="http://schemas.microsoft.com/office/drawing/2014/main" val="4160619187"/>
                    </a:ext>
                  </a:extLst>
                </a:gridCol>
                <a:gridCol w="1247124">
                  <a:extLst>
                    <a:ext uri="{9D8B030D-6E8A-4147-A177-3AD203B41FA5}">
                      <a16:colId xmlns:a16="http://schemas.microsoft.com/office/drawing/2014/main" val="2553710577"/>
                    </a:ext>
                  </a:extLst>
                </a:gridCol>
              </a:tblGrid>
              <a:tr h="394525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Installation</a:t>
                      </a:r>
                      <a:endParaRPr lang="en-US" sz="1100" b="1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 Tickets Sold </a:t>
                      </a:r>
                      <a:endParaRPr lang="en-US" sz="1100" b="1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Base Total </a:t>
                      </a:r>
                      <a:br>
                        <a:rPr lang="en-US" sz="1100" u="none" strike="noStrike" dirty="0">
                          <a:effectLst/>
                        </a:rPr>
                      </a:br>
                      <a:r>
                        <a:rPr lang="en-US" sz="1100" u="none" strike="noStrike" dirty="0">
                          <a:effectLst/>
                        </a:rPr>
                        <a:t>Commission</a:t>
                      </a:r>
                      <a:endParaRPr lang="en-US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Extended </a:t>
                      </a:r>
                      <a:br>
                        <a:rPr lang="en-US" sz="1100" u="none" strike="noStrike">
                          <a:effectLst/>
                        </a:rPr>
                      </a:br>
                      <a:r>
                        <a:rPr lang="en-US" sz="1100" u="none" strike="noStrike">
                          <a:effectLst/>
                        </a:rPr>
                        <a:t>Customer Saves</a:t>
                      </a:r>
                      <a:endParaRPr lang="en-US" sz="1100" b="1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13685063"/>
                  </a:ext>
                </a:extLst>
              </a:tr>
              <a:tr h="1972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11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Naval Weapons Station Seal Beach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               9,500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$128,793.85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$981,435.83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07855870"/>
                  </a:ext>
                </a:extLst>
              </a:tr>
              <a:tr h="1972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12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Fort Bliss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               9,152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$140,891.75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$873,776.75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56967506"/>
                  </a:ext>
                </a:extLst>
              </a:tr>
              <a:tr h="1972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13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Naval Submarine Base Point Loma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               7,757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$77,829.44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$513,155.38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21071319"/>
                  </a:ext>
                </a:extLst>
              </a:tr>
              <a:tr h="1972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14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Fort Liberty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               7,685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$161,347.43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$1,051,888.69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1054380"/>
                  </a:ext>
                </a:extLst>
              </a:tr>
              <a:tr h="1972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15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MCRD San Diego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               7,610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$73,523.85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$495,342.38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84597720"/>
                  </a:ext>
                </a:extLst>
              </a:tr>
              <a:tr h="1972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16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Naval Station Mayport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               7,494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$102,998.20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$418,364.37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04944542"/>
                  </a:ext>
                </a:extLst>
              </a:tr>
              <a:tr h="1972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17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Fort Stewart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               6,895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$115,354.54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$647,428.71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49213567"/>
                  </a:ext>
                </a:extLst>
              </a:tr>
              <a:tr h="1972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18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Defense Distribution Depot San Joaquin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                6,895 </a:t>
                      </a:r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$105,819.17 </a:t>
                      </a:r>
                      <a:endParaRPr 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$716,747.48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46397964"/>
                  </a:ext>
                </a:extLst>
              </a:tr>
              <a:tr h="1972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19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Fort Belvoir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               6,873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$136,509.65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$872,366.58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95871629"/>
                  </a:ext>
                </a:extLst>
              </a:tr>
              <a:tr h="1972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20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Naval Air Station Lemoore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               6,653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$106,057.12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$673,021.51 </a:t>
                      </a:r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40337325"/>
                  </a:ext>
                </a:extLst>
              </a:tr>
              <a:tr h="1972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Grand Total</a:t>
                      </a:r>
                      <a:endParaRPr lang="en-US" sz="1100" b="1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           345,864 </a:t>
                      </a:r>
                      <a:endParaRPr lang="en-US" sz="1100" b="1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$4,631,334.21 </a:t>
                      </a:r>
                      <a:endParaRPr lang="en-US" sz="1100" b="1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$27,102,226.94 </a:t>
                      </a:r>
                      <a:endParaRPr lang="en-US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19638296"/>
                  </a:ext>
                </a:extLst>
              </a:tr>
            </a:tbl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7D5CB760-2E09-C15F-EC3C-580F43138ACE}"/>
              </a:ext>
            </a:extLst>
          </p:cNvPr>
          <p:cNvSpPr txBox="1"/>
          <p:nvPr/>
        </p:nvSpPr>
        <p:spPr>
          <a:xfrm>
            <a:off x="3520604" y="4022941"/>
            <a:ext cx="4833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Total number of Tickets Available in TMS:  1231</a:t>
            </a:r>
          </a:p>
        </p:txBody>
      </p:sp>
    </p:spTree>
    <p:extLst>
      <p:ext uri="{BB962C8B-B14F-4D97-AF65-F5344CB8AC3E}">
        <p14:creationId xmlns:p14="http://schemas.microsoft.com/office/powerpoint/2010/main" val="774504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0084297-0DE8-4CE5-4323-E20141E658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3082" y="67030"/>
            <a:ext cx="2921718" cy="1166676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32CFD5D-A77E-7EBD-4ADB-81F83C8DC7CF}"/>
              </a:ext>
            </a:extLst>
          </p:cNvPr>
          <p:cNvCxnSpPr/>
          <p:nvPr/>
        </p:nvCxnSpPr>
        <p:spPr>
          <a:xfrm>
            <a:off x="254000" y="1111750"/>
            <a:ext cx="11480800" cy="50800"/>
          </a:xfrm>
          <a:prstGeom prst="line">
            <a:avLst/>
          </a:prstGeom>
          <a:ln w="571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1B09CB0-1E99-7A79-3EB7-F3DD4BD28486}"/>
              </a:ext>
            </a:extLst>
          </p:cNvPr>
          <p:cNvCxnSpPr/>
          <p:nvPr/>
        </p:nvCxnSpPr>
        <p:spPr>
          <a:xfrm>
            <a:off x="309838" y="1175250"/>
            <a:ext cx="11424962" cy="85367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372056D-C842-A6D6-6626-4FADE7D65548}"/>
              </a:ext>
            </a:extLst>
          </p:cNvPr>
          <p:cNvSpPr txBox="1"/>
          <p:nvPr/>
        </p:nvSpPr>
        <p:spPr>
          <a:xfrm>
            <a:off x="2285435" y="91066"/>
            <a:ext cx="67945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Top 20 Vendor </a:t>
            </a:r>
          </a:p>
          <a:p>
            <a:pPr algn="ctr"/>
            <a:r>
              <a:rPr lang="en-US" sz="3200" b="1" dirty="0"/>
              <a:t>Sales Volume FY25 YTD</a:t>
            </a:r>
          </a:p>
          <a:p>
            <a:endParaRPr lang="en-U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DE42C24F-1A80-CA5B-0350-912EA5BB46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8530250"/>
              </p:ext>
            </p:extLst>
          </p:nvPr>
        </p:nvGraphicFramePr>
        <p:xfrm>
          <a:off x="1566821" y="1580595"/>
          <a:ext cx="8707120" cy="4840761"/>
        </p:xfrm>
        <a:graphic>
          <a:graphicData uri="http://schemas.openxmlformats.org/drawingml/2006/table">
            <a:tbl>
              <a:tblPr/>
              <a:tblGrid>
                <a:gridCol w="779742">
                  <a:extLst>
                    <a:ext uri="{9D8B030D-6E8A-4147-A177-3AD203B41FA5}">
                      <a16:colId xmlns:a16="http://schemas.microsoft.com/office/drawing/2014/main" val="534435580"/>
                    </a:ext>
                  </a:extLst>
                </a:gridCol>
                <a:gridCol w="1786909">
                  <a:extLst>
                    <a:ext uri="{9D8B030D-6E8A-4147-A177-3AD203B41FA5}">
                      <a16:colId xmlns:a16="http://schemas.microsoft.com/office/drawing/2014/main" val="534595320"/>
                    </a:ext>
                  </a:extLst>
                </a:gridCol>
                <a:gridCol w="1104635">
                  <a:extLst>
                    <a:ext uri="{9D8B030D-6E8A-4147-A177-3AD203B41FA5}">
                      <a16:colId xmlns:a16="http://schemas.microsoft.com/office/drawing/2014/main" val="1157458760"/>
                    </a:ext>
                  </a:extLst>
                </a:gridCol>
                <a:gridCol w="1738175">
                  <a:extLst>
                    <a:ext uri="{9D8B030D-6E8A-4147-A177-3AD203B41FA5}">
                      <a16:colId xmlns:a16="http://schemas.microsoft.com/office/drawing/2014/main" val="849881399"/>
                    </a:ext>
                  </a:extLst>
                </a:gridCol>
                <a:gridCol w="1250836">
                  <a:extLst>
                    <a:ext uri="{9D8B030D-6E8A-4147-A177-3AD203B41FA5}">
                      <a16:colId xmlns:a16="http://schemas.microsoft.com/office/drawing/2014/main" val="3415366400"/>
                    </a:ext>
                  </a:extLst>
                </a:gridCol>
                <a:gridCol w="2046823">
                  <a:extLst>
                    <a:ext uri="{9D8B030D-6E8A-4147-A177-3AD203B41FA5}">
                      <a16:colId xmlns:a16="http://schemas.microsoft.com/office/drawing/2014/main" val="3974833676"/>
                    </a:ext>
                  </a:extLst>
                </a:gridCol>
              </a:tblGrid>
              <a:tr h="212221">
                <a:tc>
                  <a:txBody>
                    <a:bodyPr/>
                    <a:lstStyle/>
                    <a:p>
                      <a:pPr algn="ctr" fontAlgn="b"/>
                      <a:endParaRPr lang="en-US" sz="1100" b="1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effectLst/>
                          <a:latin typeface="Calibri" panose="020F0502020204030204" pitchFamily="34" charset="0"/>
                        </a:rPr>
                        <a:t>Vendor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effectLst/>
                          <a:latin typeface="Calibri" panose="020F0502020204030204" pitchFamily="34" charset="0"/>
                        </a:rPr>
                        <a:t> Tickets Sold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effectLst/>
                          <a:latin typeface="Calibri" panose="020F0502020204030204" pitchFamily="34" charset="0"/>
                        </a:rPr>
                        <a:t>Base Total Comission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effectLst/>
                          <a:latin typeface="Calibri" panose="020F0502020204030204" pitchFamily="34" charset="0"/>
                        </a:rPr>
                        <a:t>Total MTP Cost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effectLst/>
                          <a:latin typeface="Calibri" panose="020F0502020204030204" pitchFamily="34" charset="0"/>
                        </a:rPr>
                        <a:t>Extended Customer Saves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0527474"/>
                  </a:ext>
                </a:extLst>
              </a:tr>
              <a:tr h="2122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Disneyland*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            160,054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$2,721,292.71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$26,509,236.04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$19,367,738.72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4557121"/>
                  </a:ext>
                </a:extLst>
              </a:tr>
              <a:tr h="2122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Universal Orlando*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            106,856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$1,639,942.90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$19,291,959.92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$2,715,064.07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2069543"/>
                  </a:ext>
                </a:extLst>
              </a:tr>
              <a:tr h="2122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DisneyWorld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              92,653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$2,495,414.80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$27,265,635.20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$17,438,471.73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0224158"/>
                  </a:ext>
                </a:extLst>
              </a:tr>
              <a:tr h="2122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effectLst/>
                          <a:latin typeface="Calibri" panose="020F0502020204030204" pitchFamily="34" charset="0"/>
                        </a:rPr>
                        <a:t>DisneyWorld</a:t>
                      </a:r>
                      <a:r>
                        <a:rPr lang="en-US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              44,272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$1,142,896.75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$12,863,509.73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$8,509,519.22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3200967"/>
                  </a:ext>
                </a:extLst>
              </a:tr>
              <a:tr h="2122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Universal Hollywood*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              37,538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$273,870.99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$4,152,544.22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$1,804,549.50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9523783"/>
                  </a:ext>
                </a:extLst>
              </a:tr>
              <a:tr h="2122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Seaworld*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              25,042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$182,314.69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$1,722,651.37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$1,090,863.02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1761743"/>
                  </a:ext>
                </a:extLst>
              </a:tr>
              <a:tr h="2122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San Diego Zoo Global*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              22,922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$138,163.60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$1,370,457.90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$269,545.50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556187"/>
                  </a:ext>
                </a:extLst>
              </a:tr>
              <a:tr h="2122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Legoland CA*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              13,487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$81,185.76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$904,450.61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$503,361.59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1835608"/>
                  </a:ext>
                </a:extLst>
              </a:tr>
              <a:tr h="2122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Legoland FL*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                6,348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$35,000.34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$413,329.43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$270,657.13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8171322"/>
                  </a:ext>
                </a:extLst>
              </a:tr>
              <a:tr h="2122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Medieval Times CA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                5,642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$32,409.35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$261,190.90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$100,057.97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6250815"/>
                  </a:ext>
                </a:extLst>
              </a:tr>
              <a:tr h="2122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Mammoth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                5,025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$53,580.25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$534,615.00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$331,539.81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6392687"/>
                  </a:ext>
                </a:extLst>
              </a:tr>
              <a:tr h="2122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Knott's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                5,012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$28,078.79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$273,131.86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$198,528.95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9891110"/>
                  </a:ext>
                </a:extLst>
              </a:tr>
              <a:tr h="2122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USS Midway*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                4,976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$8,930.58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$80,121.00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$69,690.00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4992660"/>
                  </a:ext>
                </a:extLst>
              </a:tr>
              <a:tr h="2122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Kennedy*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                4,664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$25,461.25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$248,662.50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$102,294.31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9905665"/>
                  </a:ext>
                </a:extLst>
              </a:tr>
              <a:tr h="2122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Old Town Trolley*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                4,326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$18,783.30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$158,843.39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$29,679.35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3888216"/>
                  </a:ext>
                </a:extLst>
              </a:tr>
              <a:tr h="2122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GA Aquarium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                3,578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$13,954.78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$136,362.22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$39,281.22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3468256"/>
                  </a:ext>
                </a:extLst>
              </a:tr>
              <a:tr h="2122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Medieval Times FL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                3,407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$19,119.35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$154,149.65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$77,640.13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5110078"/>
                  </a:ext>
                </a:extLst>
              </a:tr>
              <a:tr h="2122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Medieval Times MD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                3,304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$20,371.10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$164,791.90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$61,621.65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041837"/>
                  </a:ext>
                </a:extLst>
              </a:tr>
              <a:tr h="2122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Ikon Pass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                3,219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$196,224.10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$1,823,958.90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$1,245,070.00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9984603"/>
                  </a:ext>
                </a:extLst>
              </a:tr>
              <a:tr h="2122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Six Flags Theme Parks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                3,192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$10,942.24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$138,780.36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Calibri" panose="020F0502020204030204" pitchFamily="34" charset="0"/>
                        </a:rPr>
                        <a:t>$169,134.32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7421778"/>
                  </a:ext>
                </a:extLst>
              </a:tr>
              <a:tr h="384120"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effectLst/>
                          <a:latin typeface="Calibri" panose="020F0502020204030204" pitchFamily="34" charset="0"/>
                        </a:rPr>
                        <a:t>Grand Total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effectLst/>
                          <a:latin typeface="Calibri" panose="020F0502020204030204" pitchFamily="34" charset="0"/>
                        </a:rPr>
                        <a:t>            555,517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effectLst/>
                          <a:latin typeface="Calibri" panose="020F0502020204030204" pitchFamily="34" charset="0"/>
                        </a:rPr>
                        <a:t>$9,137,937.63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effectLst/>
                          <a:latin typeface="Calibri" panose="020F0502020204030204" pitchFamily="34" charset="0"/>
                        </a:rPr>
                        <a:t>$98,468,382.10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$54,394,308.21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0435713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C78A7B49-37C5-35B1-157A-2DEFD5401420}"/>
              </a:ext>
            </a:extLst>
          </p:cNvPr>
          <p:cNvSpPr txBox="1"/>
          <p:nvPr/>
        </p:nvSpPr>
        <p:spPr>
          <a:xfrm>
            <a:off x="254000" y="1260617"/>
            <a:ext cx="1644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i="0" u="none" strike="noStrike" dirty="0">
                <a:effectLst/>
                <a:latin typeface="Calibri" panose="020F0502020204030204" pitchFamily="34" charset="0"/>
              </a:rPr>
              <a:t>* API Vendor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844440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E9760-A615-F6DA-B7E7-FFAE7753FAD0}"/>
              </a:ext>
            </a:extLst>
          </p:cNvPr>
          <p:cNvSpPr txBox="1">
            <a:spLocks/>
          </p:cNvSpPr>
          <p:nvPr/>
        </p:nvSpPr>
        <p:spPr>
          <a:xfrm>
            <a:off x="1270000" y="253999"/>
            <a:ext cx="8858250" cy="78659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>
                <a:latin typeface="+mn-lt"/>
              </a:rPr>
              <a:t>Questions?</a:t>
            </a:r>
            <a:endParaRPr lang="en-US" dirty="0">
              <a:latin typeface="+mn-lt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F1675A2-9636-D819-7861-EDC94CF73C6C}"/>
              </a:ext>
            </a:extLst>
          </p:cNvPr>
          <p:cNvCxnSpPr/>
          <p:nvPr/>
        </p:nvCxnSpPr>
        <p:spPr>
          <a:xfrm>
            <a:off x="254000" y="1192134"/>
            <a:ext cx="11480800" cy="50800"/>
          </a:xfrm>
          <a:prstGeom prst="line">
            <a:avLst/>
          </a:prstGeom>
          <a:ln w="571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1D43426-4623-57FC-BB36-D34FD17CF8AF}"/>
              </a:ext>
            </a:extLst>
          </p:cNvPr>
          <p:cNvCxnSpPr/>
          <p:nvPr/>
        </p:nvCxnSpPr>
        <p:spPr>
          <a:xfrm>
            <a:off x="309838" y="1255634"/>
            <a:ext cx="11424962" cy="85367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B9747D36-78B0-4910-5F24-0C20FF408B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6479" y="-12495"/>
            <a:ext cx="2920237" cy="1164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8336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986</Words>
  <Application>Microsoft Office PowerPoint</Application>
  <PresentationFormat>Widescreen</PresentationFormat>
  <Paragraphs>314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Aptos</vt:lpstr>
      <vt:lpstr>Aptos Display</vt:lpstr>
      <vt:lpstr>Arial</vt:lpstr>
      <vt:lpstr>Calibri</vt:lpstr>
      <vt:lpstr>Office Theme</vt:lpstr>
      <vt:lpstr>Military Ticket Program  FY24 Final (data pulled from TMS) </vt:lpstr>
      <vt:lpstr>PowerPoint Presentation</vt:lpstr>
      <vt:lpstr>PowerPoint Presentation</vt:lpstr>
      <vt:lpstr>PowerPoint Presentation</vt:lpstr>
      <vt:lpstr>PowerPoint Presentation</vt:lpstr>
    </vt:vector>
  </TitlesOfParts>
  <Company>HPES NMCI 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Gray, Bonnie E CIV USN CNIC WASHINGTON DC (USA)</dc:creator>
  <cp:lastModifiedBy>Gray, Bonnie E CIV USN CNIC WASHINGTON DC (USA)</cp:lastModifiedBy>
  <cp:revision>10</cp:revision>
  <dcterms:created xsi:type="dcterms:W3CDTF">2025-05-05T13:41:26Z</dcterms:created>
  <dcterms:modified xsi:type="dcterms:W3CDTF">2025-05-05T16:15:13Z</dcterms:modified>
</cp:coreProperties>
</file>