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70" r:id="rId6"/>
    <p:sldId id="261" r:id="rId7"/>
    <p:sldId id="257" r:id="rId8"/>
    <p:sldId id="268" r:id="rId9"/>
    <p:sldId id="269" r:id="rId10"/>
    <p:sldId id="264" r:id="rId11"/>
    <p:sldId id="271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polski, Jennifer CIV CNIC HQ Millington, N922" initials="TJCCHMN" lastIdx="2" clrIdx="0">
    <p:extLst>
      <p:ext uri="{19B8F6BF-5375-455C-9EA6-DF929625EA0E}">
        <p15:presenceInfo xmlns:p15="http://schemas.microsoft.com/office/powerpoint/2012/main" userId="S-1-5-21-1801674531-2146617017-725345543-37759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A237B"/>
    <a:srgbClr val="0066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85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2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B48DF-5D91-4D28-BEB5-27A511298CBA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A2917-C8D1-4AAA-AA2D-10E93E52A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38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is a lot of information shared on each of these slides with the intention being that we can disseminate this slide deck to anyone who wasn’t able to join us this morning.  I will touch on the key points of each slide and do my best not to read the slides word for word.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BA2917-C8D1-4AAA-AA2D-10E93E52A6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51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Change in Platform</a:t>
            </a:r>
          </a:p>
          <a:p>
            <a:pPr marL="171450" indent="-171450">
              <a:buFontTx/>
              <a:buChar char="-"/>
            </a:pPr>
            <a:r>
              <a:rPr lang="en-US" dirty="0"/>
              <a:t>Merchant of Record </a:t>
            </a:r>
          </a:p>
          <a:p>
            <a:pPr marL="171450" indent="-171450">
              <a:buFontTx/>
              <a:buChar char="-"/>
            </a:pPr>
            <a:r>
              <a:rPr lang="en-US" dirty="0"/>
              <a:t>RecTrac and Sales in the Agent Portal</a:t>
            </a:r>
          </a:p>
          <a:p>
            <a:pPr marL="171450" indent="-171450">
              <a:buFontTx/>
              <a:buChar char="-"/>
            </a:pPr>
            <a:r>
              <a:rPr lang="en-US" dirty="0"/>
              <a:t>Online commissions </a:t>
            </a:r>
          </a:p>
          <a:p>
            <a:pPr marL="171450" indent="-171450">
              <a:buFontTx/>
              <a:buChar char="-"/>
            </a:pPr>
            <a:r>
              <a:rPr lang="en-US" dirty="0"/>
              <a:t>End of Month Process</a:t>
            </a:r>
          </a:p>
          <a:p>
            <a:pPr marL="171450" indent="-171450">
              <a:buFontTx/>
              <a:buChar char="-"/>
            </a:pPr>
            <a:r>
              <a:rPr lang="en-US" dirty="0"/>
              <a:t>Introducing a MTP Help Desk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BA2917-C8D1-4AAA-AA2D-10E93E52A6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97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New Platform: No new tech is needed</a:t>
            </a:r>
          </a:p>
          <a:p>
            <a:pPr marL="171450" indent="-171450">
              <a:buFontTx/>
              <a:buChar char="-"/>
            </a:pPr>
            <a:r>
              <a:rPr lang="en-US" dirty="0"/>
              <a:t>Order Review Form: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A large percentage of cancellation for tickets is due to human error, whether the patron provided the wrong information or the ticket agent misspelled a name/email. 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In effort to cut down on cancellations due to human error we are introducing the Order Review Form to the check out process.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BA2917-C8D1-4AAA-AA2D-10E93E52A6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24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Commission Example: </a:t>
            </a:r>
          </a:p>
          <a:p>
            <a:pPr marL="171450" indent="-171450">
              <a:buFontTx/>
              <a:buChar char="-"/>
            </a:pPr>
            <a:r>
              <a:rPr lang="en-US" dirty="0"/>
              <a:t>Ticket Retail $100</a:t>
            </a:r>
          </a:p>
          <a:p>
            <a:pPr marL="171450" indent="-171450">
              <a:buFontTx/>
              <a:buChar char="-"/>
            </a:pPr>
            <a:r>
              <a:rPr lang="en-US" dirty="0"/>
              <a:t>Ticket Cost $90</a:t>
            </a:r>
          </a:p>
          <a:p>
            <a:pPr marL="171450" indent="-171450">
              <a:buFontTx/>
              <a:buChar char="-"/>
            </a:pPr>
            <a:r>
              <a:rPr lang="en-US" dirty="0"/>
              <a:t>MTP Commission: 2.5% = $2.50</a:t>
            </a:r>
          </a:p>
          <a:p>
            <a:pPr marL="171450" indent="-171450">
              <a:buFontTx/>
              <a:buChar char="-"/>
            </a:pPr>
            <a:r>
              <a:rPr lang="en-US" dirty="0"/>
              <a:t>Base Commission = $7.50 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Online Commission Example: </a:t>
            </a:r>
          </a:p>
          <a:p>
            <a:pPr marL="171450" indent="-171450">
              <a:buFontTx/>
              <a:buChar char="-"/>
            </a:pPr>
            <a:r>
              <a:rPr lang="en-US" dirty="0"/>
              <a:t>Ticket Retail: $100</a:t>
            </a:r>
          </a:p>
          <a:p>
            <a:pPr marL="171450" indent="-171450">
              <a:buFontTx/>
              <a:buChar char="-"/>
            </a:pPr>
            <a:r>
              <a:rPr lang="en-US" dirty="0"/>
              <a:t>Ticket Cost: $90</a:t>
            </a:r>
          </a:p>
          <a:p>
            <a:pPr marL="171450" indent="-171450">
              <a:buFontTx/>
              <a:buChar char="-"/>
            </a:pPr>
            <a:r>
              <a:rPr lang="en-US" dirty="0"/>
              <a:t>MTP Comm: 8% = $8.00</a:t>
            </a:r>
          </a:p>
          <a:p>
            <a:pPr marL="171450" indent="-171450">
              <a:buFontTx/>
              <a:buChar char="-"/>
            </a:pPr>
            <a:r>
              <a:rPr lang="en-US" dirty="0"/>
              <a:t>Base Comm = $2.00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BA2917-C8D1-4AAA-AA2D-10E93E52A6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56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current implementation plan is to stand up the Agent Portal and Back Office functions of the new TMS without the addition of a functioning website.  The MTP Help Desk and the MTP HQ team will be there to help troubleshoot any issues that arise with the new portals.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BA2917-C8D1-4AAA-AA2D-10E93E52A6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058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351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80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14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76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28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97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2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495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20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85BEA-9C6D-4C20-8515-1DA818288016}" type="datetimeFigureOut">
              <a:rPr lang="en-US" smtClean="0"/>
              <a:t>5/4/2026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1EAAA-89D6-4020-B8C6-687A3F571E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85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wrtickets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2FB0285D-BCAA-A7D5-EFC9-EDA4084DF8EC}"/>
              </a:ext>
            </a:extLst>
          </p:cNvPr>
          <p:cNvSpPr>
            <a:spLocks noGrp="1"/>
          </p:cNvSpPr>
          <p:nvPr/>
        </p:nvSpPr>
        <p:spPr bwMode="auto">
          <a:xfrm>
            <a:off x="2128520" y="1940477"/>
            <a:ext cx="79349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0" rIns="4572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en-US" sz="4400" dirty="0">
                <a:effectLst/>
              </a:rPr>
              <a:t>Military Ticket Program (MTP) </a:t>
            </a:r>
            <a:br>
              <a:rPr lang="en-US" sz="4400" dirty="0">
                <a:effectLst/>
              </a:rPr>
            </a:br>
            <a:r>
              <a:rPr lang="en-US" sz="4400" dirty="0">
                <a:effectLst/>
              </a:rPr>
              <a:t>Ticket Management System (TMS)</a:t>
            </a:r>
            <a:br>
              <a:rPr lang="en-US" sz="4400" dirty="0">
                <a:effectLst/>
              </a:rPr>
            </a:br>
            <a:r>
              <a:rPr lang="en-US" sz="4400" dirty="0">
                <a:effectLst/>
              </a:rPr>
              <a:t>Ecommerce Project Brief </a:t>
            </a:r>
            <a:br>
              <a:rPr lang="en-US" dirty="0"/>
            </a:br>
            <a:r>
              <a:rPr lang="en-US" sz="1800" dirty="0"/>
              <a:t>  </a:t>
            </a:r>
            <a:endParaRPr lang="en-US" i="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6995CD-D215-1E3F-908F-56D72BC8C646}"/>
              </a:ext>
            </a:extLst>
          </p:cNvPr>
          <p:cNvSpPr txBox="1"/>
          <p:nvPr/>
        </p:nvSpPr>
        <p:spPr>
          <a:xfrm>
            <a:off x="3870267" y="4881598"/>
            <a:ext cx="44514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Kate Cutshall</a:t>
            </a:r>
          </a:p>
          <a:p>
            <a:pPr algn="ctr"/>
            <a:r>
              <a:rPr lang="en-US" sz="2400" b="1" i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 Rec Program Analyst </a:t>
            </a:r>
          </a:p>
          <a:p>
            <a:pPr algn="ctr"/>
            <a:r>
              <a:rPr lang="en-US" sz="2400" b="1" i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CNIC HQ</a:t>
            </a:r>
          </a:p>
          <a:p>
            <a:pPr algn="ctr"/>
            <a:r>
              <a:rPr lang="en-US" sz="2400" b="1" i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May 2026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DD6BD9D-29BD-45D5-4C41-D1BBCD878D9A}"/>
              </a:ext>
            </a:extLst>
          </p:cNvPr>
          <p:cNvGrpSpPr/>
          <p:nvPr/>
        </p:nvGrpSpPr>
        <p:grpSpPr>
          <a:xfrm>
            <a:off x="182285" y="79822"/>
            <a:ext cx="11827430" cy="1260617"/>
            <a:chOff x="182285" y="50728"/>
            <a:chExt cx="11827430" cy="1260617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143D2D5-3163-E73B-21BF-3427886E65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87997" y="59302"/>
              <a:ext cx="2921718" cy="1166676"/>
            </a:xfrm>
            <a:prstGeom prst="rect">
              <a:avLst/>
            </a:prstGeom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01B7128-912F-22A5-1430-872A4211B134}"/>
                </a:ext>
              </a:extLst>
            </p:cNvPr>
            <p:cNvCxnSpPr/>
            <p:nvPr/>
          </p:nvCxnSpPr>
          <p:spPr>
            <a:xfrm>
              <a:off x="325715" y="1162478"/>
              <a:ext cx="11480800" cy="5080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965773E-0885-0C78-1168-675AA5E272AC}"/>
                </a:ext>
              </a:extLst>
            </p:cNvPr>
            <p:cNvCxnSpPr>
              <a:cxnSpLocks/>
            </p:cNvCxnSpPr>
            <p:nvPr/>
          </p:nvCxnSpPr>
          <p:spPr>
            <a:xfrm>
              <a:off x="325715" y="1267019"/>
              <a:ext cx="11480800" cy="4432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2A291A1-EBCC-B8B4-CD1A-E0B8FC927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285" y="50728"/>
              <a:ext cx="1019962" cy="1015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4393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1AE67-3909-6CC3-3EF1-E8064A815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9885" y="353269"/>
            <a:ext cx="12192000" cy="723842"/>
          </a:xfrm>
        </p:spPr>
        <p:txBody>
          <a:bodyPr/>
          <a:lstStyle/>
          <a:p>
            <a:pPr algn="ctr"/>
            <a:r>
              <a:rPr lang="en-US" b="1" i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50602-54DA-DE05-FF84-21CA076C4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TMS Current vs TMS Future</a:t>
            </a:r>
          </a:p>
          <a:p>
            <a:r>
              <a:rPr lang="en-US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Ticket Office Process</a:t>
            </a:r>
          </a:p>
          <a:p>
            <a:r>
              <a:rPr lang="en-US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Ecommerce Website Process</a:t>
            </a:r>
          </a:p>
          <a:p>
            <a:r>
              <a:rPr lang="en-US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Accounting Changes</a:t>
            </a:r>
          </a:p>
          <a:p>
            <a:r>
              <a:rPr lang="en-US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Status/Implementation</a:t>
            </a:r>
          </a:p>
          <a:p>
            <a:r>
              <a:rPr lang="en-US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B2E5119-4D36-9FC6-C5EB-F5FB7050E6D2}"/>
              </a:ext>
            </a:extLst>
          </p:cNvPr>
          <p:cNvGrpSpPr/>
          <p:nvPr/>
        </p:nvGrpSpPr>
        <p:grpSpPr>
          <a:xfrm>
            <a:off x="182285" y="50728"/>
            <a:ext cx="11827430" cy="1260617"/>
            <a:chOff x="182285" y="50728"/>
            <a:chExt cx="11827430" cy="126061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F5F240E-D934-D345-1A93-9BE2046D7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87997" y="59302"/>
              <a:ext cx="2921718" cy="1166676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032A63-A1B5-E4A4-8584-3C8722F2B768}"/>
                </a:ext>
              </a:extLst>
            </p:cNvPr>
            <p:cNvCxnSpPr/>
            <p:nvPr/>
          </p:nvCxnSpPr>
          <p:spPr>
            <a:xfrm>
              <a:off x="325715" y="1162478"/>
              <a:ext cx="11480800" cy="5080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EE3864-5CFE-EBB5-4E95-99035C2DCD2E}"/>
                </a:ext>
              </a:extLst>
            </p:cNvPr>
            <p:cNvCxnSpPr>
              <a:cxnSpLocks/>
            </p:cNvCxnSpPr>
            <p:nvPr/>
          </p:nvCxnSpPr>
          <p:spPr>
            <a:xfrm>
              <a:off x="325715" y="1267019"/>
              <a:ext cx="11480800" cy="4432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2B9FDA0-A388-28B6-78CD-00C200C3F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2285" y="50728"/>
              <a:ext cx="1019962" cy="1015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968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1672A15-6173-B92B-4608-EA7F55F37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7997" y="59302"/>
            <a:ext cx="2921718" cy="116667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402563-B174-0BFB-C236-743FE04F091F}"/>
              </a:ext>
            </a:extLst>
          </p:cNvPr>
          <p:cNvCxnSpPr/>
          <p:nvPr/>
        </p:nvCxnSpPr>
        <p:spPr>
          <a:xfrm>
            <a:off x="325715" y="1162478"/>
            <a:ext cx="11480800" cy="5080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8FCABED-9833-F5F6-D747-1EAA10F1493E}"/>
              </a:ext>
            </a:extLst>
          </p:cNvPr>
          <p:cNvCxnSpPr>
            <a:cxnSpLocks/>
          </p:cNvCxnSpPr>
          <p:nvPr/>
        </p:nvCxnSpPr>
        <p:spPr>
          <a:xfrm>
            <a:off x="325715" y="1267019"/>
            <a:ext cx="11480800" cy="44326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209309E0-2E6F-DE78-EDFF-D941B19F6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285" y="50728"/>
            <a:ext cx="1019962" cy="1015325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A2AD2036-EFF7-B647-37A9-59C17AB72532}"/>
              </a:ext>
            </a:extLst>
          </p:cNvPr>
          <p:cNvSpPr txBox="1">
            <a:spLocks/>
          </p:cNvSpPr>
          <p:nvPr/>
        </p:nvSpPr>
        <p:spPr>
          <a:xfrm>
            <a:off x="-182285" y="384895"/>
            <a:ext cx="12192000" cy="7238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i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TMS Current vs TMS Future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82F6AA7-C5CB-DCD1-58FB-4CC58E76E094}"/>
              </a:ext>
            </a:extLst>
          </p:cNvPr>
          <p:cNvSpPr/>
          <p:nvPr/>
        </p:nvSpPr>
        <p:spPr>
          <a:xfrm>
            <a:off x="1313410" y="1957307"/>
            <a:ext cx="4394335" cy="404123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92069AE-5228-739F-6DA7-36067AE9AEE4}"/>
              </a:ext>
            </a:extLst>
          </p:cNvPr>
          <p:cNvSpPr txBox="1"/>
          <p:nvPr/>
        </p:nvSpPr>
        <p:spPr>
          <a:xfrm>
            <a:off x="1956097" y="1551571"/>
            <a:ext cx="31089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630CD9-EE17-EC24-F2E6-B0FB4F41E9C8}"/>
              </a:ext>
            </a:extLst>
          </p:cNvPr>
          <p:cNvSpPr txBox="1"/>
          <p:nvPr/>
        </p:nvSpPr>
        <p:spPr>
          <a:xfrm>
            <a:off x="6876811" y="1560145"/>
            <a:ext cx="31089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0BA33DC-747C-3026-2044-7DDF54AD97DF}"/>
              </a:ext>
            </a:extLst>
          </p:cNvPr>
          <p:cNvSpPr txBox="1"/>
          <p:nvPr/>
        </p:nvSpPr>
        <p:spPr>
          <a:xfrm>
            <a:off x="1868284" y="2312455"/>
            <a:ext cx="3437313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Office/Agent Portal through SSO URL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Travel Office is the merchant of record.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Travel office uploads ticket information to RecTrac.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Order in TMS and process sale in RecTrac/POS system.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Month: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Invoices Travel Office for MTP Cost of tickets sold.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pays vendors for tickets sold. 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9A29B9A-6D7A-5689-6AAF-180EC8F41AFC}"/>
              </a:ext>
            </a:extLst>
          </p:cNvPr>
          <p:cNvSpPr/>
          <p:nvPr/>
        </p:nvSpPr>
        <p:spPr>
          <a:xfrm>
            <a:off x="6234123" y="1933763"/>
            <a:ext cx="4394335" cy="404123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5BF6D8D-B7A7-A6EC-1199-56281E370A68}"/>
              </a:ext>
            </a:extLst>
          </p:cNvPr>
          <p:cNvSpPr txBox="1"/>
          <p:nvPr/>
        </p:nvSpPr>
        <p:spPr>
          <a:xfrm>
            <a:off x="6839404" y="2312455"/>
            <a:ext cx="343731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Office/Agent Portal through Okta Portal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is the merchant of record.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Order and process payment in the Agent Portal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Sales Option for Patron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Travel Office earns commissions from online sales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Month: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Accounting pays Travel Office commission for tickets sold in office/online.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pays vendors for tickets sold.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Help Desk</a:t>
            </a:r>
          </a:p>
        </p:txBody>
      </p:sp>
    </p:spTree>
    <p:extLst>
      <p:ext uri="{BB962C8B-B14F-4D97-AF65-F5344CB8AC3E}">
        <p14:creationId xmlns:p14="http://schemas.microsoft.com/office/powerpoint/2010/main" val="184784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967B842-933A-FE57-2283-EC536006AEB1}"/>
              </a:ext>
            </a:extLst>
          </p:cNvPr>
          <p:cNvSpPr txBox="1">
            <a:spLocks/>
          </p:cNvSpPr>
          <p:nvPr/>
        </p:nvSpPr>
        <p:spPr>
          <a:xfrm>
            <a:off x="-182285" y="384895"/>
            <a:ext cx="12192000" cy="7238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i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Travel Office Process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5430F84-8B5A-BAFF-23EE-94E5FE405B62}"/>
              </a:ext>
            </a:extLst>
          </p:cNvPr>
          <p:cNvGrpSpPr/>
          <p:nvPr/>
        </p:nvGrpSpPr>
        <p:grpSpPr>
          <a:xfrm>
            <a:off x="182285" y="50728"/>
            <a:ext cx="11827430" cy="1260617"/>
            <a:chOff x="182285" y="50728"/>
            <a:chExt cx="11827430" cy="126061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AE1D45C-8E8F-6247-0743-915A9FD4B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87997" y="59302"/>
              <a:ext cx="2921718" cy="1166676"/>
            </a:xfrm>
            <a:prstGeom prst="rect">
              <a:avLst/>
            </a:prstGeom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434FBD4-12CF-6BAF-0129-A03409C3A895}"/>
                </a:ext>
              </a:extLst>
            </p:cNvPr>
            <p:cNvCxnSpPr/>
            <p:nvPr/>
          </p:nvCxnSpPr>
          <p:spPr>
            <a:xfrm>
              <a:off x="325715" y="1162478"/>
              <a:ext cx="11480800" cy="5080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B7B63E0-938A-53C8-87F3-BAA2787CF0DA}"/>
                </a:ext>
              </a:extLst>
            </p:cNvPr>
            <p:cNvCxnSpPr>
              <a:cxnSpLocks/>
            </p:cNvCxnSpPr>
            <p:nvPr/>
          </p:nvCxnSpPr>
          <p:spPr>
            <a:xfrm>
              <a:off x="325715" y="1267019"/>
              <a:ext cx="11480800" cy="4432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BD424CD-EB91-4F51-7C37-5FB872D4DD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2285" y="50728"/>
              <a:ext cx="1019962" cy="1015325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8AD7250-11C0-72D6-1291-9C65A7387CE1}"/>
              </a:ext>
            </a:extLst>
          </p:cNvPr>
          <p:cNvSpPr txBox="1"/>
          <p:nvPr/>
        </p:nvSpPr>
        <p:spPr>
          <a:xfrm>
            <a:off x="325715" y="1695796"/>
            <a:ext cx="11480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Platform for Back Office and Agent Portal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 are optimized but remain similar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will coordinate with CNIC IT for a massive migration to new platform</a:t>
            </a:r>
          </a:p>
          <a:p>
            <a:pPr lvl="1"/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Check-Out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 IDs will accompany each transaction for commission assignments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 Review Form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Payment Process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Payments will now process through the Agent Portal. 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Patrons will not receive confirmation of ticket purchase until payment has been processed.</a:t>
            </a:r>
          </a:p>
          <a:p>
            <a:pPr lvl="1"/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Cancellation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remains similar to today.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Assisting with Online Order cancellations: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Submit a cancellation request on the patron's behalf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contact for the MTP Help Desk </a:t>
            </a:r>
          </a:p>
          <a:p>
            <a:pPr lvl="2"/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Refunds: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APIs cannot process Modifications/Upgrades to tickets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changes are needed: Cancel the entire order and refund the customer.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Cancellation Fee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Cancellation of tickets may result in a cancellation fee determined by the cost of the ticket.</a:t>
            </a:r>
          </a:p>
        </p:txBody>
      </p:sp>
    </p:spTree>
    <p:extLst>
      <p:ext uri="{BB962C8B-B14F-4D97-AF65-F5344CB8AC3E}">
        <p14:creationId xmlns:p14="http://schemas.microsoft.com/office/powerpoint/2010/main" val="3432910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4A739C35-20A4-B3A0-BE1E-8EFAB322642F}"/>
              </a:ext>
            </a:extLst>
          </p:cNvPr>
          <p:cNvSpPr txBox="1">
            <a:spLocks/>
          </p:cNvSpPr>
          <p:nvPr/>
        </p:nvSpPr>
        <p:spPr>
          <a:xfrm>
            <a:off x="-182285" y="384895"/>
            <a:ext cx="12192000" cy="7238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i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Ecommerce Website Process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C6FEFF8-9BCA-801F-5B65-8976241EBA4A}"/>
              </a:ext>
            </a:extLst>
          </p:cNvPr>
          <p:cNvGrpSpPr/>
          <p:nvPr/>
        </p:nvGrpSpPr>
        <p:grpSpPr>
          <a:xfrm>
            <a:off x="182285" y="50728"/>
            <a:ext cx="11827430" cy="1260617"/>
            <a:chOff x="182285" y="50728"/>
            <a:chExt cx="11827430" cy="126061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9553A06-48F3-9573-A488-A5C1D12320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87997" y="59302"/>
              <a:ext cx="2921718" cy="1166676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8BF6B29-E057-5269-A7C8-38EC719A1055}"/>
                </a:ext>
              </a:extLst>
            </p:cNvPr>
            <p:cNvCxnSpPr/>
            <p:nvPr/>
          </p:nvCxnSpPr>
          <p:spPr>
            <a:xfrm>
              <a:off x="325715" y="1162478"/>
              <a:ext cx="11480800" cy="5080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F98637D-82EB-CAB5-F95F-E823C6C91C6D}"/>
                </a:ext>
              </a:extLst>
            </p:cNvPr>
            <p:cNvCxnSpPr>
              <a:cxnSpLocks/>
            </p:cNvCxnSpPr>
            <p:nvPr/>
          </p:nvCxnSpPr>
          <p:spPr>
            <a:xfrm>
              <a:off x="325715" y="1267019"/>
              <a:ext cx="11480800" cy="4432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6E2BEE6-4009-7D66-F8AA-8CF558C0FB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285" y="50728"/>
              <a:ext cx="1019962" cy="1015325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A137F75-FD5A-A7AE-F32C-ED508107DDD2}"/>
              </a:ext>
            </a:extLst>
          </p:cNvPr>
          <p:cNvSpPr txBox="1"/>
          <p:nvPr/>
        </p:nvSpPr>
        <p:spPr>
          <a:xfrm>
            <a:off x="325715" y="1596044"/>
            <a:ext cx="116404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Branding and URL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www.mwrtickets.com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maintained website that will be integrated into our ticket inventory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competition against our competitors </a:t>
            </a:r>
            <a:r>
              <a:rPr lang="en-US" sz="1400" dirty="0" err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GovX</a:t>
            </a: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dirty="0" err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VetTix</a:t>
            </a: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Authentication Process: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same process of AFT, patron's authentication will determine their access level to specific tickets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 DoD Civilian will be able to see the Disney Military Salute Tickets but not able to add them to the cart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 Assignment: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Moving Away from UICs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Patron Store Affiliation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authentication patrons will be asked to affiliate to their local ticket office.  Their choice will tie that transaction to the store for commission assignment.  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Cart to Agent Sales: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Agents will have the capability to help finalize a patron's online purchase by retrieving a cart code and completing the sale.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Agents will receive In Office level commission rate for that sale.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Help Desk: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Desk Phone number to assist agents as well as online patrons with all questions and transactions.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Offices can provide this phone number to patrons for direct contact with MTP for cancellations or refunds.  </a:t>
            </a:r>
          </a:p>
        </p:txBody>
      </p:sp>
    </p:spTree>
    <p:extLst>
      <p:ext uri="{BB962C8B-B14F-4D97-AF65-F5344CB8AC3E}">
        <p14:creationId xmlns:p14="http://schemas.microsoft.com/office/powerpoint/2010/main" val="569802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369A128E-3859-31B2-CD43-875C3EBFF91C}"/>
              </a:ext>
            </a:extLst>
          </p:cNvPr>
          <p:cNvSpPr txBox="1">
            <a:spLocks/>
          </p:cNvSpPr>
          <p:nvPr/>
        </p:nvSpPr>
        <p:spPr>
          <a:xfrm>
            <a:off x="-182285" y="384895"/>
            <a:ext cx="12192000" cy="7238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i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Accounting Changes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4ACEA50-0DF9-D951-1787-3B3CE59D73EE}"/>
              </a:ext>
            </a:extLst>
          </p:cNvPr>
          <p:cNvGrpSpPr/>
          <p:nvPr/>
        </p:nvGrpSpPr>
        <p:grpSpPr>
          <a:xfrm>
            <a:off x="182285" y="50728"/>
            <a:ext cx="11827430" cy="1260617"/>
            <a:chOff x="182285" y="50728"/>
            <a:chExt cx="11827430" cy="1260617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F205357-A74B-28F7-5D89-D8F4151D5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87997" y="59302"/>
              <a:ext cx="2921718" cy="1166676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E0F88FD-B047-2278-97E5-89C1557DE805}"/>
                </a:ext>
              </a:extLst>
            </p:cNvPr>
            <p:cNvCxnSpPr/>
            <p:nvPr/>
          </p:nvCxnSpPr>
          <p:spPr>
            <a:xfrm>
              <a:off x="325715" y="1162478"/>
              <a:ext cx="11480800" cy="5080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73FEFDD-5C38-BB50-2744-28A134A92F74}"/>
                </a:ext>
              </a:extLst>
            </p:cNvPr>
            <p:cNvCxnSpPr>
              <a:cxnSpLocks/>
            </p:cNvCxnSpPr>
            <p:nvPr/>
          </p:nvCxnSpPr>
          <p:spPr>
            <a:xfrm>
              <a:off x="325715" y="1267019"/>
              <a:ext cx="11480800" cy="4432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70A0E0F-A81B-DC9D-C55D-7CD9E81562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2285" y="50728"/>
              <a:ext cx="1019962" cy="1015325"/>
            </a:xfrm>
            <a:prstGeom prst="rect">
              <a:avLst/>
            </a:prstGeom>
          </p:spPr>
        </p:pic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605181C-50C3-EA5A-7D8A-19A16C283945}"/>
              </a:ext>
            </a:extLst>
          </p:cNvPr>
          <p:cNvSpPr/>
          <p:nvPr/>
        </p:nvSpPr>
        <p:spPr>
          <a:xfrm>
            <a:off x="1313410" y="1957307"/>
            <a:ext cx="4394335" cy="419826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BDC04B-522C-23AE-1986-5D41DAB07032}"/>
              </a:ext>
            </a:extLst>
          </p:cNvPr>
          <p:cNvSpPr txBox="1"/>
          <p:nvPr/>
        </p:nvSpPr>
        <p:spPr>
          <a:xfrm>
            <a:off x="1956097" y="1551571"/>
            <a:ext cx="31089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6245C9-92A9-E992-6B91-D1D08CF7ADBB}"/>
              </a:ext>
            </a:extLst>
          </p:cNvPr>
          <p:cNvSpPr txBox="1"/>
          <p:nvPr/>
        </p:nvSpPr>
        <p:spPr>
          <a:xfrm>
            <a:off x="6876811" y="1560145"/>
            <a:ext cx="31089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5D5E38-E8F6-1D7E-E5B2-9FFDCF7A590F}"/>
              </a:ext>
            </a:extLst>
          </p:cNvPr>
          <p:cNvSpPr txBox="1"/>
          <p:nvPr/>
        </p:nvSpPr>
        <p:spPr>
          <a:xfrm>
            <a:off x="1791920" y="2157557"/>
            <a:ext cx="3437313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Travel Office is the merchant of record.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Assumes Credit Card Processing Fees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 25 Fees est. - $7M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Travel office uploads ticket information to RecTrac.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EOD Process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Order in TMS and process sale in RecTrac/POS system.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Commissions: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 Sales: 2%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Month: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Invoices Travel Office for MTP Cost of tickets sold.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pays vendors for tickets sold. 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5DCB7B-1357-DB58-6807-D40D7479B229}"/>
              </a:ext>
            </a:extLst>
          </p:cNvPr>
          <p:cNvSpPr/>
          <p:nvPr/>
        </p:nvSpPr>
        <p:spPr>
          <a:xfrm>
            <a:off x="6234123" y="1933763"/>
            <a:ext cx="4394335" cy="422181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A9D347-78E6-4C40-ACEF-97D70066932F}"/>
              </a:ext>
            </a:extLst>
          </p:cNvPr>
          <p:cNvSpPr txBox="1"/>
          <p:nvPr/>
        </p:nvSpPr>
        <p:spPr>
          <a:xfrm>
            <a:off x="6731338" y="2157557"/>
            <a:ext cx="370113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is the merchant of record.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assuming all credit card processing fees.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order and payment in the Agent Portal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Budget Change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RecTrac remains for Local Ticket Sales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Travel Office earns commissions from In Office Sales and Online Sales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Commissions: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 Sales: 2.5%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Sales: 8%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Month: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Accounting pays Travel Office commission for tickets sold in office/online.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pays vendors for tickets sold.</a:t>
            </a:r>
          </a:p>
        </p:txBody>
      </p:sp>
    </p:spTree>
    <p:extLst>
      <p:ext uri="{BB962C8B-B14F-4D97-AF65-F5344CB8AC3E}">
        <p14:creationId xmlns:p14="http://schemas.microsoft.com/office/powerpoint/2010/main" val="3650397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AA00B09-287C-F826-EA6E-037441A72298}"/>
              </a:ext>
            </a:extLst>
          </p:cNvPr>
          <p:cNvSpPr txBox="1">
            <a:spLocks/>
          </p:cNvSpPr>
          <p:nvPr/>
        </p:nvSpPr>
        <p:spPr>
          <a:xfrm>
            <a:off x="-182285" y="384895"/>
            <a:ext cx="12192000" cy="7238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i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Status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D6C794C-1E42-07FA-25C9-35977962B8E8}"/>
              </a:ext>
            </a:extLst>
          </p:cNvPr>
          <p:cNvGrpSpPr/>
          <p:nvPr/>
        </p:nvGrpSpPr>
        <p:grpSpPr>
          <a:xfrm>
            <a:off x="149034" y="75666"/>
            <a:ext cx="11827430" cy="1260617"/>
            <a:chOff x="182285" y="50728"/>
            <a:chExt cx="11827430" cy="12606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2D413AC-4D95-F699-5E5B-347508FAA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87997" y="59302"/>
              <a:ext cx="2921718" cy="1166676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FF2D8EC-9366-26EB-1BF0-4D05963910AD}"/>
                </a:ext>
              </a:extLst>
            </p:cNvPr>
            <p:cNvCxnSpPr/>
            <p:nvPr/>
          </p:nvCxnSpPr>
          <p:spPr>
            <a:xfrm>
              <a:off x="325715" y="1162478"/>
              <a:ext cx="11480800" cy="5080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40E1B35-B030-A105-3CA5-7C35D0A6D419}"/>
                </a:ext>
              </a:extLst>
            </p:cNvPr>
            <p:cNvCxnSpPr>
              <a:cxnSpLocks/>
            </p:cNvCxnSpPr>
            <p:nvPr/>
          </p:nvCxnSpPr>
          <p:spPr>
            <a:xfrm>
              <a:off x="325715" y="1267019"/>
              <a:ext cx="11480800" cy="4432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78D2FA2-D573-3214-CA9B-AA211BDB6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2285" y="50728"/>
              <a:ext cx="1019962" cy="1015325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ABA7CC9-3EDD-EF54-B224-8532D54D95C6}"/>
              </a:ext>
            </a:extLst>
          </p:cNvPr>
          <p:cNvSpPr txBox="1"/>
          <p:nvPr/>
        </p:nvSpPr>
        <p:spPr>
          <a:xfrm>
            <a:off x="292464" y="1587731"/>
            <a:ext cx="1148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Projected Agent Portal Go Live: </a:t>
            </a:r>
            <a:r>
              <a:rPr lang="en-US" sz="1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Summer FY26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hosted trainings prior to go live</a:t>
            </a:r>
          </a:p>
          <a:p>
            <a:pPr lvl="1"/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Projected Website Go Live: </a:t>
            </a:r>
            <a:r>
              <a:rPr lang="en-US" sz="1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Beginning of FY27</a:t>
            </a:r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FB14D3C8-125C-07B8-20AE-16533D19F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537" y="2699503"/>
            <a:ext cx="4968654" cy="359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76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6ACDD4-B5D7-C2D6-2462-DB312AB5E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AA6C7B32-A5E0-62B8-B212-2F7A532065F3}"/>
              </a:ext>
            </a:extLst>
          </p:cNvPr>
          <p:cNvSpPr txBox="1">
            <a:spLocks/>
          </p:cNvSpPr>
          <p:nvPr/>
        </p:nvSpPr>
        <p:spPr>
          <a:xfrm>
            <a:off x="-182285" y="384895"/>
            <a:ext cx="12192000" cy="7238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i="1" dirty="0">
                <a:solidFill>
                  <a:srgbClr val="3A23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Recap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123A88D-559F-43F5-4F12-A4008C8E3EF5}"/>
              </a:ext>
            </a:extLst>
          </p:cNvPr>
          <p:cNvGrpSpPr/>
          <p:nvPr/>
        </p:nvGrpSpPr>
        <p:grpSpPr>
          <a:xfrm>
            <a:off x="149034" y="75666"/>
            <a:ext cx="11827430" cy="1260617"/>
            <a:chOff x="182285" y="50728"/>
            <a:chExt cx="11827430" cy="12606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22BE656-69F3-56E8-2A26-DDA3CABE39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87997" y="59302"/>
              <a:ext cx="2921718" cy="1166676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6F64530-6C59-A53F-4048-3D7FD4CBB189}"/>
                </a:ext>
              </a:extLst>
            </p:cNvPr>
            <p:cNvCxnSpPr/>
            <p:nvPr/>
          </p:nvCxnSpPr>
          <p:spPr>
            <a:xfrm>
              <a:off x="325715" y="1162478"/>
              <a:ext cx="11480800" cy="5080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0016352-3114-E857-5B11-E939039A16DB}"/>
                </a:ext>
              </a:extLst>
            </p:cNvPr>
            <p:cNvCxnSpPr>
              <a:cxnSpLocks/>
            </p:cNvCxnSpPr>
            <p:nvPr/>
          </p:nvCxnSpPr>
          <p:spPr>
            <a:xfrm>
              <a:off x="325715" y="1267019"/>
              <a:ext cx="11480800" cy="4432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A64E8C7-275C-54F1-6C4C-E4A7F47DC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285" y="50728"/>
              <a:ext cx="1019962" cy="1015325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E223240-E879-43A8-FE15-4B087A62151E}"/>
              </a:ext>
            </a:extLst>
          </p:cNvPr>
          <p:cNvSpPr txBox="1"/>
          <p:nvPr/>
        </p:nvSpPr>
        <p:spPr>
          <a:xfrm>
            <a:off x="292464" y="1587731"/>
            <a:ext cx="11480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Projected Agent Portal Go Live: End of Summer FY26</a:t>
            </a:r>
          </a:p>
          <a:p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Website Go Live: Beginning of FY27</a:t>
            </a:r>
          </a:p>
          <a:p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Competition against </a:t>
            </a:r>
            <a:r>
              <a:rPr lang="en-US" sz="1400" dirty="0" err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GovX</a:t>
            </a: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dirty="0" err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VetTix</a:t>
            </a:r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Familiar Back Office and Agent Portal Applications</a:t>
            </a:r>
          </a:p>
          <a:p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Merchant of Record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budgeting process for Ticket Offices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 Processing Fees will fall to MTP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MTP will pay Ticket Offices instead of invoicing Ticket Offices for payment</a:t>
            </a:r>
          </a:p>
          <a:p>
            <a:pPr lvl="1"/>
            <a:endParaRPr lang="en-US" sz="1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sales performed in Agent Portal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more RecTrac Uploads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more Ticket emails to patron prior to payment</a:t>
            </a:r>
          </a:p>
        </p:txBody>
      </p:sp>
    </p:spTree>
    <p:extLst>
      <p:ext uri="{BB962C8B-B14F-4D97-AF65-F5344CB8AC3E}">
        <p14:creationId xmlns:p14="http://schemas.microsoft.com/office/powerpoint/2010/main" val="3718527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56034" y="2982774"/>
            <a:ext cx="8858250" cy="786595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C000"/>
                </a:solidFill>
                <a:latin typeface="Arial Black" panose="020B0A04020102020204" pitchFamily="34" charset="0"/>
              </a:rPr>
              <a:t>Questions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198855B-1FDF-420A-7A56-B96A4BFC7225}"/>
              </a:ext>
            </a:extLst>
          </p:cNvPr>
          <p:cNvGrpSpPr/>
          <p:nvPr/>
        </p:nvGrpSpPr>
        <p:grpSpPr>
          <a:xfrm>
            <a:off x="182285" y="50728"/>
            <a:ext cx="11827430" cy="1260617"/>
            <a:chOff x="182285" y="50728"/>
            <a:chExt cx="11827430" cy="126061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2785957-CDF6-29C8-7D9F-4E8AD649B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87997" y="59302"/>
              <a:ext cx="2921718" cy="1166676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B9ED52C-75CC-FC76-93C6-0F815FF36EF2}"/>
                </a:ext>
              </a:extLst>
            </p:cNvPr>
            <p:cNvCxnSpPr/>
            <p:nvPr/>
          </p:nvCxnSpPr>
          <p:spPr>
            <a:xfrm>
              <a:off x="325715" y="1162478"/>
              <a:ext cx="11480800" cy="5080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7721649-949C-7BBC-8481-CAEFDE46FE3A}"/>
                </a:ext>
              </a:extLst>
            </p:cNvPr>
            <p:cNvCxnSpPr>
              <a:cxnSpLocks/>
            </p:cNvCxnSpPr>
            <p:nvPr/>
          </p:nvCxnSpPr>
          <p:spPr>
            <a:xfrm>
              <a:off x="325715" y="1267019"/>
              <a:ext cx="11480800" cy="4432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B9D9EFA-80A5-C63D-807B-0956730B5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285" y="50728"/>
              <a:ext cx="1019962" cy="1015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590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D5255E20C2EB46933843999236D328" ma:contentTypeVersion="18" ma:contentTypeDescription="Create a new document." ma:contentTypeScope="" ma:versionID="5de16634a69360b4711c7499792bba38">
  <xsd:schema xmlns:xsd="http://www.w3.org/2001/XMLSchema" xmlns:xs="http://www.w3.org/2001/XMLSchema" xmlns:p="http://schemas.microsoft.com/office/2006/metadata/properties" xmlns:ns1="http://schemas.microsoft.com/sharepoint/v3" xmlns:ns3="dab4dba0-2b8b-414a-8eb3-7f503f0ef013" xmlns:ns4="8149f086-38e7-4b93-8b9f-869f0dbfa57b" targetNamespace="http://schemas.microsoft.com/office/2006/metadata/properties" ma:root="true" ma:fieldsID="7e51a3f076a640b760d39b5bc318a152" ns1:_="" ns3:_="" ns4:_="">
    <xsd:import namespace="http://schemas.microsoft.com/sharepoint/v3"/>
    <xsd:import namespace="dab4dba0-2b8b-414a-8eb3-7f503f0ef013"/>
    <xsd:import namespace="8149f086-38e7-4b93-8b9f-869f0dbfa57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1:_ip_UnifiedCompliancePolicyProperties" minOccurs="0"/>
                <xsd:element ref="ns1:_ip_UnifiedCompliancePolicyUIActio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b4dba0-2b8b-414a-8eb3-7f503f0ef0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4" nillable="true" ma:displayName="_activity" ma:hidden="true" ma:internalName="_activity">
      <xsd:simpleType>
        <xsd:restriction base="dms:Note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49f086-38e7-4b93-8b9f-869f0dbfa57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activity xmlns="dab4dba0-2b8b-414a-8eb3-7f503f0ef013" xsi:nil="true"/>
  </documentManagement>
</p:properties>
</file>

<file path=customXml/itemProps1.xml><?xml version="1.0" encoding="utf-8"?>
<ds:datastoreItem xmlns:ds="http://schemas.openxmlformats.org/officeDocument/2006/customXml" ds:itemID="{1AAB462E-347E-4AD4-B485-80798394BF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ab4dba0-2b8b-414a-8eb3-7f503f0ef013"/>
    <ds:schemaRef ds:uri="8149f086-38e7-4b93-8b9f-869f0dbfa5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F28393-8730-4DB7-9421-5986736324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DCD88F-E413-4284-B885-B0308F317675}">
  <ds:schemaRefs>
    <ds:schemaRef ds:uri="http://purl.org/dc/terms/"/>
    <ds:schemaRef ds:uri="dab4dba0-2b8b-414a-8eb3-7f503f0ef013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8149f086-38e7-4b93-8b9f-869f0dbfa57b"/>
    <ds:schemaRef ds:uri="http://schemas.microsoft.com/sharepoint/v3"/>
    <ds:schemaRef ds:uri="http://www.w3.org/XML/1998/namespace"/>
    <ds:schemaRef ds:uri="http://purl.org/dc/elements/1.1/"/>
  </ds:schemaRefs>
</ds:datastoreItem>
</file>

<file path=docMetadata/LabelInfo.xml><?xml version="1.0" encoding="utf-8"?>
<clbl:labelList xmlns:clbl="http://schemas.microsoft.com/office/2020/mipLabelMetadata">
  <clbl:label id="{571beb23-8ea8-44b3-ba27-9e8ead2039ca}" enabled="1" method="Privileged" siteId="{e3333e00-c877-4b87-b6ad-45e942de1750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1912</TotalTime>
  <Words>1030</Words>
  <Application>Microsoft Office PowerPoint</Application>
  <PresentationFormat>Widescreen</PresentationFormat>
  <Paragraphs>153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Arial</vt:lpstr>
      <vt:lpstr>Arial Black</vt:lpstr>
      <vt:lpstr>Calibri</vt:lpstr>
      <vt:lpstr>Calibri Light</vt:lpstr>
      <vt:lpstr>Wingdings</vt:lpstr>
      <vt:lpstr>Office Theme</vt:lpstr>
      <vt:lpstr>PowerPoint Presentation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</vt:lpstr>
    </vt:vector>
  </TitlesOfParts>
  <Company>HPES NMCI 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Military Ticket Program Fall 2021 Update</dc:title>
  <dc:creator>Gray, Bonnie E NAF USN (USA)</dc:creator>
  <cp:lastModifiedBy>Cutshall, Katelynn N CIV USN CNIC WASHINGTON DC (USA)</cp:lastModifiedBy>
  <cp:revision>116</cp:revision>
  <dcterms:created xsi:type="dcterms:W3CDTF">2021-11-05T19:07:15Z</dcterms:created>
  <dcterms:modified xsi:type="dcterms:W3CDTF">2026-05-04T20:00:13Z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0x010100ABD5255E20C2EB46933843999236D328</vt:lpwstr>
  </property>
</Properties>
</file>