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22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41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8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59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1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7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2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19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8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03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1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7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97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E169E-1D6E-4ABC-A750-983B37F18864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A2A0F-2B05-4128-8A14-F3701C08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9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425" y="4220869"/>
            <a:ext cx="4171950" cy="234185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42975" y="2962275"/>
            <a:ext cx="5886450" cy="3352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Poor Richard" panose="02080502050505020702" pitchFamily="18" charset="0"/>
              </a:rPr>
              <a:t>ALL THINGS TICKETS &amp; TRAVEL </a:t>
            </a:r>
            <a:endParaRPr lang="en-US" dirty="0">
              <a:solidFill>
                <a:srgbClr val="002060"/>
              </a:solidFill>
              <a:latin typeface="Poor Richard" panose="02080502050505020702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" y="477838"/>
            <a:ext cx="10696575" cy="238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766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5" y="123826"/>
            <a:ext cx="9829799" cy="38385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3602038"/>
            <a:ext cx="345757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6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16,200+ Qr Code Illustrations, Royalty-Free Vector Graphics &amp; Clip Art -  iStock | Qr code scanning, Scan qr code, Barcode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1718879" y="204355"/>
            <a:ext cx="10190983" cy="125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12800" u="sng" dirty="0" smtClean="0">
                <a:solidFill>
                  <a:srgbClr val="002060"/>
                </a:solidFill>
              </a:rPr>
              <a:t>BEST PRACTICES WE HEARD YOU WERE DOING!! </a:t>
            </a:r>
            <a:endParaRPr lang="en-US" sz="9600" dirty="0">
              <a:solidFill>
                <a:srgbClr val="002060"/>
              </a:solidFill>
            </a:endParaRPr>
          </a:p>
          <a:p>
            <a:r>
              <a:rPr lang="en-US" sz="8000" dirty="0" smtClean="0">
                <a:solidFill>
                  <a:srgbClr val="002060"/>
                </a:solidFill>
              </a:rPr>
              <a:t>QR Codes linking back to website where most up to date pricing is listed</a:t>
            </a:r>
          </a:p>
          <a:p>
            <a:r>
              <a:rPr lang="en-US" sz="8000" dirty="0">
                <a:solidFill>
                  <a:srgbClr val="002060"/>
                </a:solidFill>
              </a:rPr>
              <a:t>Ticket Tuesdays Social Media Posts - highlight a different vendor or AFT each week</a:t>
            </a:r>
            <a:r>
              <a:rPr lang="en-US" sz="80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Promote products and services on various Social Media platforms 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In-doc, Newcomers and Student </a:t>
            </a:r>
            <a:r>
              <a:rPr lang="en-US" sz="8000" dirty="0">
                <a:solidFill>
                  <a:srgbClr val="002060"/>
                </a:solidFill>
              </a:rPr>
              <a:t>Briefs </a:t>
            </a:r>
            <a:r>
              <a:rPr lang="en-US" sz="8000" dirty="0" smtClean="0">
                <a:solidFill>
                  <a:srgbClr val="002060"/>
                </a:solidFill>
              </a:rPr>
              <a:t>prior </a:t>
            </a:r>
            <a:r>
              <a:rPr lang="en-US" sz="8000" dirty="0">
                <a:solidFill>
                  <a:srgbClr val="002060"/>
                </a:solidFill>
              </a:rPr>
              <a:t>to Holiday Leave (November - December</a:t>
            </a:r>
            <a:r>
              <a:rPr lang="en-US" sz="8000" dirty="0" smtClean="0">
                <a:solidFill>
                  <a:srgbClr val="002060"/>
                </a:solidFill>
              </a:rPr>
              <a:t>) to let them know about services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Partner with other MWR programs that offer trips and tours (CYP, BOSS/Liberty, Community Recreation, Recreational Lodging, Fleet Rec, etc.) 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Cross Promotion - Fliers at the Visitors Center and other MWR locations 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Cross Train other MWR locations to sell tickets when Ticket Offices are closed to maximize sales opportunities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Send out quarterly newsletters to all former clients 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Mini travel fairs – highlight a specific geographic location and their attractions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Joint travel fairs with local bases:  </a:t>
            </a:r>
          </a:p>
          <a:p>
            <a:pPr lvl="1">
              <a:buFontTx/>
              <a:buChar char="-"/>
            </a:pPr>
            <a:r>
              <a:rPr lang="en-US" sz="7200" dirty="0" smtClean="0">
                <a:solidFill>
                  <a:srgbClr val="002060"/>
                </a:solidFill>
              </a:rPr>
              <a:t>Work with marketing to get commercial sponsorship for give </a:t>
            </a:r>
            <a:r>
              <a:rPr lang="en-US" sz="7200" dirty="0" err="1" smtClean="0">
                <a:solidFill>
                  <a:srgbClr val="002060"/>
                </a:solidFill>
              </a:rPr>
              <a:t>aways</a:t>
            </a:r>
            <a:r>
              <a:rPr lang="en-US" sz="7200" dirty="0" smtClean="0">
                <a:solidFill>
                  <a:srgbClr val="002060"/>
                </a:solidFill>
              </a:rPr>
              <a:t> </a:t>
            </a:r>
          </a:p>
          <a:p>
            <a:pPr lvl="1">
              <a:buFontTx/>
              <a:buChar char="-"/>
            </a:pPr>
            <a:r>
              <a:rPr lang="en-US" sz="7200" dirty="0" smtClean="0">
                <a:solidFill>
                  <a:srgbClr val="002060"/>
                </a:solidFill>
              </a:rPr>
              <a:t>Work with vendors to get informational items and possibly be in attendance </a:t>
            </a:r>
          </a:p>
          <a:p>
            <a:r>
              <a:rPr lang="en-US" sz="8000" dirty="0" smtClean="0">
                <a:solidFill>
                  <a:srgbClr val="002060"/>
                </a:solidFill>
              </a:rPr>
              <a:t>Customer Comment Cards: </a:t>
            </a:r>
            <a:r>
              <a:rPr lang="en-US" sz="7200" dirty="0" smtClean="0">
                <a:solidFill>
                  <a:srgbClr val="002060"/>
                </a:solidFill>
              </a:rPr>
              <a:t>Monthly </a:t>
            </a:r>
            <a:r>
              <a:rPr lang="en-US" sz="7200" dirty="0">
                <a:solidFill>
                  <a:srgbClr val="002060"/>
                </a:solidFill>
              </a:rPr>
              <a:t>drawing just for commenting </a:t>
            </a:r>
            <a:r>
              <a:rPr lang="en-US" sz="7200" dirty="0" smtClean="0">
                <a:solidFill>
                  <a:srgbClr val="002060"/>
                </a:solidFill>
              </a:rPr>
              <a:t>(work with marketing to get prizing) </a:t>
            </a:r>
          </a:p>
          <a:p>
            <a:r>
              <a:rPr lang="en-US" sz="8000" dirty="0">
                <a:solidFill>
                  <a:srgbClr val="002060"/>
                </a:solidFill>
              </a:rPr>
              <a:t>Post ticket changes for all agents to see in a timely manner </a:t>
            </a:r>
          </a:p>
          <a:p>
            <a:r>
              <a:rPr lang="en-US" sz="8000" dirty="0">
                <a:solidFill>
                  <a:srgbClr val="002060"/>
                </a:solidFill>
              </a:rPr>
              <a:t>Offer resale merchandise as a way to generate additional revenue </a:t>
            </a:r>
          </a:p>
          <a:p>
            <a:r>
              <a:rPr lang="en-US" sz="8000" dirty="0">
                <a:solidFill>
                  <a:srgbClr val="002060"/>
                </a:solidFill>
              </a:rPr>
              <a:t>Teach agents how to </a:t>
            </a:r>
            <a:r>
              <a:rPr lang="en-US" sz="8000" dirty="0" err="1">
                <a:solidFill>
                  <a:srgbClr val="002060"/>
                </a:solidFill>
              </a:rPr>
              <a:t>upsale</a:t>
            </a:r>
            <a:r>
              <a:rPr lang="en-US" sz="8000" dirty="0">
                <a:solidFill>
                  <a:srgbClr val="002060"/>
                </a:solidFill>
              </a:rPr>
              <a:t> by getting to know the customer and what their interests may be. </a:t>
            </a:r>
          </a:p>
          <a:p>
            <a:r>
              <a:rPr lang="en-US" sz="8000" dirty="0">
                <a:solidFill>
                  <a:srgbClr val="002060"/>
                </a:solidFill>
              </a:rPr>
              <a:t>Make sure agents know how to use TMS to its full advantage.</a:t>
            </a:r>
          </a:p>
          <a:p>
            <a:pPr marL="0" indent="0">
              <a:buNone/>
            </a:pPr>
            <a:endParaRPr lang="en-US" sz="8000" dirty="0">
              <a:solidFill>
                <a:srgbClr val="002060"/>
              </a:solidFill>
            </a:endParaRPr>
          </a:p>
          <a:p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70387">
            <a:off x="364134" y="341644"/>
            <a:ext cx="1118576" cy="9617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35307">
            <a:off x="384458" y="1494006"/>
            <a:ext cx="977510" cy="8217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323635">
            <a:off x="484082" y="2489254"/>
            <a:ext cx="878680" cy="8786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441169">
            <a:off x="344368" y="3530984"/>
            <a:ext cx="1123950" cy="11189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8901474">
            <a:off x="369277" y="4980731"/>
            <a:ext cx="1057062" cy="105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34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16,200+ Qr Code Illustrations, Royalty-Free Vector Graphics &amp; Clip Art -  iStock | Qr code scanning, Scan qr code, Barcode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381000" y="242455"/>
            <a:ext cx="10644571" cy="125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11200" u="sng" dirty="0" smtClean="0">
                <a:solidFill>
                  <a:srgbClr val="002060"/>
                </a:solidFill>
              </a:rPr>
              <a:t>BEST PRACTICES WE HEARD YOU WERE DOING contd. </a:t>
            </a:r>
            <a:endParaRPr lang="en-US" sz="3000" dirty="0">
              <a:solidFill>
                <a:srgbClr val="002060"/>
              </a:solidFill>
            </a:endParaRPr>
          </a:p>
          <a:p>
            <a:r>
              <a:rPr lang="en-US" sz="9600" dirty="0" smtClean="0">
                <a:solidFill>
                  <a:srgbClr val="002060"/>
                </a:solidFill>
              </a:rPr>
              <a:t>Vendor promotional material in the office</a:t>
            </a:r>
          </a:p>
          <a:p>
            <a:r>
              <a:rPr lang="en-US" sz="9600" dirty="0" smtClean="0">
                <a:solidFill>
                  <a:srgbClr val="002060"/>
                </a:solidFill>
              </a:rPr>
              <a:t>Make your office pop and stand out </a:t>
            </a:r>
          </a:p>
          <a:p>
            <a:r>
              <a:rPr lang="en-US" sz="9600" dirty="0" smtClean="0">
                <a:solidFill>
                  <a:srgbClr val="002060"/>
                </a:solidFill>
              </a:rPr>
              <a:t>Make sure customers know how to find you </a:t>
            </a:r>
          </a:p>
          <a:p>
            <a:r>
              <a:rPr lang="en-US" sz="9600" dirty="0" smtClean="0">
                <a:solidFill>
                  <a:srgbClr val="002060"/>
                </a:solidFill>
              </a:rPr>
              <a:t>Make sure your space is inviting, clean, organized and well lit</a:t>
            </a:r>
          </a:p>
          <a:p>
            <a:r>
              <a:rPr lang="en-US" sz="9600" dirty="0" smtClean="0">
                <a:solidFill>
                  <a:srgbClr val="002060"/>
                </a:solidFill>
              </a:rPr>
              <a:t>Make sure literature is up to date and fresh </a:t>
            </a:r>
          </a:p>
          <a:p>
            <a:endParaRPr lang="en-US" sz="9600" dirty="0" smtClean="0">
              <a:solidFill>
                <a:srgbClr val="002060"/>
              </a:solidFill>
            </a:endParaRPr>
          </a:p>
          <a:p>
            <a:endParaRPr lang="en-US" sz="3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4720232"/>
            <a:ext cx="3495675" cy="19663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100" y="2533651"/>
            <a:ext cx="4976208" cy="27991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8649" y="3886201"/>
            <a:ext cx="3819525" cy="28670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1050" y="723901"/>
            <a:ext cx="3790950" cy="281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923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4" y="152400"/>
            <a:ext cx="7890933" cy="4438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400" y="2387011"/>
            <a:ext cx="6130925" cy="40614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0400" y="4706235"/>
            <a:ext cx="42291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Organized and inviting storefronts with up-to date information to get your customers excited!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04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202" y="1193801"/>
            <a:ext cx="5538896" cy="250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96100" y="239693"/>
            <a:ext cx="4229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Custom calling cards and brochures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40512" y="3776143"/>
            <a:ext cx="505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INDOC and Newcomer Fairs </a:t>
            </a:r>
            <a:endParaRPr lang="en-US" sz="2800" b="1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22" y="4342063"/>
            <a:ext cx="5425882" cy="24903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0925" y="4342063"/>
            <a:ext cx="3533775" cy="23483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96253" y="239693"/>
            <a:ext cx="615547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Travel Fairs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MTP will collect Travel Fair Dates and share with top vendors 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Coordinate your travel fair with multiple bases so vendors can maximize reach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Use marketing to produce fliers and brochures and get commercial sponsorship to get prizes for giveaways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Coordinate with vendors to get up to date promotional materials   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PLAN AHEAD 6-12 months!!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Vendors budget that far in advance</a:t>
            </a:r>
          </a:p>
        </p:txBody>
      </p:sp>
    </p:spTree>
    <p:extLst>
      <p:ext uri="{BB962C8B-B14F-4D97-AF65-F5344CB8AC3E}">
        <p14:creationId xmlns:p14="http://schemas.microsoft.com/office/powerpoint/2010/main" val="2895360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11125"/>
            <a:ext cx="10947400" cy="5238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u="sng" dirty="0" smtClean="0">
                <a:solidFill>
                  <a:srgbClr val="002060"/>
                </a:solidFill>
              </a:rPr>
              <a:t>Tips, Tricks and FAQs:</a:t>
            </a:r>
            <a:r>
              <a:rPr lang="en-US" b="1" u="sng" dirty="0" smtClean="0">
                <a:solidFill>
                  <a:srgbClr val="002060"/>
                </a:solidFill>
              </a:rPr>
              <a:t/>
            </a:r>
            <a:br>
              <a:rPr lang="en-US" b="1" u="sng" dirty="0" smtClean="0">
                <a:solidFill>
                  <a:srgbClr val="002060"/>
                </a:solidFill>
              </a:rPr>
            </a:br>
            <a:r>
              <a:rPr lang="en-US" sz="1600" b="1" u="sng" dirty="0" smtClean="0">
                <a:solidFill>
                  <a:srgbClr val="002060"/>
                </a:solidFill>
              </a:rPr>
              <a:t>(Based on feedback from the survey) </a:t>
            </a:r>
            <a:endParaRPr lang="en-US" sz="1600" b="1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710399"/>
            <a:ext cx="11861800" cy="622685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How do we get training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for Managers and staff who may have been here awhile?  </a:t>
            </a:r>
          </a:p>
          <a:p>
            <a:pPr lvl="1">
              <a:buFontTx/>
              <a:buChar char="-"/>
            </a:pPr>
            <a:r>
              <a:rPr lang="en-US" sz="1800" i="1" dirty="0" smtClean="0">
                <a:solidFill>
                  <a:srgbClr val="FF0000"/>
                </a:solidFill>
              </a:rPr>
              <a:t>Monthly MTP Round Tables with a different vendor each month</a:t>
            </a:r>
          </a:p>
          <a:p>
            <a:pPr lvl="1">
              <a:buFontTx/>
              <a:buChar char="-"/>
            </a:pPr>
            <a:r>
              <a:rPr lang="en-US" sz="1800" i="1" smtClean="0">
                <a:solidFill>
                  <a:srgbClr val="FF0000"/>
                </a:solidFill>
              </a:rPr>
              <a:t>Monthly New Managers </a:t>
            </a:r>
            <a:r>
              <a:rPr lang="en-US" sz="1800" i="1" dirty="0" smtClean="0">
                <a:solidFill>
                  <a:srgbClr val="FF0000"/>
                </a:solidFill>
              </a:rPr>
              <a:t>Training can be attended as a refresher for </a:t>
            </a:r>
            <a:r>
              <a:rPr lang="en-US" sz="1800" i="1" dirty="0" smtClean="0">
                <a:solidFill>
                  <a:srgbClr val="FF0000"/>
                </a:solidFill>
              </a:rPr>
              <a:t>Managers and </a:t>
            </a:r>
            <a:r>
              <a:rPr lang="en-US" sz="1800" i="1" dirty="0" smtClean="0">
                <a:solidFill>
                  <a:srgbClr val="FF0000"/>
                </a:solidFill>
              </a:rPr>
              <a:t>Ticket Administrators </a:t>
            </a:r>
            <a:endParaRPr lang="en-US" sz="1800" i="1" dirty="0" smtClean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r>
              <a:rPr lang="en-US" sz="1800" i="1" dirty="0" smtClean="0">
                <a:solidFill>
                  <a:srgbClr val="FF0000"/>
                </a:solidFill>
              </a:rPr>
              <a:t>Job Aids and training guides are available in TMS Support and Documentation</a:t>
            </a:r>
            <a:endParaRPr lang="en-US" sz="1800" i="1" dirty="0" smtClean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Where can I find the parameters of a ticket in TMS (e.g. eligibility, dates, etc.)? </a:t>
            </a:r>
          </a:p>
          <a:p>
            <a:pPr lvl="1">
              <a:buFontTx/>
              <a:buChar char="-"/>
            </a:pPr>
            <a:r>
              <a:rPr lang="en-US" sz="1800" i="1" dirty="0">
                <a:solidFill>
                  <a:srgbClr val="FF0000"/>
                </a:solidFill>
              </a:rPr>
              <a:t>The Description tab will outline the parameters for each ticket </a:t>
            </a:r>
          </a:p>
          <a:p>
            <a:pPr lvl="1">
              <a:buFontTx/>
              <a:buChar char="-"/>
            </a:pPr>
            <a:r>
              <a:rPr lang="en-US" sz="1800" i="1" dirty="0">
                <a:solidFill>
                  <a:srgbClr val="FF0000"/>
                </a:solidFill>
              </a:rPr>
              <a:t>This information is provided just as given by the vendor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Where can I find marketing materials for vendors? </a:t>
            </a: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TMS Support and Documentation Link hosts a spreadsheet with Marketing POCs for all MTP Vendors that provide marketing materials</a:t>
            </a:r>
            <a:r>
              <a:rPr lang="en-US" sz="1600" dirty="0" smtClean="0">
                <a:solidFill>
                  <a:srgbClr val="002060"/>
                </a:solidFill>
              </a:rPr>
              <a:t>. </a:t>
            </a: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Digital and printable </a:t>
            </a:r>
            <a:r>
              <a:rPr lang="en-US" sz="1800" i="1" dirty="0">
                <a:solidFill>
                  <a:srgbClr val="FF0000"/>
                </a:solidFill>
              </a:rPr>
              <a:t>marketing materials provided by the vendor may also be found at this link. </a:t>
            </a: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MTP will also email all marketing assets to the Managers as they are received</a:t>
            </a:r>
            <a:r>
              <a:rPr lang="en-US" sz="1800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000" dirty="0">
                <a:solidFill>
                  <a:srgbClr val="002060"/>
                </a:solidFill>
              </a:rPr>
              <a:t>How do I get my local attraction to be part of MTP? </a:t>
            </a: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Reach out to the vendor and get a good POC and refer them to MTP. </a:t>
            </a: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If you are already selling the product, provide your sales information. </a:t>
            </a: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MTP will reach out to the vendor to establish a relationship and determine viability. </a:t>
            </a: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We understand the desire to offer a variety of attractions and want to provide as many local vendors as possible. However, please </a:t>
            </a:r>
            <a:r>
              <a:rPr lang="en-US" sz="1800" i="1" dirty="0">
                <a:solidFill>
                  <a:srgbClr val="FF0000"/>
                </a:solidFill>
              </a:rPr>
              <a:t>note that not all attractions will fit the needs of the program (e.g. discounts, technology, ratings, sales volume, etc.). </a:t>
            </a:r>
            <a:r>
              <a:rPr lang="en-US" sz="1800" i="1" dirty="0" smtClean="0">
                <a:solidFill>
                  <a:srgbClr val="FF0000"/>
                </a:solidFill>
              </a:rPr>
              <a:t>In </a:t>
            </a:r>
            <a:r>
              <a:rPr lang="en-US" sz="1800" i="1" dirty="0">
                <a:solidFill>
                  <a:srgbClr val="FF0000"/>
                </a:solidFill>
              </a:rPr>
              <a:t>this case, MTP will refer the vendor back to the base as a local contract. </a:t>
            </a:r>
          </a:p>
        </p:txBody>
      </p:sp>
    </p:spTree>
    <p:extLst>
      <p:ext uri="{BB962C8B-B14F-4D97-AF65-F5344CB8AC3E}">
        <p14:creationId xmlns:p14="http://schemas.microsoft.com/office/powerpoint/2010/main" val="588866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904775"/>
            <a:ext cx="11023600" cy="5272188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Why did some of my favorite attractions drop off (e.g. waterparks)? </a:t>
            </a:r>
            <a:r>
              <a:rPr lang="en-US" dirty="0">
                <a:solidFill>
                  <a:srgbClr val="002060"/>
                </a:solidFill>
              </a:rPr>
              <a:t>	</a:t>
            </a:r>
            <a:endParaRPr lang="en-US" dirty="0" smtClean="0">
              <a:solidFill>
                <a:srgbClr val="002060"/>
              </a:solidFill>
            </a:endParaRP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After COVID several vendors stopped offering third party </a:t>
            </a:r>
            <a:r>
              <a:rPr lang="en-US" sz="1800" i="1" dirty="0" smtClean="0">
                <a:solidFill>
                  <a:srgbClr val="FF0000"/>
                </a:solidFill>
              </a:rPr>
              <a:t>discounts and are offering direct discounts only. </a:t>
            </a:r>
            <a:endParaRPr lang="en-US" sz="1800" i="1" dirty="0">
              <a:solidFill>
                <a:srgbClr val="FF0000"/>
              </a:solidFill>
            </a:endParaRP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MTP is considered a third party. </a:t>
            </a:r>
          </a:p>
          <a:p>
            <a:pPr lvl="1"/>
            <a:r>
              <a:rPr lang="en-US" sz="1800" i="1" dirty="0">
                <a:solidFill>
                  <a:srgbClr val="FF0000"/>
                </a:solidFill>
              </a:rPr>
              <a:t>We are working with these vendors to try and bring them back on board now that there has been some time since reopening. </a:t>
            </a:r>
            <a:endParaRPr lang="en-US" sz="1800" i="1" dirty="0" smtClean="0">
              <a:solidFill>
                <a:srgbClr val="FF0000"/>
              </a:solidFill>
            </a:endParaRP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If you have a specific vendor in mind or have guests requesting, please let us know. </a:t>
            </a: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Several vendors consolidated attractions into one contract. </a:t>
            </a:r>
            <a:r>
              <a:rPr lang="en-US" sz="1800" i="1" dirty="0">
                <a:solidFill>
                  <a:srgbClr val="FF0000"/>
                </a:solidFill>
              </a:rPr>
              <a:t>C</a:t>
            </a:r>
            <a:r>
              <a:rPr lang="en-US" sz="1800" i="1" dirty="0" smtClean="0">
                <a:solidFill>
                  <a:srgbClr val="FF0000"/>
                </a:solidFill>
              </a:rPr>
              <a:t>heck the MTP Ticket Detail Report located in the TMS Back Office, Reports section, to see if your favorite attraction is listed! The most recent consolidation is Six Flags. </a:t>
            </a:r>
          </a:p>
          <a:p>
            <a:pPr lvl="1"/>
            <a:r>
              <a:rPr lang="en-US" sz="1800" i="1" dirty="0" smtClean="0">
                <a:solidFill>
                  <a:srgbClr val="FF0000"/>
                </a:solidFill>
              </a:rPr>
              <a:t>MTP will notify Ticket Offices of changes such as these thru the weekly upcoming product change emails and ticket announcements. </a:t>
            </a:r>
          </a:p>
          <a:p>
            <a:pPr marL="457200" lvl="1" indent="0">
              <a:buNone/>
            </a:pPr>
            <a:endParaRPr lang="en-US" sz="1800" i="1" dirty="0" smtClean="0">
              <a:solidFill>
                <a:srgbClr val="FF0000"/>
              </a:solidFill>
            </a:endParaRPr>
          </a:p>
          <a:p>
            <a:pPr lvl="1"/>
            <a:endParaRPr lang="en-US" sz="1800" i="1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0200" y="111125"/>
            <a:ext cx="10947400" cy="5238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u="sng" dirty="0" smtClean="0">
                <a:solidFill>
                  <a:srgbClr val="002060"/>
                </a:solidFill>
              </a:rPr>
              <a:t>Tips, Tricks and FAQs contd.:</a:t>
            </a:r>
            <a:r>
              <a:rPr lang="en-US" b="1" u="sng" dirty="0" smtClean="0">
                <a:solidFill>
                  <a:srgbClr val="002060"/>
                </a:solidFill>
              </a:rPr>
              <a:t/>
            </a:r>
            <a:br>
              <a:rPr lang="en-US" b="1" u="sng" dirty="0" smtClean="0">
                <a:solidFill>
                  <a:srgbClr val="002060"/>
                </a:solidFill>
              </a:rPr>
            </a:br>
            <a:r>
              <a:rPr lang="en-US" sz="1600" b="1" u="sng" dirty="0" smtClean="0">
                <a:solidFill>
                  <a:srgbClr val="002060"/>
                </a:solidFill>
              </a:rPr>
              <a:t>(Based on feedback from the survey) </a:t>
            </a:r>
            <a:endParaRPr lang="en-US" sz="16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74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834</Words>
  <Application>Microsoft Office PowerPoint</Application>
  <PresentationFormat>Widescreen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Poor Richard</vt:lpstr>
      <vt:lpstr>Office Theme</vt:lpstr>
      <vt:lpstr>ALL THINGS TICKETS &amp; TRAVEL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Tips, Tricks and FAQs: (Based on feedback from the survey) </vt:lpstr>
      <vt:lpstr>Tips, Tricks and FAQs contd.: (Based on feedback from the survey) 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THINGS TICKETS &amp; TRAVEL</dc:title>
  <dc:creator>Haley, Brooke M NAF USN CNIC WASHINGTON DC (USA)</dc:creator>
  <cp:lastModifiedBy>Topolski, Jennifer M NAF USN CNIC WASHINGTON DC (USA)</cp:lastModifiedBy>
  <cp:revision>25</cp:revision>
  <dcterms:created xsi:type="dcterms:W3CDTF">2023-05-09T14:54:26Z</dcterms:created>
  <dcterms:modified xsi:type="dcterms:W3CDTF">2023-05-10T13:05:52Z</dcterms:modified>
</cp:coreProperties>
</file>