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3" r:id="rId2"/>
    <p:sldId id="256" r:id="rId3"/>
    <p:sldId id="275" r:id="rId4"/>
    <p:sldId id="276" r:id="rId5"/>
    <p:sldId id="277" r:id="rId6"/>
    <p:sldId id="278" r:id="rId7"/>
    <p:sldId id="279" r:id="rId8"/>
    <p:sldId id="280" r:id="rId9"/>
    <p:sldId id="286" r:id="rId10"/>
    <p:sldId id="284" r:id="rId11"/>
    <p:sldId id="28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63" d="100"/>
          <a:sy n="63" d="100"/>
        </p:scale>
        <p:origin x="76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8649F4-E64E-4A73-B238-5C81C63D31A8}" type="datetimeFigureOut">
              <a:rPr lang="en-US" smtClean="0"/>
              <a:t>5/12/2023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1A83F6-8B4D-4EDD-B35C-78D0657C22B1}" type="slidenum">
              <a:rPr lang="en-US" smtClean="0"/>
              <a:t>‹#›</a:t>
            </a:fld>
            <a:endParaRPr lang="en-US"/>
          </a:p>
        </p:txBody>
      </p:sp>
    </p:spTree>
    <p:extLst>
      <p:ext uri="{BB962C8B-B14F-4D97-AF65-F5344CB8AC3E}">
        <p14:creationId xmlns:p14="http://schemas.microsoft.com/office/powerpoint/2010/main" val="4135958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smtClean="0">
                <a:latin typeface="Arial" panose="020B0604020202020204" pitchFamily="34" charset="0"/>
                <a:ea typeface="Arial"/>
                <a:cs typeface="Arial" panose="020B0604020202020204" pitchFamily="34" charset="0"/>
                <a:sym typeface="Arial"/>
              </a:rPr>
              <a:t>AmericanForcesTravel.com is the </a:t>
            </a:r>
            <a:r>
              <a:rPr lang="en-US" b="1" u="sng" dirty="0" smtClean="0">
                <a:latin typeface="Arial" panose="020B0604020202020204" pitchFamily="34" charset="0"/>
                <a:ea typeface="Arial"/>
                <a:cs typeface="Arial" panose="020B0604020202020204" pitchFamily="34" charset="0"/>
                <a:sym typeface="Arial"/>
              </a:rPr>
              <a:t>ONLY</a:t>
            </a:r>
            <a:r>
              <a:rPr lang="en-US" dirty="0" smtClean="0">
                <a:latin typeface="Arial" panose="020B0604020202020204" pitchFamily="34" charset="0"/>
                <a:ea typeface="Arial"/>
                <a:cs typeface="Arial" panose="020B0604020202020204" pitchFamily="34" charset="0"/>
                <a:sym typeface="Arial"/>
              </a:rPr>
              <a:t> true e-commerce joint travel service offered by all of the services. The goal is to promote this DoD MWR leisure travel website to our customers, especially those not near an installation, to ensure every eligible patron knows about this benefit.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smtClean="0">
                <a:latin typeface="Arial" panose="020B0604020202020204" pitchFamily="34" charset="0"/>
                <a:ea typeface="Arial"/>
                <a:cs typeface="Arial" panose="020B0604020202020204" pitchFamily="34" charset="0"/>
                <a:sym typeface="Arial"/>
              </a:rPr>
              <a:t>New FAQ location for better User Experience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smtClean="0">
                <a:latin typeface="Arial" panose="020B0604020202020204" pitchFamily="34" charset="0"/>
                <a:ea typeface="Arial"/>
                <a:cs typeface="Arial" panose="020B0604020202020204" pitchFamily="34" charset="0"/>
                <a:sym typeface="Arial"/>
              </a:rPr>
              <a:t>Reminder that AFT is a resource for the estimated 99% of each service population that was deemed as unreachable in brick and mortar travel</a:t>
            </a:r>
            <a:r>
              <a:rPr lang="en-US" baseline="0" dirty="0" smtClean="0">
                <a:latin typeface="Arial" panose="020B0604020202020204" pitchFamily="34" charset="0"/>
                <a:ea typeface="Arial"/>
                <a:cs typeface="Arial" panose="020B0604020202020204" pitchFamily="34" charset="0"/>
                <a:sym typeface="Arial"/>
              </a:rPr>
              <a:t> facilities</a:t>
            </a:r>
            <a:endParaRPr lang="en-US" dirty="0" smtClean="0">
              <a:latin typeface="Arial" panose="020B0604020202020204" pitchFamily="34" charset="0"/>
              <a:ea typeface="Arial"/>
              <a:cs typeface="Arial" panose="020B0604020202020204" pitchFamily="34" charset="0"/>
              <a:sym typeface="Arial"/>
            </a:endParaRPr>
          </a:p>
          <a:p>
            <a:endParaRPr lang="en-US" dirty="0"/>
          </a:p>
        </p:txBody>
      </p:sp>
      <p:sp>
        <p:nvSpPr>
          <p:cNvPr id="4" name="Slide Number Placeholder 3"/>
          <p:cNvSpPr>
            <a:spLocks noGrp="1"/>
          </p:cNvSpPr>
          <p:nvPr>
            <p:ph type="sldNum" sz="quarter" idx="10"/>
          </p:nvPr>
        </p:nvSpPr>
        <p:spPr/>
        <p:txBody>
          <a:bodyPr/>
          <a:lstStyle/>
          <a:p>
            <a:fld id="{481A83F6-8B4D-4EDD-B35C-78D0657C22B1}" type="slidenum">
              <a:rPr lang="en-US" smtClean="0"/>
              <a:t>2</a:t>
            </a:fld>
            <a:endParaRPr lang="en-US"/>
          </a:p>
        </p:txBody>
      </p:sp>
    </p:spTree>
    <p:extLst>
      <p:ext uri="{BB962C8B-B14F-4D97-AF65-F5344CB8AC3E}">
        <p14:creationId xmlns:p14="http://schemas.microsoft.com/office/powerpoint/2010/main" val="2968994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Reminder: Vacation Packages white label is only available via the direct AFT URL. VP white label is not available on agent URL.</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481A83F6-8B4D-4EDD-B35C-78D0657C22B1}" type="slidenum">
              <a:rPr lang="en-US" smtClean="0"/>
              <a:t>4</a:t>
            </a:fld>
            <a:endParaRPr lang="en-US"/>
          </a:p>
        </p:txBody>
      </p:sp>
    </p:spTree>
    <p:extLst>
      <p:ext uri="{BB962C8B-B14F-4D97-AF65-F5344CB8AC3E}">
        <p14:creationId xmlns:p14="http://schemas.microsoft.com/office/powerpoint/2010/main" val="4149209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Military STAR</a:t>
            </a:r>
            <a:r>
              <a:rPr lang="en-US" baseline="0" dirty="0" smtClean="0"/>
              <a:t> Card called out on almost all marketing campaigns </a:t>
            </a:r>
          </a:p>
          <a:p>
            <a:pPr marL="171450" indent="-171450">
              <a:buFontTx/>
              <a:buChar char="-"/>
            </a:pPr>
            <a:r>
              <a:rPr lang="en-US" baseline="0" dirty="0" smtClean="0"/>
              <a:t>Customer can locate the STAR card eligible rates by selecting their hotel of choice from their search and browsing the rates for that property. </a:t>
            </a:r>
          </a:p>
          <a:p>
            <a:pPr marL="171450" indent="-171450">
              <a:buFontTx/>
              <a:buChar char="-"/>
            </a:pPr>
            <a:r>
              <a:rPr lang="en-US" baseline="0" dirty="0" smtClean="0"/>
              <a:t>85-90% of Hotel inventory on AFT is STAR card eligible. </a:t>
            </a:r>
          </a:p>
          <a:p>
            <a:pPr marL="171450" indent="-171450">
              <a:buFontTx/>
              <a:buChar char="-"/>
            </a:pPr>
            <a:r>
              <a:rPr lang="en-US" baseline="0" dirty="0" smtClean="0"/>
              <a:t>Hoping to have more products eligible for STAR card payment in the next 12-24 months</a:t>
            </a:r>
            <a:endParaRPr lang="en-US" dirty="0"/>
          </a:p>
        </p:txBody>
      </p:sp>
      <p:sp>
        <p:nvSpPr>
          <p:cNvPr id="4" name="Slide Number Placeholder 3"/>
          <p:cNvSpPr>
            <a:spLocks noGrp="1"/>
          </p:cNvSpPr>
          <p:nvPr>
            <p:ph type="sldNum" sz="quarter" idx="10"/>
          </p:nvPr>
        </p:nvSpPr>
        <p:spPr/>
        <p:txBody>
          <a:bodyPr/>
          <a:lstStyle/>
          <a:p>
            <a:fld id="{481A83F6-8B4D-4EDD-B35C-78D0657C22B1}" type="slidenum">
              <a:rPr lang="en-US" smtClean="0"/>
              <a:t>5</a:t>
            </a:fld>
            <a:endParaRPr lang="en-US"/>
          </a:p>
        </p:txBody>
      </p:sp>
    </p:spTree>
    <p:extLst>
      <p:ext uri="{BB962C8B-B14F-4D97-AF65-F5344CB8AC3E}">
        <p14:creationId xmlns:p14="http://schemas.microsoft.com/office/powerpoint/2010/main" val="4210341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1200" b="0" i="0" u="none" strike="noStrike" kern="1200" baseline="0" dirty="0" smtClean="0">
                <a:solidFill>
                  <a:schemeClr val="tx1"/>
                </a:solidFill>
                <a:latin typeface="+mn-lt"/>
                <a:ea typeface="+mn-ea"/>
                <a:cs typeface="+mn-cs"/>
              </a:rPr>
              <a:t>December, we sent to a smaller subset of users (those who made a recent purchase) and conversion went up to 6%</a:t>
            </a:r>
          </a:p>
        </p:txBody>
      </p:sp>
      <p:sp>
        <p:nvSpPr>
          <p:cNvPr id="4" name="Slide Number Placeholder 3"/>
          <p:cNvSpPr>
            <a:spLocks noGrp="1"/>
          </p:cNvSpPr>
          <p:nvPr>
            <p:ph type="sldNum" sz="quarter" idx="10"/>
          </p:nvPr>
        </p:nvSpPr>
        <p:spPr/>
        <p:txBody>
          <a:bodyPr/>
          <a:lstStyle/>
          <a:p>
            <a:fld id="{481A83F6-8B4D-4EDD-B35C-78D0657C22B1}" type="slidenum">
              <a:rPr lang="en-US" smtClean="0"/>
              <a:t>6</a:t>
            </a:fld>
            <a:endParaRPr lang="en-US"/>
          </a:p>
        </p:txBody>
      </p:sp>
    </p:spTree>
    <p:extLst>
      <p:ext uri="{BB962C8B-B14F-4D97-AF65-F5344CB8AC3E}">
        <p14:creationId xmlns:p14="http://schemas.microsoft.com/office/powerpoint/2010/main" val="3075595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Authentication steady increase</a:t>
            </a:r>
            <a:r>
              <a:rPr lang="en-US" baseline="0" dirty="0" smtClean="0"/>
              <a:t> year over year</a:t>
            </a:r>
          </a:p>
          <a:p>
            <a:pPr marL="171450" indent="-171450">
              <a:buFontTx/>
              <a:buChar char="-"/>
            </a:pPr>
            <a:r>
              <a:rPr lang="en-US" baseline="0" dirty="0" smtClean="0"/>
              <a:t>Tracking Veterans separately so we can learn how to target such a vast population more effectively  - Veterans are not included in this comparison graph or total population </a:t>
            </a:r>
            <a:endParaRPr lang="en-US" dirty="0"/>
          </a:p>
        </p:txBody>
      </p:sp>
      <p:sp>
        <p:nvSpPr>
          <p:cNvPr id="4" name="Slide Number Placeholder 3"/>
          <p:cNvSpPr>
            <a:spLocks noGrp="1"/>
          </p:cNvSpPr>
          <p:nvPr>
            <p:ph type="sldNum" sz="quarter" idx="10"/>
          </p:nvPr>
        </p:nvSpPr>
        <p:spPr/>
        <p:txBody>
          <a:bodyPr/>
          <a:lstStyle/>
          <a:p>
            <a:fld id="{481A83F6-8B4D-4EDD-B35C-78D0657C22B1}" type="slidenum">
              <a:rPr lang="en-US" smtClean="0"/>
              <a:t>8</a:t>
            </a:fld>
            <a:endParaRPr lang="en-US"/>
          </a:p>
        </p:txBody>
      </p:sp>
    </p:spTree>
    <p:extLst>
      <p:ext uri="{BB962C8B-B14F-4D97-AF65-F5344CB8AC3E}">
        <p14:creationId xmlns:p14="http://schemas.microsoft.com/office/powerpoint/2010/main" val="1967737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AFT Marketing Calendar</a:t>
            </a:r>
            <a:r>
              <a:rPr lang="en-US" baseline="0" dirty="0" smtClean="0"/>
              <a:t> lists monthly marketing campaigns and provides links to graphics for digital sharing </a:t>
            </a:r>
            <a:endParaRPr lang="en-US" dirty="0" smtClean="0"/>
          </a:p>
          <a:p>
            <a:r>
              <a:rPr lang="en-US" dirty="0" smtClean="0"/>
              <a:t>- Contact your service Operations Board POC</a:t>
            </a:r>
            <a:r>
              <a:rPr lang="en-US" baseline="0" dirty="0" smtClean="0"/>
              <a:t> for access to Agent Training Resources and Installation Agent ID Code</a:t>
            </a:r>
            <a:endParaRPr lang="en-US" dirty="0"/>
          </a:p>
        </p:txBody>
      </p:sp>
      <p:sp>
        <p:nvSpPr>
          <p:cNvPr id="4" name="Slide Number Placeholder 3"/>
          <p:cNvSpPr>
            <a:spLocks noGrp="1"/>
          </p:cNvSpPr>
          <p:nvPr>
            <p:ph type="sldNum" sz="quarter" idx="10"/>
          </p:nvPr>
        </p:nvSpPr>
        <p:spPr/>
        <p:txBody>
          <a:bodyPr/>
          <a:lstStyle/>
          <a:p>
            <a:fld id="{481A83F6-8B4D-4EDD-B35C-78D0657C22B1}" type="slidenum">
              <a:rPr lang="en-US" smtClean="0"/>
              <a:t>11</a:t>
            </a:fld>
            <a:endParaRPr lang="en-US"/>
          </a:p>
        </p:txBody>
      </p:sp>
    </p:spTree>
    <p:extLst>
      <p:ext uri="{BB962C8B-B14F-4D97-AF65-F5344CB8AC3E}">
        <p14:creationId xmlns:p14="http://schemas.microsoft.com/office/powerpoint/2010/main" val="2962810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E5BD9E-8EFE-4062-AD24-DEEE4E4226D6}" type="datetimeFigureOut">
              <a:rPr lang="en-US" smtClean="0"/>
              <a:t>5/12/2023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FC5BA-2A70-4953-A3FE-614308DBFC81}" type="slidenum">
              <a:rPr lang="en-US" smtClean="0"/>
              <a:t>‹#›</a:t>
            </a:fld>
            <a:endParaRPr lang="en-US"/>
          </a:p>
        </p:txBody>
      </p:sp>
    </p:spTree>
    <p:extLst>
      <p:ext uri="{BB962C8B-B14F-4D97-AF65-F5344CB8AC3E}">
        <p14:creationId xmlns:p14="http://schemas.microsoft.com/office/powerpoint/2010/main" val="1082260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5BD9E-8EFE-4062-AD24-DEEE4E4226D6}" type="datetimeFigureOut">
              <a:rPr lang="en-US" smtClean="0"/>
              <a:t>5/12/2023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FC5BA-2A70-4953-A3FE-614308DBFC81}" type="slidenum">
              <a:rPr lang="en-US" smtClean="0"/>
              <a:t>‹#›</a:t>
            </a:fld>
            <a:endParaRPr lang="en-US"/>
          </a:p>
        </p:txBody>
      </p:sp>
    </p:spTree>
    <p:extLst>
      <p:ext uri="{BB962C8B-B14F-4D97-AF65-F5344CB8AC3E}">
        <p14:creationId xmlns:p14="http://schemas.microsoft.com/office/powerpoint/2010/main" val="2704940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5BD9E-8EFE-4062-AD24-DEEE4E4226D6}" type="datetimeFigureOut">
              <a:rPr lang="en-US" smtClean="0"/>
              <a:t>5/12/2023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FC5BA-2A70-4953-A3FE-614308DBFC81}" type="slidenum">
              <a:rPr lang="en-US" smtClean="0"/>
              <a:t>‹#›</a:t>
            </a:fld>
            <a:endParaRPr lang="en-US"/>
          </a:p>
        </p:txBody>
      </p:sp>
    </p:spTree>
    <p:extLst>
      <p:ext uri="{BB962C8B-B14F-4D97-AF65-F5344CB8AC3E}">
        <p14:creationId xmlns:p14="http://schemas.microsoft.com/office/powerpoint/2010/main" val="960647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18"/>
        <p:cNvGrpSpPr/>
        <p:nvPr/>
      </p:nvGrpSpPr>
      <p:grpSpPr>
        <a:xfrm>
          <a:off x="0" y="0"/>
          <a:ext cx="0" cy="0"/>
          <a:chOff x="0" y="0"/>
          <a:chExt cx="0" cy="0"/>
        </a:xfrm>
      </p:grpSpPr>
      <p:sp>
        <p:nvSpPr>
          <p:cNvPr id="19" name="Google Shape;19;p3"/>
          <p:cNvSpPr txBox="1">
            <a:spLocks noGrp="1"/>
          </p:cNvSpPr>
          <p:nvPr>
            <p:ph type="title"/>
          </p:nvPr>
        </p:nvSpPr>
        <p:spPr>
          <a:xfrm>
            <a:off x="1323185" y="243990"/>
            <a:ext cx="9545633" cy="430887"/>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Clr>
                <a:srgbClr val="3A4F96"/>
              </a:buClr>
              <a:buSzPts val="3600"/>
              <a:buFont typeface="Arial"/>
              <a:buNone/>
              <a:defRPr sz="3600" b="1" i="0" u="none" strike="noStrike" cap="none">
                <a:solidFill>
                  <a:srgbClr val="3A4F96"/>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 name="Google Shape;20;p3"/>
          <p:cNvSpPr txBox="1">
            <a:spLocks noGrp="1"/>
          </p:cNvSpPr>
          <p:nvPr>
            <p:ph type="dt" idx="10"/>
          </p:nvPr>
        </p:nvSpPr>
        <p:spPr>
          <a:xfrm>
            <a:off x="914400" y="6248400"/>
            <a:ext cx="25400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dirty="0"/>
          </a:p>
        </p:txBody>
      </p:sp>
      <p:sp>
        <p:nvSpPr>
          <p:cNvPr id="21" name="Google Shape;21;p3"/>
          <p:cNvSpPr txBox="1">
            <a:spLocks noGrp="1"/>
          </p:cNvSpPr>
          <p:nvPr>
            <p:ph type="ftr" idx="11"/>
          </p:nvPr>
        </p:nvSpPr>
        <p:spPr>
          <a:xfrm>
            <a:off x="4165600" y="6248400"/>
            <a:ext cx="38608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dirty="0"/>
          </a:p>
        </p:txBody>
      </p:sp>
      <p:sp>
        <p:nvSpPr>
          <p:cNvPr id="22" name="Google Shape;22;p3"/>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Arial"/>
                <a:ea typeface="Arial"/>
                <a:cs typeface="Arial"/>
                <a:sym typeface="Arial"/>
              </a:defRPr>
            </a:lvl1pPr>
            <a:lvl2pPr marL="0" marR="0" lvl="1" indent="0" algn="r" rtl="0">
              <a:spcBef>
                <a:spcPts val="0"/>
              </a:spcBef>
              <a:buNone/>
              <a:defRPr sz="1200" b="0" i="0" u="none" strike="noStrike" cap="none">
                <a:solidFill>
                  <a:srgbClr val="888888"/>
                </a:solidFill>
                <a:latin typeface="Arial"/>
                <a:ea typeface="Arial"/>
                <a:cs typeface="Arial"/>
                <a:sym typeface="Arial"/>
              </a:defRPr>
            </a:lvl2pPr>
            <a:lvl3pPr marL="0" marR="0" lvl="2" indent="0" algn="r" rtl="0">
              <a:spcBef>
                <a:spcPts val="0"/>
              </a:spcBef>
              <a:buNone/>
              <a:defRPr sz="1200" b="0" i="0" u="none" strike="noStrike" cap="none">
                <a:solidFill>
                  <a:srgbClr val="888888"/>
                </a:solidFill>
                <a:latin typeface="Arial"/>
                <a:ea typeface="Arial"/>
                <a:cs typeface="Arial"/>
                <a:sym typeface="Arial"/>
              </a:defRPr>
            </a:lvl3pPr>
            <a:lvl4pPr marL="0" marR="0" lvl="3" indent="0" algn="r" rtl="0">
              <a:spcBef>
                <a:spcPts val="0"/>
              </a:spcBef>
              <a:buNone/>
              <a:defRPr sz="1200" b="0" i="0" u="none" strike="noStrike" cap="none">
                <a:solidFill>
                  <a:srgbClr val="888888"/>
                </a:solidFill>
                <a:latin typeface="Arial"/>
                <a:ea typeface="Arial"/>
                <a:cs typeface="Arial"/>
                <a:sym typeface="Arial"/>
              </a:defRPr>
            </a:lvl4pPr>
            <a:lvl5pPr marL="0" marR="0" lvl="4" indent="0" algn="r" rtl="0">
              <a:spcBef>
                <a:spcPts val="0"/>
              </a:spcBef>
              <a:buNone/>
              <a:defRPr sz="1200" b="0" i="0" u="none" strike="noStrike" cap="none">
                <a:solidFill>
                  <a:srgbClr val="888888"/>
                </a:solidFill>
                <a:latin typeface="Arial"/>
                <a:ea typeface="Arial"/>
                <a:cs typeface="Arial"/>
                <a:sym typeface="Arial"/>
              </a:defRPr>
            </a:lvl5pPr>
            <a:lvl6pPr marL="0" marR="0" lvl="5" indent="0" algn="r" rtl="0">
              <a:spcBef>
                <a:spcPts val="0"/>
              </a:spcBef>
              <a:buNone/>
              <a:defRPr sz="1200" b="0" i="0" u="none" strike="noStrike" cap="none">
                <a:solidFill>
                  <a:srgbClr val="888888"/>
                </a:solidFill>
                <a:latin typeface="Arial"/>
                <a:ea typeface="Arial"/>
                <a:cs typeface="Arial"/>
                <a:sym typeface="Arial"/>
              </a:defRPr>
            </a:lvl6pPr>
            <a:lvl7pPr marL="0" marR="0" lvl="6" indent="0" algn="r" rtl="0">
              <a:spcBef>
                <a:spcPts val="0"/>
              </a:spcBef>
              <a:buNone/>
              <a:defRPr sz="1200" b="0" i="0" u="none" strike="noStrike" cap="none">
                <a:solidFill>
                  <a:srgbClr val="888888"/>
                </a:solidFill>
                <a:latin typeface="Arial"/>
                <a:ea typeface="Arial"/>
                <a:cs typeface="Arial"/>
                <a:sym typeface="Arial"/>
              </a:defRPr>
            </a:lvl7pPr>
            <a:lvl8pPr marL="0" marR="0" lvl="7" indent="0" algn="r" rtl="0">
              <a:spcBef>
                <a:spcPts val="0"/>
              </a:spcBef>
              <a:buNone/>
              <a:defRPr sz="1200" b="0" i="0" u="none" strike="noStrike" cap="none">
                <a:solidFill>
                  <a:srgbClr val="888888"/>
                </a:solidFill>
                <a:latin typeface="Arial"/>
                <a:ea typeface="Arial"/>
                <a:cs typeface="Arial"/>
                <a:sym typeface="Arial"/>
              </a:defRPr>
            </a:lvl8pPr>
            <a:lvl9pPr marL="0" marR="0" lvl="8" indent="0" algn="r" rtl="0">
              <a:spcBef>
                <a:spcPts val="0"/>
              </a:spcBef>
              <a:buNone/>
              <a:defRPr sz="1200" b="0" i="0" u="none" strike="noStrike" cap="none">
                <a:solidFill>
                  <a:srgbClr val="888888"/>
                </a:solidFill>
                <a:latin typeface="Arial"/>
                <a:ea typeface="Arial"/>
                <a:cs typeface="Arial"/>
                <a:sym typeface="Arial"/>
              </a:defRPr>
            </a:lvl9pPr>
          </a:lstStyle>
          <a:p>
            <a:fld id="{00000000-1234-1234-1234-123412341234}" type="slidenum">
              <a:rPr lang="en-US" smtClean="0"/>
              <a:pPr/>
              <a:t>‹#›</a:t>
            </a:fld>
            <a:endParaRPr lang="en-US" dirty="0"/>
          </a:p>
        </p:txBody>
      </p:sp>
      <p:sp>
        <p:nvSpPr>
          <p:cNvPr id="23" name="Google Shape;23;p3"/>
          <p:cNvSpPr txBox="1">
            <a:spLocks noGrp="1"/>
          </p:cNvSpPr>
          <p:nvPr>
            <p:ph type="body" idx="1"/>
          </p:nvPr>
        </p:nvSpPr>
        <p:spPr>
          <a:xfrm>
            <a:off x="0" y="1371600"/>
            <a:ext cx="12192000" cy="5257800"/>
          </a:xfrm>
          <a:prstGeom prst="rect">
            <a:avLst/>
          </a:prstGeom>
          <a:noFill/>
          <a:ln>
            <a:noFill/>
          </a:ln>
        </p:spPr>
        <p:txBody>
          <a:bodyPr spcFirstLastPara="1" wrap="square" lIns="91425" tIns="45700" rIns="91425" bIns="45700" anchor="t" anchorCtr="0"/>
          <a:lstStyle>
            <a:lvl1pPr marL="457200" marR="0" lvl="0" indent="-330200" algn="l" rtl="0">
              <a:spcBef>
                <a:spcPts val="320"/>
              </a:spcBef>
              <a:spcAft>
                <a:spcPts val="0"/>
              </a:spcAft>
              <a:buClr>
                <a:schemeClr val="lt1"/>
              </a:buClr>
              <a:buSzPts val="1600"/>
              <a:buFont typeface="Arial"/>
              <a:buChar char="•"/>
              <a:defRPr sz="1600" b="0" i="0" u="none" strike="noStrike" cap="none">
                <a:solidFill>
                  <a:schemeClr val="accent1"/>
                </a:solidFill>
                <a:latin typeface="Arial"/>
                <a:ea typeface="Arial"/>
                <a:cs typeface="Arial"/>
                <a:sym typeface="Arial"/>
              </a:defRPr>
            </a:lvl1pPr>
            <a:lvl2pPr marL="914400" marR="0" lvl="1" indent="-330200" algn="l" rtl="0">
              <a:spcBef>
                <a:spcPts val="320"/>
              </a:spcBef>
              <a:spcAft>
                <a:spcPts val="0"/>
              </a:spcAft>
              <a:buClr>
                <a:schemeClr val="accent1"/>
              </a:buClr>
              <a:buSzPts val="1600"/>
              <a:buFont typeface="Arial"/>
              <a:buChar char="•"/>
              <a:defRPr sz="1600" b="0" i="0" u="none" strike="noStrike" cap="none">
                <a:solidFill>
                  <a:schemeClr val="accent1"/>
                </a:solidFill>
                <a:latin typeface="Arial"/>
                <a:ea typeface="Arial"/>
                <a:cs typeface="Arial"/>
                <a:sym typeface="Arial"/>
              </a:defRPr>
            </a:lvl2pPr>
            <a:lvl3pPr marL="1371600" marR="0" lvl="2" indent="-317500" algn="l" rtl="0">
              <a:spcBef>
                <a:spcPts val="280"/>
              </a:spcBef>
              <a:spcAft>
                <a:spcPts val="0"/>
              </a:spcAft>
              <a:buClr>
                <a:schemeClr val="accent1"/>
              </a:buClr>
              <a:buSzPts val="1400"/>
              <a:buFont typeface="Arial"/>
              <a:buChar char="‒"/>
              <a:defRPr sz="1400" b="0" i="0" u="none" strike="noStrike" cap="none">
                <a:solidFill>
                  <a:schemeClr val="accent1"/>
                </a:solidFill>
                <a:latin typeface="Arial"/>
                <a:ea typeface="Arial"/>
                <a:cs typeface="Arial"/>
                <a:sym typeface="Arial"/>
              </a:defRPr>
            </a:lvl3pPr>
            <a:lvl4pPr marL="1828800" marR="0" lvl="3" indent="-304800" algn="l" rtl="0">
              <a:spcBef>
                <a:spcPts val="240"/>
              </a:spcBef>
              <a:spcAft>
                <a:spcPts val="0"/>
              </a:spcAft>
              <a:buClr>
                <a:schemeClr val="accent1"/>
              </a:buClr>
              <a:buSzPts val="1200"/>
              <a:buFont typeface="Arial"/>
              <a:buChar char="•"/>
              <a:defRPr sz="1200" b="0" i="0" u="none" strike="noStrike" cap="none">
                <a:solidFill>
                  <a:schemeClr val="accent1"/>
                </a:solidFill>
                <a:latin typeface="Arial"/>
                <a:ea typeface="Arial"/>
                <a:cs typeface="Arial"/>
                <a:sym typeface="Arial"/>
              </a:defRPr>
            </a:lvl4pPr>
            <a:lvl5pPr marL="2286000" marR="0" lvl="4" indent="-298450" algn="l" rtl="0">
              <a:spcBef>
                <a:spcPts val="220"/>
              </a:spcBef>
              <a:spcAft>
                <a:spcPts val="0"/>
              </a:spcAft>
              <a:buClr>
                <a:schemeClr val="accent1"/>
              </a:buClr>
              <a:buSzPts val="1100"/>
              <a:buFont typeface="Arial"/>
              <a:buChar char="‒"/>
              <a:defRPr sz="1100" b="0" i="0" u="none" strike="noStrike" cap="none">
                <a:solidFill>
                  <a:schemeClr val="accent1"/>
                </a:solidFill>
                <a:latin typeface="Arial"/>
                <a:ea typeface="Arial"/>
                <a:cs typeface="Arial"/>
                <a:sym typeface="Arial"/>
              </a:defRPr>
            </a:lvl5pPr>
            <a:lvl6pPr marL="2743200" marR="0" lvl="5" indent="-298450" algn="l" rtl="0">
              <a:spcBef>
                <a:spcPts val="220"/>
              </a:spcBef>
              <a:spcAft>
                <a:spcPts val="0"/>
              </a:spcAft>
              <a:buClr>
                <a:schemeClr val="accent1"/>
              </a:buClr>
              <a:buSzPts val="1100"/>
              <a:buFont typeface="Arial"/>
              <a:buChar char="•"/>
              <a:defRPr sz="1100" b="0" i="0" u="none" strike="noStrike" cap="none">
                <a:solidFill>
                  <a:schemeClr val="accent1"/>
                </a:solidFill>
                <a:latin typeface="Arial"/>
                <a:ea typeface="Arial"/>
                <a:cs typeface="Arial"/>
                <a:sym typeface="Arial"/>
              </a:defRPr>
            </a:lvl6pPr>
            <a:lvl7pPr marL="3200400" marR="0" lvl="6"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228600"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769559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5BD9E-8EFE-4062-AD24-DEEE4E4226D6}" type="datetimeFigureOut">
              <a:rPr lang="en-US" smtClean="0"/>
              <a:t>5/12/2023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FC5BA-2A70-4953-A3FE-614308DBFC81}" type="slidenum">
              <a:rPr lang="en-US" smtClean="0"/>
              <a:t>‹#›</a:t>
            </a:fld>
            <a:endParaRPr lang="en-US"/>
          </a:p>
        </p:txBody>
      </p:sp>
    </p:spTree>
    <p:extLst>
      <p:ext uri="{BB962C8B-B14F-4D97-AF65-F5344CB8AC3E}">
        <p14:creationId xmlns:p14="http://schemas.microsoft.com/office/powerpoint/2010/main" val="1254141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AE5BD9E-8EFE-4062-AD24-DEEE4E4226D6}" type="datetimeFigureOut">
              <a:rPr lang="en-US" smtClean="0"/>
              <a:t>5/12/2023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7FC5BA-2A70-4953-A3FE-614308DBFC81}" type="slidenum">
              <a:rPr lang="en-US" smtClean="0"/>
              <a:t>‹#›</a:t>
            </a:fld>
            <a:endParaRPr lang="en-US"/>
          </a:p>
        </p:txBody>
      </p:sp>
    </p:spTree>
    <p:extLst>
      <p:ext uri="{BB962C8B-B14F-4D97-AF65-F5344CB8AC3E}">
        <p14:creationId xmlns:p14="http://schemas.microsoft.com/office/powerpoint/2010/main" val="20129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E5BD9E-8EFE-4062-AD24-DEEE4E4226D6}" type="datetimeFigureOut">
              <a:rPr lang="en-US" smtClean="0"/>
              <a:t>5/12/2023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7FC5BA-2A70-4953-A3FE-614308DBFC81}" type="slidenum">
              <a:rPr lang="en-US" smtClean="0"/>
              <a:t>‹#›</a:t>
            </a:fld>
            <a:endParaRPr lang="en-US"/>
          </a:p>
        </p:txBody>
      </p:sp>
    </p:spTree>
    <p:extLst>
      <p:ext uri="{BB962C8B-B14F-4D97-AF65-F5344CB8AC3E}">
        <p14:creationId xmlns:p14="http://schemas.microsoft.com/office/powerpoint/2010/main" val="3940315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E5BD9E-8EFE-4062-AD24-DEEE4E4226D6}" type="datetimeFigureOut">
              <a:rPr lang="en-US" smtClean="0"/>
              <a:t>5/12/2023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7FC5BA-2A70-4953-A3FE-614308DBFC81}" type="slidenum">
              <a:rPr lang="en-US" smtClean="0"/>
              <a:t>‹#›</a:t>
            </a:fld>
            <a:endParaRPr lang="en-US"/>
          </a:p>
        </p:txBody>
      </p:sp>
    </p:spTree>
    <p:extLst>
      <p:ext uri="{BB962C8B-B14F-4D97-AF65-F5344CB8AC3E}">
        <p14:creationId xmlns:p14="http://schemas.microsoft.com/office/powerpoint/2010/main" val="402275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E5BD9E-8EFE-4062-AD24-DEEE4E4226D6}" type="datetimeFigureOut">
              <a:rPr lang="en-US" smtClean="0"/>
              <a:t>5/12/2023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7FC5BA-2A70-4953-A3FE-614308DBFC81}" type="slidenum">
              <a:rPr lang="en-US" smtClean="0"/>
              <a:t>‹#›</a:t>
            </a:fld>
            <a:endParaRPr lang="en-US"/>
          </a:p>
        </p:txBody>
      </p:sp>
    </p:spTree>
    <p:extLst>
      <p:ext uri="{BB962C8B-B14F-4D97-AF65-F5344CB8AC3E}">
        <p14:creationId xmlns:p14="http://schemas.microsoft.com/office/powerpoint/2010/main" val="2364806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E5BD9E-8EFE-4062-AD24-DEEE4E4226D6}" type="datetimeFigureOut">
              <a:rPr lang="en-US" smtClean="0"/>
              <a:t>5/12/2023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7FC5BA-2A70-4953-A3FE-614308DBFC81}" type="slidenum">
              <a:rPr lang="en-US" smtClean="0"/>
              <a:t>‹#›</a:t>
            </a:fld>
            <a:endParaRPr lang="en-US"/>
          </a:p>
        </p:txBody>
      </p:sp>
    </p:spTree>
    <p:extLst>
      <p:ext uri="{BB962C8B-B14F-4D97-AF65-F5344CB8AC3E}">
        <p14:creationId xmlns:p14="http://schemas.microsoft.com/office/powerpoint/2010/main" val="514554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AE5BD9E-8EFE-4062-AD24-DEEE4E4226D6}" type="datetimeFigureOut">
              <a:rPr lang="en-US" smtClean="0"/>
              <a:t>5/12/2023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7FC5BA-2A70-4953-A3FE-614308DBFC81}" type="slidenum">
              <a:rPr lang="en-US" smtClean="0"/>
              <a:t>‹#›</a:t>
            </a:fld>
            <a:endParaRPr lang="en-US"/>
          </a:p>
        </p:txBody>
      </p:sp>
    </p:spTree>
    <p:extLst>
      <p:ext uri="{BB962C8B-B14F-4D97-AF65-F5344CB8AC3E}">
        <p14:creationId xmlns:p14="http://schemas.microsoft.com/office/powerpoint/2010/main" val="2697251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AE5BD9E-8EFE-4062-AD24-DEEE4E4226D6}" type="datetimeFigureOut">
              <a:rPr lang="en-US" smtClean="0"/>
              <a:t>5/12/2023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7FC5BA-2A70-4953-A3FE-614308DBFC81}" type="slidenum">
              <a:rPr lang="en-US" smtClean="0"/>
              <a:t>‹#›</a:t>
            </a:fld>
            <a:endParaRPr lang="en-US"/>
          </a:p>
        </p:txBody>
      </p:sp>
    </p:spTree>
    <p:extLst>
      <p:ext uri="{BB962C8B-B14F-4D97-AF65-F5344CB8AC3E}">
        <p14:creationId xmlns:p14="http://schemas.microsoft.com/office/powerpoint/2010/main" val="2708442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E5BD9E-8EFE-4062-AD24-DEEE4E4226D6}" type="datetimeFigureOut">
              <a:rPr lang="en-US" smtClean="0"/>
              <a:t>5/12/2023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7FC5BA-2A70-4953-A3FE-614308DBFC81}" type="slidenum">
              <a:rPr lang="en-US" smtClean="0"/>
              <a:t>‹#›</a:t>
            </a:fld>
            <a:endParaRPr lang="en-US"/>
          </a:p>
        </p:txBody>
      </p:sp>
    </p:spTree>
    <p:extLst>
      <p:ext uri="{BB962C8B-B14F-4D97-AF65-F5344CB8AC3E}">
        <p14:creationId xmlns:p14="http://schemas.microsoft.com/office/powerpoint/2010/main" val="3045422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hyperlink" Target="mailto:Michael.Criswell@uscgmwr.org" TargetMode="External"/><Relationship Id="rId13" Type="http://schemas.openxmlformats.org/officeDocument/2006/relationships/image" Target="../media/image1.jpeg"/><Relationship Id="rId3" Type="http://schemas.openxmlformats.org/officeDocument/2006/relationships/hyperlink" Target="https://www.canva.com/design/DAFSVbQUxwo/BhRIltQ6CzWW44_QaS-7CA/view?utm_content=DAFSVbQUxwo&amp;utm_campaign=designshare&amp;utm_medium=link&amp;utm_source=publishsharelink" TargetMode="External"/><Relationship Id="rId7" Type="http://schemas.openxmlformats.org/officeDocument/2006/relationships/hyperlink" Target="mailto:richard.cooper.12@us.af.mil" TargetMode="External"/><Relationship Id="rId12" Type="http://schemas.openxmlformats.org/officeDocument/2006/relationships/hyperlink" Target="mailto:ricky.sesco@us.af.mil"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hyperlink" Target="mailto:Katelyn.Philippsen@usmc-mccs.org" TargetMode="External"/><Relationship Id="rId11" Type="http://schemas.openxmlformats.org/officeDocument/2006/relationships/hyperlink" Target="mailto:Brenda.Boardman@usmc-mccs.org" TargetMode="External"/><Relationship Id="rId5" Type="http://schemas.openxmlformats.org/officeDocument/2006/relationships/hyperlink" Target="mailto:&#8211;pierre.i.laxa.naf@army.mil" TargetMode="External"/><Relationship Id="rId10" Type="http://schemas.openxmlformats.org/officeDocument/2006/relationships/hyperlink" Target="mailto:patrice.johnson-winters.naf@army.mil" TargetMode="External"/><Relationship Id="rId4" Type="http://schemas.openxmlformats.org/officeDocument/2006/relationships/hyperlink" Target="mailto:megan.e.trexler.naf@us.navy.mil" TargetMode="External"/><Relationship Id="rId9" Type="http://schemas.openxmlformats.org/officeDocument/2006/relationships/hyperlink" Target="mailto:brooke.m.haley.naf@us.navy.mi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hyperlink" Target="https://www.navymwr.org/resources/marketing/aft/aftmc/aftmc-militarystarcard"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jpeg"/><Relationship Id="rId5" Type="http://schemas.openxmlformats.org/officeDocument/2006/relationships/image" Target="../media/image8.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0024" y="1670179"/>
            <a:ext cx="9144000" cy="1279947"/>
          </a:xfrm>
        </p:spPr>
        <p:txBody>
          <a:bodyPr/>
          <a:lstStyle/>
          <a:p>
            <a:r>
              <a:rPr lang="en-US" b="1" dirty="0" smtClean="0"/>
              <a:t>AmericanForcesTravel.com</a:t>
            </a:r>
            <a:endParaRPr lang="en-US" b="1" dirty="0"/>
          </a:p>
        </p:txBody>
      </p:sp>
      <p:sp>
        <p:nvSpPr>
          <p:cNvPr id="3" name="Subtitle 2"/>
          <p:cNvSpPr>
            <a:spLocks noGrp="1"/>
          </p:cNvSpPr>
          <p:nvPr>
            <p:ph type="subTitle" idx="1"/>
          </p:nvPr>
        </p:nvSpPr>
        <p:spPr>
          <a:xfrm>
            <a:off x="1440024" y="3863295"/>
            <a:ext cx="4018384" cy="1655762"/>
          </a:xfrm>
        </p:spPr>
        <p:txBody>
          <a:bodyPr>
            <a:normAutofit/>
          </a:bodyPr>
          <a:lstStyle/>
          <a:p>
            <a:pPr marL="342900" indent="-342900" algn="l">
              <a:buFont typeface="Wingdings" panose="05000000000000000000" pitchFamily="2" charset="2"/>
              <a:buChar char="v"/>
            </a:pPr>
            <a:r>
              <a:rPr lang="en-US" dirty="0" smtClean="0"/>
              <a:t>Updates</a:t>
            </a:r>
          </a:p>
          <a:p>
            <a:pPr marL="342900" indent="-342900" algn="l">
              <a:buFont typeface="Wingdings" panose="05000000000000000000" pitchFamily="2" charset="2"/>
              <a:buChar char="v"/>
            </a:pPr>
            <a:r>
              <a:rPr lang="en-US" dirty="0" smtClean="0"/>
              <a:t>Marketing Efforts</a:t>
            </a:r>
          </a:p>
          <a:p>
            <a:pPr marL="342900" indent="-342900" algn="l">
              <a:buFont typeface="Wingdings" panose="05000000000000000000" pitchFamily="2" charset="2"/>
              <a:buChar char="v"/>
            </a:pPr>
            <a:r>
              <a:rPr lang="en-US" dirty="0" smtClean="0"/>
              <a:t>Commissions Performance</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337" y="267465"/>
            <a:ext cx="2103618" cy="820250"/>
          </a:xfrm>
          <a:prstGeom prst="rect">
            <a:avLst/>
          </a:prstGeom>
        </p:spPr>
      </p:pic>
      <p:sp>
        <p:nvSpPr>
          <p:cNvPr id="5" name="Subtitle 2"/>
          <p:cNvSpPr txBox="1">
            <a:spLocks/>
          </p:cNvSpPr>
          <p:nvPr/>
        </p:nvSpPr>
        <p:spPr>
          <a:xfrm>
            <a:off x="6649615" y="3863295"/>
            <a:ext cx="4018384"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Wingdings" panose="05000000000000000000" pitchFamily="2" charset="2"/>
              <a:buChar char="v"/>
            </a:pPr>
            <a:r>
              <a:rPr lang="en-US" dirty="0" smtClean="0"/>
              <a:t>Future Product Enhancements</a:t>
            </a:r>
          </a:p>
          <a:p>
            <a:pPr marL="342900" indent="-342900" algn="l">
              <a:buFont typeface="Wingdings" panose="05000000000000000000" pitchFamily="2" charset="2"/>
              <a:buChar char="v"/>
            </a:pPr>
            <a:r>
              <a:rPr lang="en-US" dirty="0" smtClean="0"/>
              <a:t>Summary of Resources</a:t>
            </a:r>
          </a:p>
        </p:txBody>
      </p:sp>
    </p:spTree>
    <p:extLst>
      <p:ext uri="{BB962C8B-B14F-4D97-AF65-F5344CB8AC3E}">
        <p14:creationId xmlns:p14="http://schemas.microsoft.com/office/powerpoint/2010/main" val="660825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Future Product Enhancements </a:t>
            </a:r>
            <a:endParaRPr lang="en-US" dirty="0"/>
          </a:p>
        </p:txBody>
      </p:sp>
      <p:sp>
        <p:nvSpPr>
          <p:cNvPr id="3" name="Text Placeholder 2"/>
          <p:cNvSpPr>
            <a:spLocks noGrp="1"/>
          </p:cNvSpPr>
          <p:nvPr>
            <p:ph type="body" idx="1"/>
          </p:nvPr>
        </p:nvSpPr>
        <p:spPr>
          <a:xfrm>
            <a:off x="0" y="2136710"/>
            <a:ext cx="12192000" cy="5257800"/>
          </a:xfrm>
        </p:spPr>
        <p:txBody>
          <a:bodyPr/>
          <a:lstStyle/>
          <a:p>
            <a:r>
              <a:rPr lang="en-US" dirty="0" smtClean="0"/>
              <a:t>Summer FY23 – Hotels migrating to Priceline.com white label platform</a:t>
            </a:r>
          </a:p>
          <a:p>
            <a:pPr lvl="1"/>
            <a:r>
              <a:rPr lang="en-US" dirty="0" smtClean="0"/>
              <a:t>This is will open up a larger inventory base with member exclusive rates for hotels</a:t>
            </a:r>
          </a:p>
          <a:p>
            <a:pPr lvl="1"/>
            <a:r>
              <a:rPr lang="en-US" dirty="0" smtClean="0"/>
              <a:t>Current MILITARY STAR Card payment capability will migrate over as well</a:t>
            </a:r>
          </a:p>
          <a:p>
            <a:pPr lvl="1"/>
            <a:endParaRPr lang="en-US" dirty="0" smtClean="0"/>
          </a:p>
          <a:p>
            <a:pPr marL="584200" lvl="1" indent="0">
              <a:buNone/>
            </a:pPr>
            <a:r>
              <a:rPr lang="en-US" dirty="0" smtClean="0"/>
              <a:t>Military STAR Card expansion</a:t>
            </a:r>
          </a:p>
          <a:p>
            <a:pPr lvl="1"/>
            <a:r>
              <a:rPr lang="en-US" dirty="0" smtClean="0"/>
              <a:t>Q2-Q3 of FY24 – Hoping to have Military STAR Card as a payment option on Flights and Rental Cars</a:t>
            </a:r>
          </a:p>
          <a:p>
            <a:pPr lvl="1"/>
            <a:endParaRPr lang="en-US" dirty="0"/>
          </a:p>
          <a:p>
            <a:pPr marL="584200" lvl="1" indent="0">
              <a:buNone/>
            </a:pPr>
            <a:r>
              <a:rPr lang="en-US" dirty="0" smtClean="0"/>
              <a:t>Profile Feature </a:t>
            </a:r>
          </a:p>
          <a:p>
            <a:pPr lvl="1"/>
            <a:r>
              <a:rPr lang="en-US" dirty="0" smtClean="0"/>
              <a:t>Delivery date TBD – feature would allow customers to save information for repeat bookings and travel itinerary history for reference </a:t>
            </a:r>
          </a:p>
          <a:p>
            <a:pPr lvl="1"/>
            <a:endParaRPr lang="en-US" dirty="0"/>
          </a:p>
          <a:p>
            <a:pPr marL="584200" lvl="1"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1376" y="264752"/>
            <a:ext cx="2103618" cy="820250"/>
          </a:xfrm>
          <a:prstGeom prst="rect">
            <a:avLst/>
          </a:prstGeom>
        </p:spPr>
      </p:pic>
    </p:spTree>
    <p:extLst>
      <p:ext uri="{BB962C8B-B14F-4D97-AF65-F5344CB8AC3E}">
        <p14:creationId xmlns:p14="http://schemas.microsoft.com/office/powerpoint/2010/main" val="3059544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 Summary</a:t>
            </a:r>
            <a:endParaRPr lang="en-US" dirty="0"/>
          </a:p>
        </p:txBody>
      </p:sp>
      <p:sp>
        <p:nvSpPr>
          <p:cNvPr id="3" name="Text Placeholder 2"/>
          <p:cNvSpPr>
            <a:spLocks noGrp="1"/>
          </p:cNvSpPr>
          <p:nvPr>
            <p:ph type="body" idx="1"/>
          </p:nvPr>
        </p:nvSpPr>
        <p:spPr>
          <a:xfrm>
            <a:off x="572278" y="1352939"/>
            <a:ext cx="11047445" cy="5257800"/>
          </a:xfrm>
        </p:spPr>
        <p:txBody>
          <a:bodyPr>
            <a:normAutofit fontScale="92500" lnSpcReduction="10000"/>
          </a:bodyPr>
          <a:lstStyle/>
          <a:p>
            <a:r>
              <a:rPr lang="en-US" dirty="0" smtClean="0"/>
              <a:t>Marketing Resources:</a:t>
            </a:r>
          </a:p>
          <a:p>
            <a:r>
              <a:rPr lang="en-US" dirty="0" smtClean="0"/>
              <a:t>AFT Marketing Calendar Link: </a:t>
            </a:r>
            <a:r>
              <a:rPr lang="en-US" u="sng" dirty="0">
                <a:hlinkClick r:id="rId3"/>
              </a:rPr>
              <a:t>https://</a:t>
            </a:r>
            <a:r>
              <a:rPr lang="en-US" u="sng" dirty="0" smtClean="0">
                <a:hlinkClick r:id="rId3"/>
              </a:rPr>
              <a:t>www.canva.com/design/DAFSVbQUxwo/BhRIltQ6CzWW44_QaS-7CA/view?utm_content=DAFSVbQUxwo&amp;utm_campaign=designshare&amp;utm_medium=link&amp;utm_source=publishsharelink</a:t>
            </a:r>
            <a:endParaRPr lang="en-US" u="sng" dirty="0" smtClean="0"/>
          </a:p>
          <a:p>
            <a:endParaRPr lang="en-US" u="sng" dirty="0"/>
          </a:p>
          <a:p>
            <a:pPr algn="ctr"/>
            <a:r>
              <a:rPr lang="en-US" dirty="0" smtClean="0">
                <a:solidFill>
                  <a:srgbClr val="C00000"/>
                </a:solidFill>
              </a:rPr>
              <a:t>Agent Training Resources:</a:t>
            </a:r>
          </a:p>
          <a:p>
            <a:pPr algn="ctr"/>
            <a:r>
              <a:rPr lang="en-US" dirty="0" smtClean="0">
                <a:solidFill>
                  <a:srgbClr val="C00000"/>
                </a:solidFill>
              </a:rPr>
              <a:t>- AFT Overview Course – Updated 2023</a:t>
            </a:r>
          </a:p>
          <a:p>
            <a:pPr algn="ctr"/>
            <a:r>
              <a:rPr lang="en-US" dirty="0" smtClean="0">
                <a:solidFill>
                  <a:srgbClr val="C00000"/>
                </a:solidFill>
              </a:rPr>
              <a:t>- Agent ID Training </a:t>
            </a:r>
          </a:p>
          <a:p>
            <a:endParaRPr lang="en-US" dirty="0"/>
          </a:p>
          <a:p>
            <a:r>
              <a:rPr lang="en-US" dirty="0" smtClean="0"/>
              <a:t>Marketing Team Points of Contact:</a:t>
            </a:r>
          </a:p>
          <a:p>
            <a:r>
              <a:rPr lang="en-US" dirty="0"/>
              <a:t> </a:t>
            </a:r>
            <a:r>
              <a:rPr lang="en-US" dirty="0" smtClean="0"/>
              <a:t>- Navy: Megan Trexler </a:t>
            </a:r>
            <a:r>
              <a:rPr lang="en-US" dirty="0"/>
              <a:t>– </a:t>
            </a:r>
            <a:r>
              <a:rPr lang="en-US" dirty="0" smtClean="0">
                <a:hlinkClick r:id="rId4"/>
              </a:rPr>
              <a:t>megan.e.trexler.naf@us.navy.mil</a:t>
            </a:r>
            <a:r>
              <a:rPr lang="en-US" dirty="0" smtClean="0"/>
              <a:t> </a:t>
            </a:r>
          </a:p>
          <a:p>
            <a:r>
              <a:rPr lang="en-US" dirty="0"/>
              <a:t> </a:t>
            </a:r>
            <a:r>
              <a:rPr lang="en-US" dirty="0" smtClean="0"/>
              <a:t>- Army: Pierre </a:t>
            </a:r>
            <a:r>
              <a:rPr lang="en-US" dirty="0"/>
              <a:t>Laxa </a:t>
            </a:r>
            <a:r>
              <a:rPr lang="en-US" dirty="0" smtClean="0">
                <a:hlinkClick r:id="rId5"/>
              </a:rPr>
              <a:t>– pierre.i.laxa.naf@army.mil</a:t>
            </a:r>
            <a:r>
              <a:rPr lang="en-US" dirty="0" smtClean="0"/>
              <a:t> </a:t>
            </a:r>
          </a:p>
          <a:p>
            <a:r>
              <a:rPr lang="en-US" dirty="0"/>
              <a:t> </a:t>
            </a:r>
            <a:r>
              <a:rPr lang="en-US" dirty="0" smtClean="0"/>
              <a:t>- Marine Corps: Katelyn Philippsen – </a:t>
            </a:r>
            <a:r>
              <a:rPr lang="en-US" dirty="0" smtClean="0">
                <a:hlinkClick r:id="rId6"/>
              </a:rPr>
              <a:t>Katelyn.Philippsen@usmc-mccs.org</a:t>
            </a:r>
            <a:r>
              <a:rPr lang="en-US" dirty="0" smtClean="0"/>
              <a:t> </a:t>
            </a:r>
          </a:p>
          <a:p>
            <a:r>
              <a:rPr lang="en-US" dirty="0" smtClean="0"/>
              <a:t> - Air Force: Richard Cooper </a:t>
            </a:r>
            <a:r>
              <a:rPr lang="en-US" dirty="0"/>
              <a:t>– </a:t>
            </a:r>
            <a:r>
              <a:rPr lang="en-US" dirty="0" smtClean="0">
                <a:hlinkClick r:id="rId7"/>
              </a:rPr>
              <a:t>richard.cooper.12@us.af.mil</a:t>
            </a:r>
            <a:r>
              <a:rPr lang="en-US" dirty="0" smtClean="0"/>
              <a:t> </a:t>
            </a:r>
          </a:p>
          <a:p>
            <a:r>
              <a:rPr lang="en-US" dirty="0"/>
              <a:t> </a:t>
            </a:r>
            <a:r>
              <a:rPr lang="en-US" dirty="0" smtClean="0"/>
              <a:t>- Marine Corps: Michael Criswell - </a:t>
            </a:r>
            <a:r>
              <a:rPr lang="en-US" dirty="0">
                <a:hlinkClick r:id="rId8"/>
              </a:rPr>
              <a:t>Michael.Criswell@uscgmwr.org</a:t>
            </a:r>
            <a:r>
              <a:rPr lang="en-US" dirty="0"/>
              <a:t> </a:t>
            </a:r>
          </a:p>
          <a:p>
            <a:pPr marL="127000" indent="0">
              <a:buNone/>
            </a:pPr>
            <a:endParaRPr lang="en-US" dirty="0" smtClean="0"/>
          </a:p>
          <a:p>
            <a:endParaRPr lang="en-US" dirty="0"/>
          </a:p>
          <a:p>
            <a:pPr algn="r"/>
            <a:r>
              <a:rPr lang="en-US" dirty="0" smtClean="0">
                <a:solidFill>
                  <a:srgbClr val="C00000"/>
                </a:solidFill>
              </a:rPr>
              <a:t>Operations Board Points of Contact:</a:t>
            </a:r>
          </a:p>
          <a:p>
            <a:pPr algn="r"/>
            <a:r>
              <a:rPr lang="en-US" dirty="0" smtClean="0">
                <a:solidFill>
                  <a:srgbClr val="C00000"/>
                </a:solidFill>
              </a:rPr>
              <a:t>- Navy</a:t>
            </a:r>
            <a:r>
              <a:rPr lang="en-US" dirty="0">
                <a:solidFill>
                  <a:srgbClr val="C00000"/>
                </a:solidFill>
              </a:rPr>
              <a:t>: Brooke Haley - </a:t>
            </a:r>
            <a:r>
              <a:rPr lang="en-US" dirty="0" smtClean="0">
                <a:solidFill>
                  <a:srgbClr val="C00000"/>
                </a:solidFill>
                <a:hlinkClick r:id="rId9"/>
              </a:rPr>
              <a:t>brooke.m.haley.naf@us.navy.mil</a:t>
            </a:r>
            <a:r>
              <a:rPr lang="en-US" dirty="0" smtClean="0">
                <a:solidFill>
                  <a:srgbClr val="C00000"/>
                </a:solidFill>
              </a:rPr>
              <a:t> </a:t>
            </a:r>
          </a:p>
          <a:p>
            <a:pPr algn="r"/>
            <a:r>
              <a:rPr lang="en-US" dirty="0" smtClean="0">
                <a:solidFill>
                  <a:srgbClr val="C00000"/>
                </a:solidFill>
              </a:rPr>
              <a:t>- Army: </a:t>
            </a:r>
            <a:r>
              <a:rPr lang="en-US" dirty="0">
                <a:solidFill>
                  <a:srgbClr val="C00000"/>
                </a:solidFill>
              </a:rPr>
              <a:t>Patrice Johnson-Winters - </a:t>
            </a:r>
            <a:r>
              <a:rPr lang="en-US" dirty="0" smtClean="0">
                <a:solidFill>
                  <a:srgbClr val="C00000"/>
                </a:solidFill>
                <a:hlinkClick r:id="rId10"/>
              </a:rPr>
              <a:t>patrice.johnson-winters.naf@army.mil</a:t>
            </a:r>
            <a:r>
              <a:rPr lang="en-US" dirty="0" smtClean="0">
                <a:solidFill>
                  <a:srgbClr val="C00000"/>
                </a:solidFill>
              </a:rPr>
              <a:t> </a:t>
            </a:r>
          </a:p>
          <a:p>
            <a:pPr algn="r"/>
            <a:r>
              <a:rPr lang="en-US" dirty="0" smtClean="0">
                <a:solidFill>
                  <a:srgbClr val="C00000"/>
                </a:solidFill>
              </a:rPr>
              <a:t>- Marine </a:t>
            </a:r>
            <a:r>
              <a:rPr lang="en-US" dirty="0">
                <a:solidFill>
                  <a:srgbClr val="C00000"/>
                </a:solidFill>
              </a:rPr>
              <a:t>Corps: Brenda Boardman - </a:t>
            </a:r>
            <a:r>
              <a:rPr lang="en-US" dirty="0" smtClean="0">
                <a:solidFill>
                  <a:srgbClr val="C00000"/>
                </a:solidFill>
                <a:hlinkClick r:id="rId11"/>
              </a:rPr>
              <a:t>Brenda.Boardman@usmc-mccs.org</a:t>
            </a:r>
            <a:r>
              <a:rPr lang="en-US" dirty="0" smtClean="0">
                <a:solidFill>
                  <a:srgbClr val="C00000"/>
                </a:solidFill>
              </a:rPr>
              <a:t> </a:t>
            </a:r>
          </a:p>
          <a:p>
            <a:pPr algn="r"/>
            <a:r>
              <a:rPr lang="en-US" dirty="0" smtClean="0">
                <a:solidFill>
                  <a:srgbClr val="C00000"/>
                </a:solidFill>
              </a:rPr>
              <a:t>- Air Force: </a:t>
            </a:r>
            <a:r>
              <a:rPr lang="en-US" dirty="0">
                <a:solidFill>
                  <a:srgbClr val="C00000"/>
                </a:solidFill>
              </a:rPr>
              <a:t>Ricky Sesco - </a:t>
            </a:r>
            <a:r>
              <a:rPr lang="en-US" dirty="0" smtClean="0">
                <a:solidFill>
                  <a:srgbClr val="C00000"/>
                </a:solidFill>
                <a:hlinkClick r:id="rId12"/>
              </a:rPr>
              <a:t>ricky.sesco@us.af.mil</a:t>
            </a:r>
            <a:r>
              <a:rPr lang="en-US" dirty="0" smtClean="0">
                <a:solidFill>
                  <a:srgbClr val="C00000"/>
                </a:solidFill>
              </a:rPr>
              <a:t> </a:t>
            </a:r>
          </a:p>
          <a:p>
            <a:pPr algn="r"/>
            <a:r>
              <a:rPr lang="en-US" dirty="0" smtClean="0">
                <a:solidFill>
                  <a:srgbClr val="C00000"/>
                </a:solidFill>
              </a:rPr>
              <a:t>- Coast Guard: </a:t>
            </a:r>
            <a:r>
              <a:rPr lang="en-US" dirty="0">
                <a:solidFill>
                  <a:srgbClr val="C00000"/>
                </a:solidFill>
              </a:rPr>
              <a:t>Michael Criswell - </a:t>
            </a:r>
            <a:r>
              <a:rPr lang="en-US" dirty="0" smtClean="0">
                <a:solidFill>
                  <a:srgbClr val="C00000"/>
                </a:solidFill>
                <a:hlinkClick r:id="rId8"/>
              </a:rPr>
              <a:t>Michael.Criswell@uscgmwr.org</a:t>
            </a:r>
            <a:r>
              <a:rPr lang="en-US" dirty="0" smtClean="0">
                <a:solidFill>
                  <a:srgbClr val="C00000"/>
                </a:solidFill>
              </a:rPr>
              <a:t> </a:t>
            </a:r>
            <a:endParaRPr lang="en-US" dirty="0">
              <a:solidFill>
                <a:srgbClr val="C00000"/>
              </a:solidFill>
            </a:endParaRPr>
          </a:p>
        </p:txBody>
      </p:sp>
      <p:pic>
        <p:nvPicPr>
          <p:cNvPr id="4" name="Picture 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71376" y="264752"/>
            <a:ext cx="2103618" cy="820250"/>
          </a:xfrm>
          <a:prstGeom prst="rect">
            <a:avLst/>
          </a:prstGeom>
        </p:spPr>
      </p:pic>
    </p:spTree>
    <p:extLst>
      <p:ext uri="{BB962C8B-B14F-4D97-AF65-F5344CB8AC3E}">
        <p14:creationId xmlns:p14="http://schemas.microsoft.com/office/powerpoint/2010/main" val="564659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1405" y="374460"/>
            <a:ext cx="8552507" cy="1645216"/>
          </a:xfrm>
        </p:spPr>
        <p:txBody>
          <a:bodyPr>
            <a:normAutofit fontScale="90000"/>
          </a:bodyPr>
          <a:lstStyle/>
          <a:p>
            <a:r>
              <a:rPr lang="en-US" b="1" dirty="0" smtClean="0"/>
              <a:t/>
            </a:r>
            <a:br>
              <a:rPr lang="en-US" b="1" dirty="0" smtClean="0"/>
            </a:br>
            <a:endParaRPr lang="en-US" b="1"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337" y="267465"/>
            <a:ext cx="2103618" cy="820250"/>
          </a:xfrm>
          <a:prstGeom prst="rect">
            <a:avLst/>
          </a:prstGeom>
        </p:spPr>
      </p:pic>
      <p:sp>
        <p:nvSpPr>
          <p:cNvPr id="8" name="TextBox 7"/>
          <p:cNvSpPr txBox="1"/>
          <p:nvPr/>
        </p:nvSpPr>
        <p:spPr>
          <a:xfrm>
            <a:off x="3793401" y="370320"/>
            <a:ext cx="7867461" cy="769441"/>
          </a:xfrm>
          <a:prstGeom prst="rect">
            <a:avLst/>
          </a:prstGeom>
          <a:noFill/>
        </p:spPr>
        <p:txBody>
          <a:bodyPr wrap="square" rtlCol="0">
            <a:spAutoFit/>
          </a:bodyPr>
          <a:lstStyle/>
          <a:p>
            <a:pPr algn="ctr"/>
            <a:r>
              <a:rPr lang="en-US" sz="4400" b="1" dirty="0" smtClean="0"/>
              <a:t>AmericanForcesTravel.com (AFT)</a:t>
            </a:r>
            <a:endParaRPr lang="en-US" sz="4400" b="1" dirty="0"/>
          </a:p>
        </p:txBody>
      </p:sp>
      <p:pic>
        <p:nvPicPr>
          <p:cNvPr id="3" name="Picture 2"/>
          <p:cNvPicPr>
            <a:picLocks noChangeAspect="1"/>
          </p:cNvPicPr>
          <p:nvPr/>
        </p:nvPicPr>
        <p:blipFill>
          <a:blip r:embed="rId4"/>
          <a:stretch>
            <a:fillRect/>
          </a:stretch>
        </p:blipFill>
        <p:spPr>
          <a:xfrm>
            <a:off x="259337" y="1238504"/>
            <a:ext cx="9569512" cy="5441487"/>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rotWithShape="1">
          <a:blip r:embed="rId5"/>
          <a:srcRect l="13616"/>
          <a:stretch/>
        </p:blipFill>
        <p:spPr>
          <a:xfrm>
            <a:off x="6074945" y="3653662"/>
            <a:ext cx="6008283" cy="3089530"/>
          </a:xfrm>
          <a:prstGeom prst="rect">
            <a:avLst/>
          </a:prstGeom>
        </p:spPr>
      </p:pic>
      <p:sp>
        <p:nvSpPr>
          <p:cNvPr id="4" name="TextBox 3"/>
          <p:cNvSpPr txBox="1"/>
          <p:nvPr/>
        </p:nvSpPr>
        <p:spPr>
          <a:xfrm>
            <a:off x="9962328" y="3178410"/>
            <a:ext cx="1987421" cy="369332"/>
          </a:xfrm>
          <a:prstGeom prst="rect">
            <a:avLst/>
          </a:prstGeom>
          <a:noFill/>
        </p:spPr>
        <p:txBody>
          <a:bodyPr wrap="square" rtlCol="0">
            <a:spAutoFit/>
          </a:bodyPr>
          <a:lstStyle/>
          <a:p>
            <a:r>
              <a:rPr lang="en-US" dirty="0" smtClean="0"/>
              <a:t>New FAQ Location</a:t>
            </a:r>
            <a:endParaRPr lang="en-US" dirty="0"/>
          </a:p>
        </p:txBody>
      </p:sp>
      <p:sp>
        <p:nvSpPr>
          <p:cNvPr id="10" name="Oval 9"/>
          <p:cNvSpPr/>
          <p:nvPr/>
        </p:nvSpPr>
        <p:spPr>
          <a:xfrm>
            <a:off x="9962328" y="4103403"/>
            <a:ext cx="1099948" cy="492861"/>
          </a:xfrm>
          <a:prstGeom prst="ellipse">
            <a:avLst/>
          </a:prstGeom>
          <a:noFill/>
          <a:ln w="57150">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9990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265" y="211509"/>
            <a:ext cx="11978123" cy="430887"/>
          </a:xfrm>
        </p:spPr>
        <p:txBody>
          <a:bodyPr>
            <a:normAutofit fontScale="90000"/>
          </a:bodyPr>
          <a:lstStyle/>
          <a:p>
            <a:r>
              <a:rPr lang="en-US" dirty="0" smtClean="0"/>
              <a:t>Product Enhancements - Hotel Planner – Added June 2022</a:t>
            </a:r>
            <a:endParaRPr lang="en-US" dirty="0"/>
          </a:p>
        </p:txBody>
      </p:sp>
      <p:sp>
        <p:nvSpPr>
          <p:cNvPr id="3" name="Slide Number Placeholder 2"/>
          <p:cNvSpPr>
            <a:spLocks noGrp="1"/>
          </p:cNvSpPr>
          <p:nvPr>
            <p:ph type="sldNum" idx="12"/>
          </p:nvPr>
        </p:nvSpPr>
        <p:spPr/>
        <p:txBody>
          <a:bodyPr/>
          <a:lstStyle/>
          <a:p>
            <a:fld id="{00000000-1234-1234-1234-123412341234}" type="slidenum">
              <a:rPr lang="en-US" smtClean="0"/>
              <a:pPr/>
              <a:t>3</a:t>
            </a:fld>
            <a:endParaRPr lang="en-US" dirty="0"/>
          </a:p>
        </p:txBody>
      </p:sp>
      <p:pic>
        <p:nvPicPr>
          <p:cNvPr id="5" name="Picture 4"/>
          <p:cNvPicPr>
            <a:picLocks noChangeAspect="1"/>
          </p:cNvPicPr>
          <p:nvPr/>
        </p:nvPicPr>
        <p:blipFill>
          <a:blip r:embed="rId2"/>
          <a:stretch>
            <a:fillRect/>
          </a:stretch>
        </p:blipFill>
        <p:spPr>
          <a:xfrm>
            <a:off x="203391" y="900842"/>
            <a:ext cx="6566767" cy="4598086"/>
          </a:xfrm>
          <a:prstGeom prst="rect">
            <a:avLst/>
          </a:prstGeom>
          <a:ln>
            <a:noFill/>
          </a:ln>
          <a:effectLst>
            <a:outerShdw blurRad="190500" algn="tl" rotWithShape="0">
              <a:srgbClr val="000000">
                <a:alpha val="70000"/>
              </a:srgbClr>
            </a:outerShdw>
          </a:effectLst>
        </p:spPr>
      </p:pic>
      <p:sp>
        <p:nvSpPr>
          <p:cNvPr id="6" name="Oval 5"/>
          <p:cNvSpPr/>
          <p:nvPr/>
        </p:nvSpPr>
        <p:spPr>
          <a:xfrm>
            <a:off x="1484632" y="3959248"/>
            <a:ext cx="1665962" cy="676405"/>
          </a:xfrm>
          <a:prstGeom prst="ellipse">
            <a:avLst/>
          </a:prstGeom>
          <a:noFill/>
          <a:ln w="57150">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904653" y="900842"/>
            <a:ext cx="5287347" cy="2308324"/>
          </a:xfrm>
          <a:prstGeom prst="rect">
            <a:avLst/>
          </a:prstGeom>
          <a:noFill/>
        </p:spPr>
        <p:txBody>
          <a:bodyPr wrap="square" rtlCol="0">
            <a:spAutoFit/>
          </a:bodyPr>
          <a:lstStyle/>
          <a:p>
            <a:pPr marL="285750" indent="-285750">
              <a:buFont typeface="Arial" panose="020B0604020202020204" pitchFamily="34" charset="0"/>
              <a:buChar char="•"/>
            </a:pPr>
            <a:r>
              <a:rPr lang="en-US" sz="1600" b="1" dirty="0"/>
              <a:t>Individuals can now select 10+ Rooms for their hotel reservation</a:t>
            </a:r>
          </a:p>
          <a:p>
            <a:endParaRPr lang="en-US" sz="1600" b="1" dirty="0"/>
          </a:p>
          <a:p>
            <a:pPr marL="285750" indent="-285750">
              <a:buFont typeface="Arial" panose="020B0604020202020204" pitchFamily="34" charset="0"/>
              <a:buChar char="•"/>
            </a:pPr>
            <a:r>
              <a:rPr lang="en-US" sz="1600" b="1" dirty="0"/>
              <a:t>This selection will take them to a third party Priceline booking site run by Hotel Planner</a:t>
            </a:r>
          </a:p>
          <a:p>
            <a:endParaRPr lang="en-US" sz="1600" b="1" dirty="0"/>
          </a:p>
          <a:p>
            <a:pPr marL="285750" indent="-285750">
              <a:buFont typeface="Arial" panose="020B0604020202020204" pitchFamily="34" charset="0"/>
              <a:buChar char="•"/>
            </a:pPr>
            <a:r>
              <a:rPr lang="en-US" sz="1600" b="1" dirty="0"/>
              <a:t>Customers can input search details to find a larger amount of rooms to accommodate large groups for reunions, events, etc.</a:t>
            </a:r>
          </a:p>
        </p:txBody>
      </p:sp>
      <p:pic>
        <p:nvPicPr>
          <p:cNvPr id="8" name="Picture 7"/>
          <p:cNvPicPr>
            <a:picLocks noChangeAspect="1"/>
          </p:cNvPicPr>
          <p:nvPr/>
        </p:nvPicPr>
        <p:blipFill>
          <a:blip r:embed="rId3"/>
          <a:stretch>
            <a:fillRect/>
          </a:stretch>
        </p:blipFill>
        <p:spPr>
          <a:xfrm>
            <a:off x="5656210" y="3295171"/>
            <a:ext cx="6240319" cy="3152282"/>
          </a:xfrm>
          <a:prstGeom prst="rect">
            <a:avLst/>
          </a:prstGeom>
          <a:ln>
            <a:noFill/>
          </a:ln>
          <a:effectLst>
            <a:outerShdw blurRad="190500" algn="tl" rotWithShape="0">
              <a:srgbClr val="000000">
                <a:alpha val="70000"/>
              </a:srgbClr>
            </a:outerShdw>
          </a:effectLst>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3995" y="5901226"/>
            <a:ext cx="2103618" cy="820250"/>
          </a:xfrm>
          <a:prstGeom prst="rect">
            <a:avLst/>
          </a:prstGeom>
        </p:spPr>
      </p:pic>
    </p:spTree>
    <p:extLst>
      <p:ext uri="{BB962C8B-B14F-4D97-AF65-F5344CB8AC3E}">
        <p14:creationId xmlns:p14="http://schemas.microsoft.com/office/powerpoint/2010/main" val="3592454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7796" y="296805"/>
            <a:ext cx="9545633" cy="430887"/>
          </a:xfrm>
        </p:spPr>
        <p:txBody>
          <a:bodyPr>
            <a:normAutofit fontScale="90000"/>
          </a:bodyPr>
          <a:lstStyle/>
          <a:p>
            <a:pPr algn="ctr"/>
            <a:r>
              <a:rPr lang="en-US" dirty="0" smtClean="0"/>
              <a:t>Vacation Packages Listings Migration</a:t>
            </a:r>
            <a:endParaRPr lang="en-US" dirty="0"/>
          </a:p>
        </p:txBody>
      </p:sp>
      <p:pic>
        <p:nvPicPr>
          <p:cNvPr id="4" name="Picture 3"/>
          <p:cNvPicPr>
            <a:picLocks noChangeAspect="1"/>
          </p:cNvPicPr>
          <p:nvPr/>
        </p:nvPicPr>
        <p:blipFill>
          <a:blip r:embed="rId3"/>
          <a:stretch>
            <a:fillRect/>
          </a:stretch>
        </p:blipFill>
        <p:spPr>
          <a:xfrm>
            <a:off x="3928188" y="1166326"/>
            <a:ext cx="7755241" cy="5046501"/>
          </a:xfrm>
          <a:prstGeom prst="rect">
            <a:avLst/>
          </a:prstGeom>
          <a:ln>
            <a:noFill/>
          </a:ln>
          <a:effectLst>
            <a:outerShdw blurRad="190500" algn="tl" rotWithShape="0">
              <a:srgbClr val="000000">
                <a:alpha val="70000"/>
              </a:srgbClr>
            </a:outerShdw>
          </a:effectLst>
        </p:spPr>
      </p:pic>
      <p:sp>
        <p:nvSpPr>
          <p:cNvPr id="5" name="TextBox 4"/>
          <p:cNvSpPr txBox="1"/>
          <p:nvPr/>
        </p:nvSpPr>
        <p:spPr>
          <a:xfrm>
            <a:off x="177282" y="1166326"/>
            <a:ext cx="3284375" cy="5078313"/>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t>Migration completed February 2023</a:t>
            </a:r>
          </a:p>
          <a:p>
            <a:endParaRPr lang="en-US" b="1" dirty="0" smtClean="0"/>
          </a:p>
          <a:p>
            <a:pPr marL="285750" indent="-285750">
              <a:buFont typeface="Arial" panose="020B0604020202020204" pitchFamily="34" charset="0"/>
              <a:buChar char="•"/>
            </a:pPr>
            <a:r>
              <a:rPr lang="en-US" b="1" dirty="0" smtClean="0"/>
              <a:t>Involved taking Hotels and Packages to one listing page for streamlining backend upkeep and better user experience</a:t>
            </a:r>
          </a:p>
          <a:p>
            <a:endParaRPr lang="en-US" b="1" dirty="0" smtClean="0"/>
          </a:p>
          <a:p>
            <a:pPr marL="285750" indent="-285750">
              <a:buFont typeface="Arial" panose="020B0604020202020204" pitchFamily="34" charset="0"/>
              <a:buChar char="•"/>
            </a:pPr>
            <a:r>
              <a:rPr lang="en-US" b="1" dirty="0" smtClean="0"/>
              <a:t>New features include: </a:t>
            </a:r>
          </a:p>
          <a:p>
            <a:pPr marL="742950" lvl="1" indent="-285750">
              <a:buFont typeface="Arial" panose="020B0604020202020204" pitchFamily="34" charset="0"/>
              <a:buChar char="•"/>
            </a:pPr>
            <a:r>
              <a:rPr lang="en-US" b="1" dirty="0" smtClean="0"/>
              <a:t>New Map View (full page)</a:t>
            </a:r>
          </a:p>
          <a:p>
            <a:pPr marL="742950" lvl="1" indent="-285750">
              <a:buFont typeface="Arial" panose="020B0604020202020204" pitchFamily="34" charset="0"/>
              <a:buChar char="•"/>
            </a:pPr>
            <a:r>
              <a:rPr lang="en-US" b="1" dirty="0" smtClean="0"/>
              <a:t>Numerous Quick Filters</a:t>
            </a:r>
          </a:p>
          <a:p>
            <a:pPr marL="742950" lvl="1" indent="-285750">
              <a:buFont typeface="Arial" panose="020B0604020202020204" pitchFamily="34" charset="0"/>
              <a:buChar char="•"/>
            </a:pPr>
            <a:r>
              <a:rPr lang="en-US" b="1" dirty="0" smtClean="0"/>
              <a:t>Updated Hotel Card and Favorites Icon</a:t>
            </a:r>
          </a:p>
          <a:p>
            <a:pPr marL="742950" lvl="1" indent="-285750">
              <a:buFont typeface="Arial" panose="020B0604020202020204" pitchFamily="34" charset="0"/>
              <a:buChar char="•"/>
            </a:pPr>
            <a:r>
              <a:rPr lang="en-US" b="1" dirty="0" smtClean="0"/>
              <a:t>Neighborhood Filter and Guest Rating</a:t>
            </a:r>
          </a:p>
          <a:p>
            <a:pPr marL="742950" lvl="1" indent="-285750">
              <a:buFont typeface="Arial" panose="020B0604020202020204" pitchFamily="34" charset="0"/>
              <a:buChar char="•"/>
            </a:pPr>
            <a:r>
              <a:rPr lang="en-US" b="1" dirty="0" smtClean="0"/>
              <a:t>Selected Sort Options</a:t>
            </a:r>
            <a:endParaRPr lang="en-US" b="1"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9337" y="267465"/>
            <a:ext cx="2103618" cy="820250"/>
          </a:xfrm>
          <a:prstGeom prst="rect">
            <a:avLst/>
          </a:prstGeom>
        </p:spPr>
      </p:pic>
    </p:spTree>
    <p:extLst>
      <p:ext uri="{BB962C8B-B14F-4D97-AF65-F5344CB8AC3E}">
        <p14:creationId xmlns:p14="http://schemas.microsoft.com/office/powerpoint/2010/main" val="904523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Military STAR Card on Select Hotels</a:t>
            </a:r>
            <a:endParaRPr lang="en-US" dirty="0"/>
          </a:p>
        </p:txBody>
      </p:sp>
      <p:sp>
        <p:nvSpPr>
          <p:cNvPr id="5" name="Rectangle 4"/>
          <p:cNvSpPr/>
          <p:nvPr/>
        </p:nvSpPr>
        <p:spPr>
          <a:xfrm>
            <a:off x="1141966" y="1235322"/>
            <a:ext cx="10658669" cy="646331"/>
          </a:xfrm>
          <a:prstGeom prst="rect">
            <a:avLst/>
          </a:prstGeom>
        </p:spPr>
        <p:txBody>
          <a:bodyPr wrap="square">
            <a:spAutoFit/>
          </a:bodyPr>
          <a:lstStyle/>
          <a:p>
            <a:r>
              <a:rPr lang="en-US" dirty="0"/>
              <a:t>Payment Option for Select Hotels ONLY where Priceline Partner Solutions is the merchant of record. </a:t>
            </a:r>
          </a:p>
          <a:p>
            <a:r>
              <a:rPr lang="en-US" dirty="0" smtClean="0"/>
              <a:t>Digital </a:t>
            </a:r>
            <a:r>
              <a:rPr lang="en-US" dirty="0"/>
              <a:t>Marketing available on </a:t>
            </a:r>
            <a:r>
              <a:rPr lang="en-US" dirty="0">
                <a:hlinkClick r:id="rId3"/>
              </a:rPr>
              <a:t>https://www.navymwr.org/resources/marketing/aft/aftmc/aftmc-militarystarcard</a:t>
            </a:r>
            <a:endParaRPr lang="en-US"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3636" y="2052735"/>
            <a:ext cx="4516016" cy="4516016"/>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a:blip r:embed="rId5"/>
          <a:stretch>
            <a:fillRect/>
          </a:stretch>
        </p:blipFill>
        <p:spPr>
          <a:xfrm>
            <a:off x="5336624" y="2052735"/>
            <a:ext cx="6464011" cy="3321698"/>
          </a:xfrm>
          <a:prstGeom prst="rect">
            <a:avLst/>
          </a:prstGeom>
          <a:ln>
            <a:noFill/>
          </a:ln>
          <a:effectLst>
            <a:outerShdw blurRad="190500" algn="tl" rotWithShape="0">
              <a:srgbClr val="000000">
                <a:alpha val="70000"/>
              </a:srgbClr>
            </a:outerShdw>
          </a:effectLst>
        </p:spPr>
      </p:pic>
      <p:sp>
        <p:nvSpPr>
          <p:cNvPr id="8" name="Oval 7"/>
          <p:cNvSpPr/>
          <p:nvPr/>
        </p:nvSpPr>
        <p:spPr>
          <a:xfrm>
            <a:off x="5756988" y="2995127"/>
            <a:ext cx="1408922" cy="373224"/>
          </a:xfrm>
          <a:prstGeom prst="ellipse">
            <a:avLst/>
          </a:prstGeom>
          <a:noFill/>
          <a:ln w="57150">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336624" y="5635690"/>
            <a:ext cx="6634552" cy="646331"/>
          </a:xfrm>
          <a:prstGeom prst="rect">
            <a:avLst/>
          </a:prstGeom>
          <a:noFill/>
        </p:spPr>
        <p:txBody>
          <a:bodyPr wrap="square" rtlCol="0">
            <a:spAutoFit/>
          </a:bodyPr>
          <a:lstStyle/>
          <a:p>
            <a:r>
              <a:rPr lang="en-US" dirty="0" smtClean="0"/>
              <a:t>Hotels migrating to Priceline.com white label platform this year</a:t>
            </a:r>
          </a:p>
          <a:p>
            <a:pPr marL="285750" indent="-285750">
              <a:buFont typeface="Arial" panose="020B0604020202020204" pitchFamily="34" charset="0"/>
              <a:buChar char="•"/>
            </a:pPr>
            <a:r>
              <a:rPr lang="en-US" dirty="0" smtClean="0"/>
              <a:t>Access to more inventory and quicker updates from Priceline team</a:t>
            </a:r>
            <a:endParaRPr lang="en-US"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5062" y="243990"/>
            <a:ext cx="2103618" cy="820250"/>
          </a:xfrm>
          <a:prstGeom prst="rect">
            <a:avLst/>
          </a:prstGeom>
        </p:spPr>
      </p:pic>
    </p:spTree>
    <p:extLst>
      <p:ext uri="{BB962C8B-B14F-4D97-AF65-F5344CB8AC3E}">
        <p14:creationId xmlns:p14="http://schemas.microsoft.com/office/powerpoint/2010/main" val="3222688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955" y="267465"/>
            <a:ext cx="9545633" cy="430887"/>
          </a:xfrm>
        </p:spPr>
        <p:txBody>
          <a:bodyPr>
            <a:normAutofit fontScale="90000"/>
          </a:bodyPr>
          <a:lstStyle/>
          <a:p>
            <a:r>
              <a:rPr lang="en-US" dirty="0" smtClean="0"/>
              <a:t>Marketing Efforts</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337" y="267465"/>
            <a:ext cx="2103618" cy="820250"/>
          </a:xfrm>
          <a:prstGeom prst="rect">
            <a:avLst/>
          </a:prstGeom>
        </p:spPr>
      </p:pic>
      <p:pic>
        <p:nvPicPr>
          <p:cNvPr id="6" name="Picture 5"/>
          <p:cNvPicPr>
            <a:picLocks noChangeAspect="1"/>
          </p:cNvPicPr>
          <p:nvPr/>
        </p:nvPicPr>
        <p:blipFill>
          <a:blip r:embed="rId4"/>
          <a:stretch>
            <a:fillRect/>
          </a:stretch>
        </p:blipFill>
        <p:spPr>
          <a:xfrm>
            <a:off x="5459738" y="873934"/>
            <a:ext cx="6332686" cy="4229734"/>
          </a:xfrm>
          <a:prstGeom prst="rect">
            <a:avLst/>
          </a:prstGeom>
          <a:ln>
            <a:noFill/>
          </a:ln>
          <a:effectLst>
            <a:outerShdw blurRad="190500" algn="tl" rotWithShape="0">
              <a:srgbClr val="000000">
                <a:alpha val="70000"/>
              </a:srgbClr>
            </a:outerShdw>
          </a:effectLst>
        </p:spPr>
      </p:pic>
      <p:sp>
        <p:nvSpPr>
          <p:cNvPr id="7" name="TextBox 6"/>
          <p:cNvSpPr txBox="1"/>
          <p:nvPr/>
        </p:nvSpPr>
        <p:spPr>
          <a:xfrm>
            <a:off x="3535645" y="1086519"/>
            <a:ext cx="1965636" cy="646331"/>
          </a:xfrm>
          <a:prstGeom prst="rect">
            <a:avLst/>
          </a:prstGeom>
          <a:noFill/>
        </p:spPr>
        <p:txBody>
          <a:bodyPr wrap="square" rtlCol="0">
            <a:spAutoFit/>
          </a:bodyPr>
          <a:lstStyle/>
          <a:p>
            <a:r>
              <a:rPr lang="en-US" dirty="0" smtClean="0"/>
              <a:t>Military STAR Card </a:t>
            </a:r>
          </a:p>
          <a:p>
            <a:r>
              <a:rPr lang="en-US" dirty="0" smtClean="0"/>
              <a:t>and PCLN Emails</a:t>
            </a:r>
            <a:endParaRPr lang="en-US" dirty="0"/>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68314" y="1191309"/>
            <a:ext cx="467331" cy="321939"/>
          </a:xfrm>
          <a:prstGeom prst="rect">
            <a:avLst/>
          </a:prstGeom>
        </p:spPr>
      </p:pic>
      <p:sp>
        <p:nvSpPr>
          <p:cNvPr id="9" name="TextBox 8"/>
          <p:cNvSpPr txBox="1"/>
          <p:nvPr/>
        </p:nvSpPr>
        <p:spPr>
          <a:xfrm>
            <a:off x="-395258" y="1799048"/>
            <a:ext cx="5854996" cy="1477328"/>
          </a:xfrm>
          <a:prstGeom prst="rect">
            <a:avLst/>
          </a:prstGeom>
          <a:noFill/>
        </p:spPr>
        <p:txBody>
          <a:bodyPr wrap="square" rtlCol="0">
            <a:spAutoFit/>
          </a:bodyPr>
          <a:lstStyle/>
          <a:p>
            <a:pPr marL="285750" indent="-285750" algn="r">
              <a:buFont typeface="Arial" panose="020B0604020202020204" pitchFamily="34" charset="0"/>
              <a:buChar char="•"/>
            </a:pPr>
            <a:r>
              <a:rPr lang="en-US" dirty="0" smtClean="0"/>
              <a:t>Successful conversion rates</a:t>
            </a:r>
          </a:p>
          <a:p>
            <a:pPr marL="285750" indent="-285750" algn="r">
              <a:buFont typeface="Arial" panose="020B0604020202020204" pitchFamily="34" charset="0"/>
              <a:buChar char="•"/>
            </a:pPr>
            <a:r>
              <a:rPr lang="en-US" dirty="0" smtClean="0"/>
              <a:t>Spikes in Authentications and Bookings</a:t>
            </a:r>
          </a:p>
          <a:p>
            <a:pPr marL="285750" indent="-285750" algn="r">
              <a:buFont typeface="Arial" panose="020B0604020202020204" pitchFamily="34" charset="0"/>
              <a:buChar char="•"/>
            </a:pPr>
            <a:r>
              <a:rPr lang="en-US" dirty="0" smtClean="0"/>
              <a:t>Tracking via Google Analytics to measure data more efficiently to drive marketing decisions </a:t>
            </a:r>
          </a:p>
          <a:p>
            <a:pPr marL="285750" indent="-285750" algn="r">
              <a:buFont typeface="Arial" panose="020B0604020202020204" pitchFamily="34" charset="0"/>
              <a:buChar char="•"/>
            </a:pPr>
            <a:endParaRPr lang="en-US" dirty="0"/>
          </a:p>
        </p:txBody>
      </p:sp>
      <p:pic>
        <p:nvPicPr>
          <p:cNvPr id="10" name="Picture 9"/>
          <p:cNvPicPr>
            <a:picLocks noChangeAspect="1"/>
          </p:cNvPicPr>
          <p:nvPr/>
        </p:nvPicPr>
        <p:blipFill rotWithShape="1">
          <a:blip r:embed="rId6"/>
          <a:srcRect t="21541"/>
          <a:stretch/>
        </p:blipFill>
        <p:spPr>
          <a:xfrm>
            <a:off x="4756210" y="5103668"/>
            <a:ext cx="7152377" cy="1671248"/>
          </a:xfrm>
          <a:prstGeom prst="rect">
            <a:avLst/>
          </a:prstGeom>
        </p:spPr>
      </p:pic>
      <p:pic>
        <p:nvPicPr>
          <p:cNvPr id="11" name="Picture 10"/>
          <p:cNvPicPr>
            <a:picLocks noChangeAspect="1"/>
          </p:cNvPicPr>
          <p:nvPr/>
        </p:nvPicPr>
        <p:blipFill>
          <a:blip r:embed="rId7"/>
          <a:stretch>
            <a:fillRect/>
          </a:stretch>
        </p:blipFill>
        <p:spPr>
          <a:xfrm>
            <a:off x="285831" y="3418194"/>
            <a:ext cx="4470380" cy="3158787"/>
          </a:xfrm>
          <a:prstGeom prst="rect">
            <a:avLst/>
          </a:prstGeom>
        </p:spPr>
      </p:pic>
    </p:spTree>
    <p:extLst>
      <p:ext uri="{BB962C8B-B14F-4D97-AF65-F5344CB8AC3E}">
        <p14:creationId xmlns:p14="http://schemas.microsoft.com/office/powerpoint/2010/main" val="4082097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Marketing Efforts</a:t>
            </a:r>
            <a:endParaRPr lang="en-US" dirty="0"/>
          </a:p>
        </p:txBody>
      </p:sp>
      <p:pic>
        <p:nvPicPr>
          <p:cNvPr id="4" name="Picture 3"/>
          <p:cNvPicPr>
            <a:picLocks noChangeAspect="1"/>
          </p:cNvPicPr>
          <p:nvPr/>
        </p:nvPicPr>
        <p:blipFill>
          <a:blip r:embed="rId2"/>
          <a:stretch>
            <a:fillRect/>
          </a:stretch>
        </p:blipFill>
        <p:spPr>
          <a:xfrm>
            <a:off x="5952348" y="1186932"/>
            <a:ext cx="5848350" cy="3924300"/>
          </a:xfrm>
          <a:prstGeom prst="rect">
            <a:avLst/>
          </a:prstGeom>
          <a:ln>
            <a:noFill/>
          </a:ln>
          <a:effectLst>
            <a:outerShdw blurRad="190500" algn="tl" rotWithShape="0">
              <a:srgbClr val="000000">
                <a:alpha val="70000"/>
              </a:srgbClr>
            </a:outerShdw>
          </a:effectLst>
        </p:spPr>
      </p:pic>
      <p:sp>
        <p:nvSpPr>
          <p:cNvPr id="5" name="Rounded Rectangle 4"/>
          <p:cNvSpPr/>
          <p:nvPr/>
        </p:nvSpPr>
        <p:spPr>
          <a:xfrm>
            <a:off x="6680718" y="4198776"/>
            <a:ext cx="2146041" cy="606489"/>
          </a:xfrm>
          <a:prstGeom prst="roundRect">
            <a:avLst/>
          </a:prstGeom>
          <a:noFill/>
          <a:ln w="57150">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9181951" y="4620599"/>
            <a:ext cx="2780522" cy="369332"/>
          </a:xfrm>
          <a:prstGeom prst="rect">
            <a:avLst/>
          </a:prstGeom>
          <a:noFill/>
        </p:spPr>
        <p:txBody>
          <a:bodyPr wrap="square" rtlCol="0">
            <a:spAutoFit/>
          </a:bodyPr>
          <a:lstStyle/>
          <a:p>
            <a:r>
              <a:rPr lang="en-US" dirty="0" smtClean="0"/>
              <a:t>Priceline.com Footer</a:t>
            </a:r>
            <a:endParaRPr lang="en-US" dirty="0"/>
          </a:p>
        </p:txBody>
      </p:sp>
      <p:pic>
        <p:nvPicPr>
          <p:cNvPr id="7" name="Picture 6"/>
          <p:cNvPicPr>
            <a:picLocks noChangeAspect="1"/>
          </p:cNvPicPr>
          <p:nvPr/>
        </p:nvPicPr>
        <p:blipFill>
          <a:blip r:embed="rId3"/>
          <a:stretch>
            <a:fillRect/>
          </a:stretch>
        </p:blipFill>
        <p:spPr>
          <a:xfrm>
            <a:off x="578498" y="3108063"/>
            <a:ext cx="5940445" cy="3650788"/>
          </a:xfrm>
          <a:prstGeom prst="rect">
            <a:avLst/>
          </a:prstGeom>
          <a:ln>
            <a:noFill/>
          </a:ln>
          <a:effectLst>
            <a:outerShdw blurRad="190500" algn="tl" rotWithShape="0">
              <a:srgbClr val="000000">
                <a:alpha val="70000"/>
              </a:srgbClr>
            </a:outerShdw>
          </a:effectLst>
        </p:spPr>
      </p:pic>
      <p:sp>
        <p:nvSpPr>
          <p:cNvPr id="8" name="TextBox 7"/>
          <p:cNvSpPr txBox="1"/>
          <p:nvPr/>
        </p:nvSpPr>
        <p:spPr>
          <a:xfrm>
            <a:off x="3016314" y="3149082"/>
            <a:ext cx="3879007" cy="369332"/>
          </a:xfrm>
          <a:prstGeom prst="rect">
            <a:avLst/>
          </a:prstGeom>
          <a:noFill/>
        </p:spPr>
        <p:txBody>
          <a:bodyPr wrap="square" rtlCol="0">
            <a:spAutoFit/>
          </a:bodyPr>
          <a:lstStyle/>
          <a:p>
            <a:r>
              <a:rPr lang="en-US" dirty="0" smtClean="0"/>
              <a:t>Priceline.com Banner Placements</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185472833"/>
              </p:ext>
            </p:extLst>
          </p:nvPr>
        </p:nvGraphicFramePr>
        <p:xfrm>
          <a:off x="578498" y="1784300"/>
          <a:ext cx="4534676" cy="811707"/>
        </p:xfrm>
        <a:graphic>
          <a:graphicData uri="http://schemas.openxmlformats.org/drawingml/2006/table">
            <a:tbl>
              <a:tblPr firstRow="1" firstCol="1" bandRow="1">
                <a:tableStyleId>{7DF18680-E054-41AD-8BC1-D1AEF772440D}</a:tableStyleId>
              </a:tblPr>
              <a:tblGrid>
                <a:gridCol w="1286868">
                  <a:extLst>
                    <a:ext uri="{9D8B030D-6E8A-4147-A177-3AD203B41FA5}">
                      <a16:colId xmlns:a16="http://schemas.microsoft.com/office/drawing/2014/main" val="2149153007"/>
                    </a:ext>
                  </a:extLst>
                </a:gridCol>
                <a:gridCol w="811952">
                  <a:extLst>
                    <a:ext uri="{9D8B030D-6E8A-4147-A177-3AD203B41FA5}">
                      <a16:colId xmlns:a16="http://schemas.microsoft.com/office/drawing/2014/main" val="1446053770"/>
                    </a:ext>
                  </a:extLst>
                </a:gridCol>
                <a:gridCol w="811952">
                  <a:extLst>
                    <a:ext uri="{9D8B030D-6E8A-4147-A177-3AD203B41FA5}">
                      <a16:colId xmlns:a16="http://schemas.microsoft.com/office/drawing/2014/main" val="3028608911"/>
                    </a:ext>
                  </a:extLst>
                </a:gridCol>
                <a:gridCol w="811952">
                  <a:extLst>
                    <a:ext uri="{9D8B030D-6E8A-4147-A177-3AD203B41FA5}">
                      <a16:colId xmlns:a16="http://schemas.microsoft.com/office/drawing/2014/main" val="2297548594"/>
                    </a:ext>
                  </a:extLst>
                </a:gridCol>
                <a:gridCol w="811952">
                  <a:extLst>
                    <a:ext uri="{9D8B030D-6E8A-4147-A177-3AD203B41FA5}">
                      <a16:colId xmlns:a16="http://schemas.microsoft.com/office/drawing/2014/main" val="2738945187"/>
                    </a:ext>
                  </a:extLst>
                </a:gridCol>
              </a:tblGrid>
              <a:tr h="270569">
                <a:tc>
                  <a:txBody>
                    <a:bodyPr/>
                    <a:lstStyle/>
                    <a:p>
                      <a:pPr marL="0" marR="0" algn="ctr">
                        <a:spcBef>
                          <a:spcPts val="0"/>
                        </a:spcBef>
                        <a:spcAft>
                          <a:spcPts val="0"/>
                        </a:spcAft>
                      </a:pPr>
                      <a:r>
                        <a:rPr lang="en-US" sz="1100">
                          <a:effectLst/>
                        </a:rPr>
                        <a:t>Placement</a:t>
                      </a:r>
                      <a:endParaRPr lang="en-US" sz="1200">
                        <a:effectLst/>
                        <a:latin typeface="Times New Roman" panose="02020603050405020304" pitchFamily="18" charset="0"/>
                        <a:ea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100">
                          <a:effectLst/>
                        </a:rPr>
                        <a:t>Traffic</a:t>
                      </a:r>
                      <a:endParaRPr lang="en-US" sz="1200">
                        <a:effectLst/>
                        <a:latin typeface="Times New Roman" panose="02020603050405020304" pitchFamily="18" charset="0"/>
                        <a:ea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100">
                          <a:effectLst/>
                        </a:rPr>
                        <a:t>Sales</a:t>
                      </a:r>
                      <a:endParaRPr lang="en-US" sz="1200">
                        <a:effectLst/>
                        <a:latin typeface="Times New Roman" panose="02020603050405020304" pitchFamily="18" charset="0"/>
                        <a:ea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100" dirty="0">
                          <a:effectLst/>
                        </a:rPr>
                        <a:t>TTV</a:t>
                      </a:r>
                      <a:endParaRPr lang="en-US" sz="1200" dirty="0">
                        <a:effectLst/>
                        <a:latin typeface="Times New Roman" panose="02020603050405020304" pitchFamily="18" charset="0"/>
                        <a:ea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100">
                          <a:effectLst/>
                        </a:rPr>
                        <a:t>Conversion</a:t>
                      </a:r>
                      <a:endParaRPr lang="en-US" sz="1200">
                        <a:effectLst/>
                        <a:latin typeface="Times New Roman" panose="02020603050405020304" pitchFamily="18" charset="0"/>
                        <a:ea typeface="Calibri" panose="020F0502020204030204" pitchFamily="34" charset="0"/>
                      </a:endParaRPr>
                    </a:p>
                  </a:txBody>
                  <a:tcPr marL="9525" marR="9525" marT="9525"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984514382"/>
                  </a:ext>
                </a:extLst>
              </a:tr>
              <a:tr h="270569">
                <a:tc>
                  <a:txBody>
                    <a:bodyPr/>
                    <a:lstStyle/>
                    <a:p>
                      <a:pPr marL="0" marR="0" algn="ctr">
                        <a:spcBef>
                          <a:spcPts val="0"/>
                        </a:spcBef>
                        <a:spcAft>
                          <a:spcPts val="0"/>
                        </a:spcAft>
                      </a:pPr>
                      <a:r>
                        <a:rPr lang="en-US" sz="1100">
                          <a:effectLst/>
                        </a:rPr>
                        <a:t>Footer- Veterans</a:t>
                      </a:r>
                      <a:endParaRPr lang="en-US" sz="1200">
                        <a:effectLst/>
                        <a:latin typeface="Times New Roman" panose="02020603050405020304" pitchFamily="18" charset="0"/>
                        <a:ea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marL="0" marR="0" algn="ctr">
                        <a:spcBef>
                          <a:spcPts val="0"/>
                        </a:spcBef>
                        <a:spcAft>
                          <a:spcPts val="0"/>
                        </a:spcAft>
                      </a:pPr>
                      <a:r>
                        <a:rPr lang="en-US" sz="1100">
                          <a:effectLst/>
                        </a:rPr>
                        <a:t>1390</a:t>
                      </a:r>
                      <a:endParaRPr lang="en-US" sz="1200">
                        <a:effectLst/>
                        <a:latin typeface="Times New Roman" panose="02020603050405020304" pitchFamily="18" charset="0"/>
                        <a:ea typeface="Calibri" panose="020F0502020204030204" pitchFamily="34" charset="0"/>
                      </a:endParaRPr>
                    </a:p>
                  </a:txBody>
                  <a:tcPr marL="9525" marR="9525" marT="9525" marB="0" anchor="b"/>
                </a:tc>
                <a:tc>
                  <a:txBody>
                    <a:bodyPr/>
                    <a:lstStyle/>
                    <a:p>
                      <a:pPr marL="0" marR="0" algn="ctr">
                        <a:spcBef>
                          <a:spcPts val="0"/>
                        </a:spcBef>
                        <a:spcAft>
                          <a:spcPts val="0"/>
                        </a:spcAft>
                      </a:pPr>
                      <a:r>
                        <a:rPr lang="en-US" sz="1100">
                          <a:effectLst/>
                        </a:rPr>
                        <a:t>48</a:t>
                      </a:r>
                      <a:endParaRPr lang="en-US" sz="1200">
                        <a:effectLst/>
                        <a:latin typeface="Times New Roman" panose="02020603050405020304" pitchFamily="18" charset="0"/>
                        <a:ea typeface="Calibri" panose="020F0502020204030204" pitchFamily="34" charset="0"/>
                      </a:endParaRPr>
                    </a:p>
                  </a:txBody>
                  <a:tcPr marL="9525" marR="9525" marT="9525" marB="0" anchor="b"/>
                </a:tc>
                <a:tc>
                  <a:txBody>
                    <a:bodyPr/>
                    <a:lstStyle/>
                    <a:p>
                      <a:pPr marL="0" marR="0" algn="ctr">
                        <a:spcBef>
                          <a:spcPts val="0"/>
                        </a:spcBef>
                        <a:spcAft>
                          <a:spcPts val="0"/>
                        </a:spcAft>
                      </a:pPr>
                      <a:r>
                        <a:rPr lang="en-US" sz="1100">
                          <a:effectLst/>
                        </a:rPr>
                        <a:t>$21.6K</a:t>
                      </a:r>
                      <a:endParaRPr lang="en-US" sz="1200">
                        <a:effectLst/>
                        <a:latin typeface="Times New Roman" panose="02020603050405020304" pitchFamily="18" charset="0"/>
                        <a:ea typeface="Calibri" panose="020F0502020204030204" pitchFamily="34" charset="0"/>
                      </a:endParaRPr>
                    </a:p>
                  </a:txBody>
                  <a:tcPr marL="9525" marR="9525" marT="9525" marB="0" anchor="b"/>
                </a:tc>
                <a:tc>
                  <a:txBody>
                    <a:bodyPr/>
                    <a:lstStyle/>
                    <a:p>
                      <a:pPr marL="0" marR="0" algn="ctr">
                        <a:spcBef>
                          <a:spcPts val="0"/>
                        </a:spcBef>
                        <a:spcAft>
                          <a:spcPts val="0"/>
                        </a:spcAft>
                      </a:pPr>
                      <a:r>
                        <a:rPr lang="en-US" sz="1100">
                          <a:effectLst/>
                        </a:rPr>
                        <a:t>3.5%</a:t>
                      </a:r>
                      <a:endParaRPr lang="en-US" sz="1200">
                        <a:effectLst/>
                        <a:latin typeface="Times New Roman" panose="02020603050405020304" pitchFamily="18" charset="0"/>
                        <a:ea typeface="Calibri" panose="020F0502020204030204" pitchFamily="34" charset="0"/>
                      </a:endParaRPr>
                    </a:p>
                  </a:txBody>
                  <a:tcPr marL="9525" marR="9525" marT="9525"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757549787"/>
                  </a:ext>
                </a:extLst>
              </a:tr>
              <a:tr h="270569">
                <a:tc>
                  <a:txBody>
                    <a:bodyPr/>
                    <a:lstStyle/>
                    <a:p>
                      <a:pPr marL="0" marR="0" algn="ctr">
                        <a:spcBef>
                          <a:spcPts val="0"/>
                        </a:spcBef>
                        <a:spcAft>
                          <a:spcPts val="0"/>
                        </a:spcAft>
                      </a:pPr>
                      <a:r>
                        <a:rPr lang="en-US" sz="1100">
                          <a:effectLst/>
                        </a:rPr>
                        <a:t>Footer- Military</a:t>
                      </a:r>
                      <a:endParaRPr lang="en-US" sz="1200">
                        <a:effectLst/>
                        <a:latin typeface="Times New Roman" panose="02020603050405020304" pitchFamily="18" charset="0"/>
                        <a:ea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a:effectLst/>
                        </a:rPr>
                        <a:t>1330</a:t>
                      </a:r>
                      <a:endParaRPr lang="en-US" sz="1200">
                        <a:effectLst/>
                        <a:latin typeface="Times New Roman" panose="02020603050405020304" pitchFamily="18" charset="0"/>
                        <a:ea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a:effectLst/>
                        </a:rPr>
                        <a:t>43</a:t>
                      </a:r>
                      <a:endParaRPr lang="en-US" sz="1200">
                        <a:effectLst/>
                        <a:latin typeface="Times New Roman" panose="02020603050405020304" pitchFamily="18" charset="0"/>
                        <a:ea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a:effectLst/>
                        </a:rPr>
                        <a:t>$19K</a:t>
                      </a:r>
                      <a:endParaRPr lang="en-US" sz="1200">
                        <a:effectLst/>
                        <a:latin typeface="Times New Roman" panose="02020603050405020304" pitchFamily="18" charset="0"/>
                        <a:ea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dirty="0">
                          <a:effectLst/>
                        </a:rPr>
                        <a:t>3.2%</a:t>
                      </a:r>
                      <a:endParaRPr lang="en-US" sz="1200" dirty="0">
                        <a:effectLst/>
                        <a:latin typeface="Times New Roman" panose="02020603050405020304" pitchFamily="18" charset="0"/>
                        <a:ea typeface="Calibri" panose="020F0502020204030204" pitchFamily="34" charset="0"/>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9176126"/>
                  </a:ext>
                </a:extLst>
              </a:tr>
            </a:tbl>
          </a:graphicData>
        </a:graphic>
      </p:graphicFrame>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9337" y="267465"/>
            <a:ext cx="2103618" cy="820250"/>
          </a:xfrm>
          <a:prstGeom prst="rect">
            <a:avLst/>
          </a:prstGeom>
        </p:spPr>
      </p:pic>
      <p:sp>
        <p:nvSpPr>
          <p:cNvPr id="11" name="TextBox 10"/>
          <p:cNvSpPr txBox="1"/>
          <p:nvPr/>
        </p:nvSpPr>
        <p:spPr>
          <a:xfrm>
            <a:off x="1323185" y="1354881"/>
            <a:ext cx="3946847" cy="369332"/>
          </a:xfrm>
          <a:prstGeom prst="rect">
            <a:avLst/>
          </a:prstGeom>
          <a:noFill/>
        </p:spPr>
        <p:txBody>
          <a:bodyPr wrap="square" rtlCol="0">
            <a:spAutoFit/>
          </a:bodyPr>
          <a:lstStyle/>
          <a:p>
            <a:r>
              <a:rPr lang="en-US" dirty="0" smtClean="0"/>
              <a:t>Industry Standard Conversion = 2.3%</a:t>
            </a:r>
            <a:endParaRPr lang="en-US" dirty="0"/>
          </a:p>
        </p:txBody>
      </p:sp>
      <p:sp>
        <p:nvSpPr>
          <p:cNvPr id="12" name="Rounded Rectangle 11"/>
          <p:cNvSpPr/>
          <p:nvPr/>
        </p:nvSpPr>
        <p:spPr>
          <a:xfrm>
            <a:off x="4332512" y="1784300"/>
            <a:ext cx="780662" cy="848643"/>
          </a:xfrm>
          <a:prstGeom prst="roundRect">
            <a:avLst/>
          </a:prstGeom>
          <a:noFill/>
          <a:ln w="57150">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1766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Marketing Efforts Service Results</a:t>
            </a:r>
            <a:endParaRPr lang="en-US" dirty="0"/>
          </a:p>
        </p:txBody>
      </p:sp>
      <p:pic>
        <p:nvPicPr>
          <p:cNvPr id="4" name="Picture 3"/>
          <p:cNvPicPr>
            <a:picLocks noChangeAspect="1"/>
          </p:cNvPicPr>
          <p:nvPr/>
        </p:nvPicPr>
        <p:blipFill rotWithShape="1">
          <a:blip r:embed="rId3"/>
          <a:srcRect b="18943"/>
          <a:stretch/>
        </p:blipFill>
        <p:spPr>
          <a:xfrm>
            <a:off x="3700809" y="1262283"/>
            <a:ext cx="8273584" cy="401925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1376" y="264752"/>
            <a:ext cx="2103618" cy="820250"/>
          </a:xfrm>
          <a:prstGeom prst="rect">
            <a:avLst/>
          </a:prstGeom>
        </p:spPr>
      </p:pic>
      <p:sp>
        <p:nvSpPr>
          <p:cNvPr id="3" name="TextBox 2"/>
          <p:cNvSpPr txBox="1"/>
          <p:nvPr/>
        </p:nvSpPr>
        <p:spPr>
          <a:xfrm>
            <a:off x="271376" y="2853407"/>
            <a:ext cx="3694134" cy="3416320"/>
          </a:xfrm>
          <a:prstGeom prst="rect">
            <a:avLst/>
          </a:prstGeom>
          <a:noFill/>
        </p:spPr>
        <p:txBody>
          <a:bodyPr wrap="square" rtlCol="0">
            <a:spAutoFit/>
          </a:bodyPr>
          <a:lstStyle/>
          <a:p>
            <a:r>
              <a:rPr lang="en-US" dirty="0" smtClean="0"/>
              <a:t>- Tracking </a:t>
            </a:r>
            <a:r>
              <a:rPr lang="en-US" dirty="0"/>
              <a:t>Veterans separately so we can learn how to target such a vast population more effectively </a:t>
            </a:r>
            <a:endParaRPr lang="en-US" dirty="0" smtClean="0"/>
          </a:p>
          <a:p>
            <a:endParaRPr lang="en-US" dirty="0" smtClean="0"/>
          </a:p>
          <a:p>
            <a:pPr marL="285750" indent="-285750">
              <a:buFontTx/>
              <a:buChar char="-"/>
            </a:pPr>
            <a:r>
              <a:rPr lang="en-US" dirty="0" smtClean="0"/>
              <a:t>Veterans </a:t>
            </a:r>
            <a:r>
              <a:rPr lang="en-US" dirty="0"/>
              <a:t>are not included in this comparison graph or total population </a:t>
            </a:r>
            <a:endParaRPr lang="en-US" dirty="0" smtClean="0"/>
          </a:p>
          <a:p>
            <a:endParaRPr lang="en-US" dirty="0" smtClean="0"/>
          </a:p>
          <a:p>
            <a:pPr marL="285750" indent="-285750">
              <a:buFontTx/>
              <a:buChar char="-"/>
            </a:pPr>
            <a:r>
              <a:rPr lang="en-US" dirty="0" smtClean="0"/>
              <a:t>All services have penetrated about 1% of total veteran population for their service</a:t>
            </a:r>
            <a:endParaRPr lang="en-US" dirty="0"/>
          </a:p>
          <a:p>
            <a:endParaRPr lang="en-US" dirty="0"/>
          </a:p>
        </p:txBody>
      </p:sp>
    </p:spTree>
    <p:extLst>
      <p:ext uri="{BB962C8B-B14F-4D97-AF65-F5344CB8AC3E}">
        <p14:creationId xmlns:p14="http://schemas.microsoft.com/office/powerpoint/2010/main" val="3753182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Commissions YTD Comparison </a:t>
            </a:r>
            <a:endParaRPr lang="en-US" dirty="0"/>
          </a:p>
        </p:txBody>
      </p:sp>
      <p:sp>
        <p:nvSpPr>
          <p:cNvPr id="3" name="Text Placeholder 2"/>
          <p:cNvSpPr>
            <a:spLocks noGrp="1"/>
          </p:cNvSpPr>
          <p:nvPr>
            <p:ph type="body" idx="1"/>
          </p:nvPr>
        </p:nvSpPr>
        <p:spPr/>
        <p:txBody>
          <a:bodyPr/>
          <a:lstStyle/>
          <a:p>
            <a:pPr>
              <a:buFont typeface="Wingdings" panose="05000000000000000000" pitchFamily="2" charset="2"/>
              <a:buChar char="§"/>
            </a:pPr>
            <a:r>
              <a:rPr lang="en-US" dirty="0" smtClean="0"/>
              <a:t>- Commissions Paid to Services YTD (October 22 – March 23) </a:t>
            </a:r>
            <a:r>
              <a:rPr lang="en-US" smtClean="0"/>
              <a:t>= </a:t>
            </a:r>
            <a:r>
              <a:rPr lang="en-US" smtClean="0"/>
              <a:t>$1,015, 253</a:t>
            </a:r>
            <a:endParaRPr lang="en-US" dirty="0" smtClean="0"/>
          </a:p>
          <a:p>
            <a:r>
              <a:rPr lang="en-US" dirty="0" smtClean="0"/>
              <a:t>- Commissions Paid to Services YTD (October 21 – March 22) = $796,885</a:t>
            </a:r>
          </a:p>
          <a:p>
            <a:endParaRPr lang="en-US" dirty="0"/>
          </a:p>
          <a:p>
            <a:pPr algn="ctr"/>
            <a:endParaRPr lang="en-US" sz="2000" b="1" dirty="0" smtClean="0">
              <a:solidFill>
                <a:srgbClr val="C00000"/>
              </a:solidFill>
            </a:endParaRPr>
          </a:p>
          <a:p>
            <a:r>
              <a:rPr lang="en-US" sz="2000" b="1" dirty="0" smtClean="0">
                <a:solidFill>
                  <a:srgbClr val="C00000"/>
                </a:solidFill>
              </a:rPr>
              <a:t>Increase of $218K </a:t>
            </a:r>
          </a:p>
          <a:p>
            <a:endParaRPr lang="en-US" sz="2000" b="1" dirty="0">
              <a:solidFill>
                <a:srgbClr val="C00000"/>
              </a:solidFill>
            </a:endParaRPr>
          </a:p>
          <a:p>
            <a:endParaRPr lang="en-US" sz="2000" b="1" dirty="0" smtClean="0">
              <a:solidFill>
                <a:srgbClr val="C00000"/>
              </a:solidFill>
            </a:endParaRPr>
          </a:p>
          <a:p>
            <a:r>
              <a:rPr lang="en-US" sz="2000" dirty="0" smtClean="0"/>
              <a:t>- Earnings mix is on trend for </a:t>
            </a:r>
          </a:p>
          <a:p>
            <a:r>
              <a:rPr lang="en-US" sz="2000" dirty="0" smtClean="0"/>
              <a:t>population size by service</a:t>
            </a:r>
          </a:p>
          <a:p>
            <a:endParaRPr lang="en-US" sz="2000" dirty="0"/>
          </a:p>
          <a:p>
            <a:r>
              <a:rPr lang="en-US" sz="2000" dirty="0" smtClean="0"/>
              <a:t>- Commissions and authentications</a:t>
            </a:r>
          </a:p>
          <a:p>
            <a:r>
              <a:rPr lang="en-US" sz="2000" dirty="0" smtClean="0"/>
              <a:t>tracked closely with marketing efforts</a:t>
            </a:r>
            <a:endParaRPr lang="en-US"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1376" y="264752"/>
            <a:ext cx="2103618" cy="820250"/>
          </a:xfrm>
          <a:prstGeom prst="rect">
            <a:avLst/>
          </a:prstGeom>
        </p:spPr>
      </p:pic>
      <p:pic>
        <p:nvPicPr>
          <p:cNvPr id="5" name="Picture 4"/>
          <p:cNvPicPr>
            <a:picLocks noChangeAspect="1"/>
          </p:cNvPicPr>
          <p:nvPr/>
        </p:nvPicPr>
        <p:blipFill>
          <a:blip r:embed="rId3"/>
          <a:stretch>
            <a:fillRect/>
          </a:stretch>
        </p:blipFill>
        <p:spPr>
          <a:xfrm>
            <a:off x="5262465" y="2614626"/>
            <a:ext cx="5398731" cy="3557574"/>
          </a:xfrm>
          <a:prstGeom prst="rect">
            <a:avLst/>
          </a:prstGeom>
        </p:spPr>
      </p:pic>
      <p:sp>
        <p:nvSpPr>
          <p:cNvPr id="6" name="TextBox 5"/>
          <p:cNvSpPr txBox="1"/>
          <p:nvPr/>
        </p:nvSpPr>
        <p:spPr>
          <a:xfrm>
            <a:off x="7495299" y="2286661"/>
            <a:ext cx="933061" cy="369332"/>
          </a:xfrm>
          <a:prstGeom prst="rect">
            <a:avLst/>
          </a:prstGeom>
          <a:noFill/>
        </p:spPr>
        <p:txBody>
          <a:bodyPr wrap="square" rtlCol="0">
            <a:spAutoFit/>
          </a:bodyPr>
          <a:lstStyle/>
          <a:p>
            <a:pPr algn="ctr"/>
            <a:r>
              <a:rPr lang="en-US" b="1" dirty="0" smtClean="0"/>
              <a:t>FY22</a:t>
            </a:r>
            <a:endParaRPr lang="en-US" b="1" dirty="0"/>
          </a:p>
        </p:txBody>
      </p:sp>
    </p:spTree>
    <p:extLst>
      <p:ext uri="{BB962C8B-B14F-4D97-AF65-F5344CB8AC3E}">
        <p14:creationId xmlns:p14="http://schemas.microsoft.com/office/powerpoint/2010/main" val="38824040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3585</TotalTime>
  <Words>825</Words>
  <Application>Microsoft Office PowerPoint</Application>
  <PresentationFormat>Widescreen</PresentationFormat>
  <Paragraphs>128</Paragraphs>
  <Slides>11</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Times New Roman</vt:lpstr>
      <vt:lpstr>Wingdings</vt:lpstr>
      <vt:lpstr>Office Theme</vt:lpstr>
      <vt:lpstr>AmericanForcesTravel.com</vt:lpstr>
      <vt:lpstr> </vt:lpstr>
      <vt:lpstr>Product Enhancements - Hotel Planner – Added June 2022</vt:lpstr>
      <vt:lpstr>Vacation Packages Listings Migration</vt:lpstr>
      <vt:lpstr>Military STAR Card on Select Hotels</vt:lpstr>
      <vt:lpstr>Marketing Efforts</vt:lpstr>
      <vt:lpstr>Marketing Efforts</vt:lpstr>
      <vt:lpstr>Marketing Efforts Service Results</vt:lpstr>
      <vt:lpstr>Commissions YTD Comparison </vt:lpstr>
      <vt:lpstr>Future Product Enhancements </vt:lpstr>
      <vt:lpstr>Resource Summary</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Heninger, Ansley M NAF USN NSA MID SOUTH MIL TN (USA)</dc:creator>
  <cp:lastModifiedBy>Heninger, Ansley M NAF USN NSA MID SOUTH MIL TN (USA)</cp:lastModifiedBy>
  <cp:revision>59</cp:revision>
  <dcterms:created xsi:type="dcterms:W3CDTF">2022-10-05T14:59:16Z</dcterms:created>
  <dcterms:modified xsi:type="dcterms:W3CDTF">2023-05-12T13:38:43Z</dcterms:modified>
</cp:coreProperties>
</file>