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317" r:id="rId3"/>
    <p:sldId id="276" r:id="rId4"/>
    <p:sldId id="320" r:id="rId5"/>
    <p:sldId id="256" r:id="rId6"/>
    <p:sldId id="318" r:id="rId7"/>
    <p:sldId id="319" r:id="rId8"/>
    <p:sldId id="259" r:id="rId9"/>
    <p:sldId id="260" r:id="rId10"/>
    <p:sldId id="280" r:id="rId11"/>
    <p:sldId id="30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BED32A-5BE5-433E-A0C1-89E8AEE9544F}" v="1" dt="2026-05-06T14:11:11.6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76867" autoAdjust="0"/>
  </p:normalViewPr>
  <p:slideViewPr>
    <p:cSldViewPr snapToGrid="0">
      <p:cViewPr varScale="1">
        <p:scale>
          <a:sx n="123" d="100"/>
          <a:sy n="123" d="100"/>
        </p:scale>
        <p:origin x="1672" y="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polski, Jennifer M CIV USN CNIC WASHINGTON DC (USA)" userId="07b01fcd-b848-4272-ad1b-74b81d409e62" providerId="ADAL" clId="{6F65EA7E-3E6F-4CBF-8FC3-32A1700A0B50}"/>
    <pc:docChg chg="custSel modSld">
      <pc:chgData name="Topolski, Jennifer M CIV USN CNIC WASHINGTON DC (USA)" userId="07b01fcd-b848-4272-ad1b-74b81d409e62" providerId="ADAL" clId="{6F65EA7E-3E6F-4CBF-8FC3-32A1700A0B50}" dt="2026-05-06T14:25:35.099" v="719" actId="20577"/>
      <pc:docMkLst>
        <pc:docMk/>
      </pc:docMkLst>
      <pc:sldChg chg="addSp delSp modSp mod modNotesTx">
        <pc:chgData name="Topolski, Jennifer M CIV USN CNIC WASHINGTON DC (USA)" userId="07b01fcd-b848-4272-ad1b-74b81d409e62" providerId="ADAL" clId="{6F65EA7E-3E6F-4CBF-8FC3-32A1700A0B50}" dt="2026-05-06T14:25:35.099" v="719" actId="20577"/>
        <pc:sldMkLst>
          <pc:docMk/>
          <pc:sldMk cId="0" sldId="258"/>
        </pc:sldMkLst>
        <pc:spChg chg="add mod">
          <ac:chgData name="Topolski, Jennifer M CIV USN CNIC WASHINGTON DC (USA)" userId="07b01fcd-b848-4272-ad1b-74b81d409e62" providerId="ADAL" clId="{6F65EA7E-3E6F-4CBF-8FC3-32A1700A0B50}" dt="2026-05-06T14:15:07.988" v="120" actId="1076"/>
          <ac:spMkLst>
            <pc:docMk/>
            <pc:sldMk cId="0" sldId="258"/>
            <ac:spMk id="2" creationId="{C91001DC-5EB2-0D75-A44B-F7A3EFDDB609}"/>
          </ac:spMkLst>
        </pc:spChg>
        <pc:spChg chg="mod">
          <ac:chgData name="Topolski, Jennifer M CIV USN CNIC WASHINGTON DC (USA)" userId="07b01fcd-b848-4272-ad1b-74b81d409e62" providerId="ADAL" clId="{6F65EA7E-3E6F-4CBF-8FC3-32A1700A0B50}" dt="2026-05-06T14:14:27.447" v="109" actId="113"/>
          <ac:spMkLst>
            <pc:docMk/>
            <pc:sldMk cId="0" sldId="258"/>
            <ac:spMk id="244" creationId="{00000000-0000-0000-0000-000000000000}"/>
          </ac:spMkLst>
        </pc:spChg>
        <pc:picChg chg="mod">
          <ac:chgData name="Topolski, Jennifer M CIV USN CNIC WASHINGTON DC (USA)" userId="07b01fcd-b848-4272-ad1b-74b81d409e62" providerId="ADAL" clId="{6F65EA7E-3E6F-4CBF-8FC3-32A1700A0B50}" dt="2026-05-06T14:14:12.066" v="108" actId="1076"/>
          <ac:picMkLst>
            <pc:docMk/>
            <pc:sldMk cId="0" sldId="258"/>
            <ac:picMk id="3" creationId="{F32DAB26-7327-2208-2B4C-CD4659EA80AA}"/>
          </ac:picMkLst>
        </pc:picChg>
        <pc:picChg chg="add del mod">
          <ac:chgData name="Topolski, Jennifer M CIV USN CNIC WASHINGTON DC (USA)" userId="07b01fcd-b848-4272-ad1b-74b81d409e62" providerId="ADAL" clId="{6F65EA7E-3E6F-4CBF-8FC3-32A1700A0B50}" dt="2026-05-06T14:14:06.172" v="107" actId="478"/>
          <ac:picMkLst>
            <pc:docMk/>
            <pc:sldMk cId="0" sldId="258"/>
            <ac:picMk id="5" creationId="{0A5AE3ED-8F61-653C-2931-D0A0BB7C830D}"/>
          </ac:picMkLst>
        </pc:picChg>
        <pc:picChg chg="add mod">
          <ac:chgData name="Topolski, Jennifer M CIV USN CNIC WASHINGTON DC (USA)" userId="07b01fcd-b848-4272-ad1b-74b81d409e62" providerId="ADAL" clId="{6F65EA7E-3E6F-4CBF-8FC3-32A1700A0B50}" dt="2026-05-06T14:14:42.955" v="113" actId="1076"/>
          <ac:picMkLst>
            <pc:docMk/>
            <pc:sldMk cId="0" sldId="258"/>
            <ac:picMk id="7" creationId="{DEA8BCC6-FC72-79CF-207C-C2CF7CBB5DF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32076-CA03-4ABE-BE00-ED25F4BAB8D2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BD6DF-4515-424B-9BF0-5D7A3BF14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15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:notes"/>
          <p:cNvSpPr txBox="1">
            <a:spLocks noGrp="1"/>
          </p:cNvSpPr>
          <p:nvPr>
            <p:ph type="body" idx="1"/>
          </p:nvPr>
        </p:nvSpPr>
        <p:spPr>
          <a:xfrm>
            <a:off x="707708" y="4448112"/>
            <a:ext cx="5661660" cy="4213065"/>
          </a:xfrm>
          <a:prstGeom prst="rect">
            <a:avLst/>
          </a:prstGeom>
        </p:spPr>
        <p:txBody>
          <a:bodyPr spcFirstLastPara="1" wrap="square" lIns="92525" tIns="46250" rIns="92525" bIns="462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Official DOW sponsored Joint Service Leisure Travel booking website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Navy is the executive support service – we manage the day-to-day operations and oversee the contracts on behalf of all service partners under the guidance of OSD and a Joint Service MWR Action Board, and MWR Operations board.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Relies on a Strategic Partnership with Priceline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Commissions from sales go back to all services as a commission payment processed every month.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Installations can claim bookings for customers they directly assist with their Agent ID</a:t>
            </a:r>
            <a:endParaRPr b="1" dirty="0"/>
          </a:p>
        </p:txBody>
      </p:sp>
      <p:sp>
        <p:nvSpPr>
          <p:cNvPr id="241" name="Google Shape;24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701675"/>
            <a:ext cx="6242050" cy="3511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:notes"/>
          <p:cNvSpPr txBox="1">
            <a:spLocks noGrp="1"/>
          </p:cNvSpPr>
          <p:nvPr>
            <p:ph type="body" idx="1"/>
          </p:nvPr>
        </p:nvSpPr>
        <p:spPr>
          <a:xfrm>
            <a:off x="707708" y="4448112"/>
            <a:ext cx="5661660" cy="4213065"/>
          </a:xfrm>
          <a:prstGeom prst="rect">
            <a:avLst/>
          </a:prstGeom>
        </p:spPr>
        <p:txBody>
          <a:bodyPr spcFirstLastPara="1" wrap="square" lIns="92525" tIns="46250" rIns="92525" bIns="462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Note agents have a different number.  Agents</a:t>
            </a:r>
            <a:r>
              <a:rPr lang="en-US" b="1" baseline="0" dirty="0"/>
              <a:t> should share customer numbers with their customers to call from home.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617-587-6220 is a toll</a:t>
            </a:r>
            <a:r>
              <a:rPr lang="en-US" b="1" baseline="0" dirty="0"/>
              <a:t> number for any location that cannot call the 1-877 numbers for cruises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Luxury</a:t>
            </a:r>
            <a:r>
              <a:rPr lang="en-US" b="1" baseline="0" dirty="0"/>
              <a:t> cruise number is on the website if you select a luxury cruise – you must call them to complete this booking type. </a:t>
            </a:r>
            <a:endParaRPr lang="en-US" b="1" dirty="0"/>
          </a:p>
        </p:txBody>
      </p:sp>
      <p:sp>
        <p:nvSpPr>
          <p:cNvPr id="248" name="Google Shape;2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701675"/>
            <a:ext cx="6242050" cy="3511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29519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BD6DF-4515-424B-9BF0-5D7A3BF1444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28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stand-alone agent login process was replaced by a white label URL</a:t>
            </a:r>
          </a:p>
          <a:p>
            <a:endParaRPr lang="en-US" dirty="0"/>
          </a:p>
          <a:p>
            <a:r>
              <a:rPr lang="en-US" dirty="0"/>
              <a:t>Agents will navigate to the Agent URL and assist customers with authentication</a:t>
            </a:r>
          </a:p>
          <a:p>
            <a:r>
              <a:rPr lang="en-US" dirty="0"/>
              <a:t> - It's important that agents use customer authentication to ensure they are properly registered and eligible to use the AFT website</a:t>
            </a:r>
          </a:p>
          <a:p>
            <a:r>
              <a:rPr lang="en-US" dirty="0"/>
              <a:t> - The sales will still record the customer status, </a:t>
            </a:r>
            <a:r>
              <a:rPr lang="en-US" dirty="0" err="1"/>
              <a:t>ie</a:t>
            </a:r>
            <a:r>
              <a:rPr lang="en-US" dirty="0"/>
              <a:t> active, retired branch of service, etc.</a:t>
            </a:r>
          </a:p>
          <a:p>
            <a:r>
              <a:rPr lang="en-US" dirty="0"/>
              <a:t>-At check out the Agent ID input will ensure that the commission recorded for the specific location</a:t>
            </a:r>
          </a:p>
          <a:p>
            <a:endParaRPr lang="en-US" dirty="0"/>
          </a:p>
          <a:p>
            <a:r>
              <a:rPr lang="en-US" dirty="0"/>
              <a:t>Agent ID’s – Authorized Locations are assigned an Agent ID</a:t>
            </a:r>
          </a:p>
          <a:p>
            <a:r>
              <a:rPr lang="en-US" dirty="0"/>
              <a:t>-Please contact the MWR Board Member for you service for assistance with obtaining your agent ID number </a:t>
            </a:r>
          </a:p>
          <a:p>
            <a:r>
              <a:rPr lang="en-US" dirty="0"/>
              <a:t>-Note each location only needs one agent ID</a:t>
            </a:r>
          </a:p>
          <a:p>
            <a:endParaRPr lang="en-US" dirty="0"/>
          </a:p>
          <a:p>
            <a:r>
              <a:rPr lang="en-US" dirty="0"/>
              <a:t>Make sure Agents Claim the bookings</a:t>
            </a:r>
          </a:p>
          <a:p>
            <a:endParaRPr lang="en-US" dirty="0"/>
          </a:p>
          <a:p>
            <a:r>
              <a:rPr lang="en-US" dirty="0"/>
              <a:t>For Hotels, Flights, Cars, and Packages: </a:t>
            </a:r>
          </a:p>
          <a:p>
            <a:r>
              <a:rPr lang="en-US" dirty="0"/>
              <a:t>-Agent ID will only appear for sessions in the Agent URL</a:t>
            </a:r>
          </a:p>
          <a:p>
            <a:r>
              <a:rPr lang="en-US" dirty="0"/>
              <a:t>-If it is not claimed at the time of booking there is no way to add it after</a:t>
            </a:r>
          </a:p>
          <a:p>
            <a:endParaRPr lang="en-US" dirty="0"/>
          </a:p>
          <a:p>
            <a:r>
              <a:rPr lang="en-US" dirty="0"/>
              <a:t>Cruise: </a:t>
            </a:r>
          </a:p>
          <a:p>
            <a:r>
              <a:rPr lang="en-US" dirty="0"/>
              <a:t>-Agent ID can only </a:t>
            </a:r>
            <a:r>
              <a:rPr lang="en-US" dirty="0" err="1"/>
              <a:t>br</a:t>
            </a:r>
            <a:r>
              <a:rPr lang="en-US" dirty="0"/>
              <a:t> added by calling the agent cruise support line – 1-877-439-0279</a:t>
            </a:r>
          </a:p>
          <a:p>
            <a:endParaRPr lang="en-US" dirty="0"/>
          </a:p>
          <a:p>
            <a:r>
              <a:rPr lang="en-US" dirty="0"/>
              <a:t>Ticket Network/Event Tickets &amp; Hotel Planner:</a:t>
            </a:r>
          </a:p>
          <a:p>
            <a:r>
              <a:rPr lang="en-US" dirty="0"/>
              <a:t>-Not currently able to claim with Agent ID’s</a:t>
            </a:r>
          </a:p>
          <a:p>
            <a:r>
              <a:rPr lang="en-US" dirty="0"/>
              <a:t>-Working with Priceline and these partners to enable Agents to Claim.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BD6DF-4515-424B-9BF0-5D7A3BF144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5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4:notes"/>
          <p:cNvSpPr txBox="1">
            <a:spLocks noGrp="1"/>
          </p:cNvSpPr>
          <p:nvPr>
            <p:ph type="body" idx="1"/>
          </p:nvPr>
        </p:nvSpPr>
        <p:spPr>
          <a:xfrm>
            <a:off x="707708" y="4448112"/>
            <a:ext cx="5661660" cy="4213065"/>
          </a:xfrm>
          <a:prstGeom prst="rect">
            <a:avLst/>
          </a:prstGeom>
        </p:spPr>
        <p:txBody>
          <a:bodyPr spcFirstLastPara="1" wrap="square" lIns="92525" tIns="46250" rIns="92525" bIns="462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As of Sept 24, 2025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DO NOT CLICK ON REMEMBER ME AS</a:t>
            </a:r>
            <a:r>
              <a:rPr lang="en-US" b="1" baseline="0" dirty="0"/>
              <a:t> AN AGENT</a:t>
            </a:r>
            <a:endParaRPr lang="en-US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baseline="0" dirty="0"/>
              <a:t>Privacy link and statement are available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baseline="0" dirty="0"/>
              <a:t>	The hyper link informs customers on how we will protect their data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baseline="0" dirty="0"/>
              <a:t>	The privacy statement ton the screen if the customer wants to read it.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baseline="0" dirty="0"/>
              <a:t>Users are prompted by default enter their full DOD/EDI Number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baseline="0" dirty="0"/>
              <a:t>	Pop-up screen available to assist users in locating the number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baseline="0" dirty="0"/>
              <a:t>	If EDI number fails the customer will be prompted to attempt to login with SSN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baseline="0" dirty="0"/>
              <a:t>SSN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baseline="0" dirty="0"/>
              <a:t>	Customer like veterans will not have a DODID or EDI number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baseline="0" dirty="0"/>
              <a:t>	They can elect to use the SSN Toggle to access with social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baseline="0" dirty="0"/>
              <a:t>	Default will ask for the last 4 of the social to start.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baseline="0" dirty="0"/>
              <a:t>Reasons for asking for full SSN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b="1" baseline="0" dirty="0"/>
              <a:t>Data not found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b="1" baseline="0" dirty="0"/>
              <a:t>Users share the same credentials (since we originally asked for last 4 only)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b="1" baseline="0" dirty="0"/>
              <a:t>Users have a JR, III, </a:t>
            </a:r>
            <a:r>
              <a:rPr lang="en-US" b="1" baseline="0" dirty="0" err="1"/>
              <a:t>etc</a:t>
            </a:r>
            <a:r>
              <a:rPr lang="en-US" b="1" baseline="0" dirty="0"/>
              <a:t> in their name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b="1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b="1" baseline="0" dirty="0"/>
              <a:t>DMDC Helpdesk (to be given out if a person is eligible and cannot authenticate)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1-800-538-9552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b="1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baseline="0" dirty="0"/>
          </a:p>
        </p:txBody>
      </p:sp>
      <p:sp>
        <p:nvSpPr>
          <p:cNvPr id="338" name="Google Shape;33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701675"/>
            <a:ext cx="6242050" cy="3511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2572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-457200">
              <a:spcBef>
                <a:spcPts val="1000"/>
              </a:spcBef>
            </a:pPr>
            <a:r>
              <a:rPr lang="en-US" sz="2800" dirty="0"/>
              <a:t>It Important to be transparent. Be clear about what booking through AFT means.</a:t>
            </a:r>
          </a:p>
          <a:p>
            <a:pPr marL="457200" lvl="1" indent="-457200">
              <a:spcBef>
                <a:spcPts val="1000"/>
              </a:spcBef>
            </a:pPr>
            <a:r>
              <a:rPr lang="en-US" sz="2800" dirty="0"/>
              <a:t>AFT is Powered by a DOD Partnership with Priceline</a:t>
            </a:r>
          </a:p>
          <a:p>
            <a:pPr marL="457200" lvl="1" indent="-457200">
              <a:spcBef>
                <a:spcPts val="1000"/>
              </a:spcBef>
            </a:pPr>
            <a:r>
              <a:rPr lang="en-US" sz="2800" dirty="0"/>
              <a:t>Unlike traditional travel agencies the booking is not owned or managed by the MWR travel office. </a:t>
            </a:r>
          </a:p>
          <a:p>
            <a:pPr marL="457200" lvl="1" indent="-457200">
              <a:spcBef>
                <a:spcPts val="1000"/>
              </a:spcBef>
            </a:pPr>
            <a:r>
              <a:rPr lang="en-US" sz="2800" dirty="0"/>
              <a:t>Be sure to tell customers that you are there to guide them through and facilitate the booking process but once the booking is complete, they are the owner of the booking.</a:t>
            </a:r>
          </a:p>
          <a:p>
            <a:pPr marL="457200" lvl="1" indent="-457200">
              <a:spcBef>
                <a:spcPts val="1000"/>
              </a:spcBef>
            </a:pPr>
            <a:r>
              <a:rPr lang="en-US" sz="2800" dirty="0"/>
              <a:t>This means that any changes or issues can be addressed with the customer support desk directly by the customer</a:t>
            </a:r>
          </a:p>
          <a:p>
            <a:pPr marL="457200" lvl="1" indent="-457200">
              <a:spcBef>
                <a:spcPts val="1000"/>
              </a:spcBef>
            </a:pPr>
            <a:r>
              <a:rPr lang="en-US" sz="2800" dirty="0"/>
              <a:t>Be sure to go over the terms and conditions of the booking, noting the cancellation policies.</a:t>
            </a:r>
          </a:p>
          <a:p>
            <a:pPr marL="457200" lvl="1" indent="-457200">
              <a:spcBef>
                <a:spcPts val="1000"/>
              </a:spcBef>
            </a:pPr>
            <a:r>
              <a:rPr lang="en-US" sz="2800" dirty="0"/>
              <a:t>Discuss the Price Match Guarantee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BD6DF-4515-424B-9BF0-5D7A3BF1444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370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d781fa65f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d781fa65f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00100" lvl="1" indent="-342900">
              <a:spcBef>
                <a:spcPts val="380"/>
              </a:spcBef>
              <a:buSzPts val="1900"/>
            </a:pPr>
            <a:r>
              <a:rPr lang="en-US" dirty="0"/>
              <a:t>Customer access codes will automatically pass through to World Travel Holding website</a:t>
            </a:r>
          </a:p>
          <a:p>
            <a:pPr marL="800100" lvl="1" indent="-342900">
              <a:spcBef>
                <a:spcPts val="380"/>
              </a:spcBef>
              <a:buSzPts val="1900"/>
            </a:pPr>
            <a:endParaRPr lang="en-US" sz="400" dirty="0"/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Tx/>
              <a:buSzPts val="1900"/>
              <a:buFontTx/>
              <a:buNone/>
              <a:tabLst/>
              <a:defRPr/>
            </a:pPr>
            <a:r>
              <a:rPr lang="en-US" dirty="0"/>
              <a:t>Agents have their own telephone number to call for assistance </a:t>
            </a:r>
            <a:r>
              <a:rPr lang="en-US" sz="1200" dirty="0">
                <a:latin typeface="Arial Black" panose="020B0A04020102020204" pitchFamily="34" charset="0"/>
              </a:rPr>
              <a:t>1-877-439-0279</a:t>
            </a:r>
          </a:p>
          <a:p>
            <a:pPr marL="800100" lvl="1" indent="-342900">
              <a:spcBef>
                <a:spcPts val="380"/>
              </a:spcBef>
              <a:buSzPts val="1900"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d781fa65f5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d781fa65f5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d781fa65f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d781fa65f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d781fa65f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d781fa65f5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:notes"/>
          <p:cNvSpPr txBox="1">
            <a:spLocks noGrp="1"/>
          </p:cNvSpPr>
          <p:nvPr>
            <p:ph type="body" idx="1"/>
          </p:nvPr>
        </p:nvSpPr>
        <p:spPr>
          <a:xfrm>
            <a:off x="707708" y="4448112"/>
            <a:ext cx="5661660" cy="4213065"/>
          </a:xfrm>
          <a:prstGeom prst="rect">
            <a:avLst/>
          </a:prstGeom>
        </p:spPr>
        <p:txBody>
          <a:bodyPr spcFirstLastPara="1" wrap="square" lIns="92525" tIns="46250" rIns="92525" bIns="462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48" name="Google Shape;2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701675"/>
            <a:ext cx="6242050" cy="3511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44987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F52A9-A809-B23F-E799-7B85A67DFB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475D16-CB40-9BF6-4C0F-900EEA52BD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CE05E-495F-8BF4-51B4-2CB619573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D8501-CC7D-B7D8-0C81-32C2B723E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57D04-CFE7-F5C9-289E-E77DAA82E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53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559D6-573C-BC8C-818B-9425B1C3A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A5F8B4-8E40-3C2B-72D3-B35BDDBFF1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99DDE-A217-F7A6-CBB3-0B1AA5D8D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8877E-D127-333B-65A4-B0F92CFB2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3F8AD-DF82-4E0E-3821-449D9F334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80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EACE77-DAC8-3E67-6238-8FF6B231C7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1AB61B-AB80-F3C2-9BD1-3842598B1F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C875C1-44E7-19B2-A168-AE465BC4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C1495-E43D-1479-B94C-4A54864AA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58D4F-609A-7811-623E-EE90B1B56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664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657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5CB19-8E96-BD86-6FA0-2CAAF52E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DCD7E-C5BF-DFA0-1BE7-6EFA3BA61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BD427-FECB-F475-38BA-72B800247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27BA2-F483-1D7D-94FF-8076AF079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D2359-C819-80C4-BD8A-2FC7FC9E3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4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DB127-FCAD-0329-8853-502A18C9F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5D61A1-5242-03B0-D674-3D2A88272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9FE28-3F44-333A-6AFF-B823FAB38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0C1F4-9C57-AA9F-3A46-DDC80C83E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EE3B3-BE71-C095-A67E-6F07995BB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9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DE85C-E75A-A925-2486-610F66D29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655D9-3AB5-10F3-6949-D01228D3AE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2EF78-CC0A-CC7F-C952-E8396C6485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2D743-864A-1795-1B8C-E16612AC4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A05D9-46A6-6094-9774-9D31977F7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4621B1-64B9-D253-6D8B-24C3B8F9A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5379E-5EEB-2340-E4D6-9594B01DA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4C8D55-A2AE-43A2-384B-4C6736F56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BC32CC-02B3-FC23-78E8-218DBC47B6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7DEB5D-DA53-FE4E-F4E4-0B93E5934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4FD568-14C2-53F6-E940-225071E055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A7C9F3-52C4-7903-C681-08C1AE8CB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D6F48E-3220-A67F-2C4A-FF230AEDF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C6041D-11FF-C95B-D957-A8027FC3F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987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43FFE-5224-5397-68CF-975A30919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6579D2-068C-299D-36B6-4B31F82F3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806848-A754-DD13-87C1-63B3326A8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ECC1CD-7018-6C94-14E9-C418977FC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00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752D36-DE26-A09B-E1F3-5E9C778B5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9CF116-7485-4ACD-B94A-7F7F7E076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28663-E57F-58A9-A3A6-6C6066467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290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04E19-C033-413B-7F06-FA9A095E4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EAA99-051A-E543-AF95-12D296028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DB410-D0F7-B646-C745-0DBA02B568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2C0610-DF8B-338B-BABF-D686C7932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DB0DAC-F791-1A3E-57B5-CCD460B63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8B3169-4C4C-5166-0AB2-810331309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3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40D06-59DF-B16A-A2E4-20AA01C71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826F3A-15AF-32EA-633B-98563AA6A4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42F93C-DE2E-C103-2227-7C564EBBB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B8BC-C7D0-94E7-0B48-4308084D2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4B17DC-81A4-1F6C-82BC-57A0DB25A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597B3-10BD-DF85-5FB0-866C73450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971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86E12F-3867-11A0-68BA-8AFA571CB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6BB04E-07F5-7C2C-9210-738A170EF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A9946-5802-B775-95BB-FE738A5A98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FEF632-2961-4443-BCF4-14B5D1D5642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7D979-B936-1A17-C609-CC8D0192D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61B4C-1B46-3FD4-EB7C-6289C20FD6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D2BB81-7530-432E-9D87-516C2945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95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ailto:ricky.sesco@us.af.mil" TargetMode="External"/><Relationship Id="rId7" Type="http://schemas.openxmlformats.org/officeDocument/2006/relationships/hyperlink" Target="mailto:brooke.m.haley.naf@us.navy.mi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brenda.boardman@usmc-mccs.org" TargetMode="External"/><Relationship Id="rId5" Type="http://schemas.openxmlformats.org/officeDocument/2006/relationships/hyperlink" Target="mailto:patrice.johnson-winters.naf@army.mil" TargetMode="External"/><Relationship Id="rId4" Type="http://schemas.openxmlformats.org/officeDocument/2006/relationships/hyperlink" Target="mailto:-Stephen.Bishop@uscgmwr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si.apps.mil/r/7RUJsACH0j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5"/>
          <p:cNvSpPr txBox="1">
            <a:spLocks noGrp="1"/>
          </p:cNvSpPr>
          <p:nvPr>
            <p:ph type="title"/>
          </p:nvPr>
        </p:nvSpPr>
        <p:spPr>
          <a:xfrm>
            <a:off x="2552700" y="5510254"/>
            <a:ext cx="7421963" cy="1033669"/>
          </a:xfrm>
          <a:prstGeom prst="rect">
            <a:avLst/>
          </a:prstGeom>
        </p:spPr>
        <p:txBody>
          <a:bodyPr spcFirstLastPara="1" vert="horz" lIns="91425" tIns="45700" rIns="91425" bIns="45700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accent1"/>
              </a:buClr>
              <a:buSzPts val="3600"/>
            </a:pPr>
            <a:r>
              <a:rPr lang="en-US" sz="35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2DAB26-7327-2208-2B4C-CD4659EA8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4858" y="74847"/>
            <a:ext cx="6233615" cy="2322021"/>
          </a:xfrm>
          <a:prstGeom prst="rect">
            <a:avLst/>
          </a:prstGeom>
        </p:spPr>
      </p:pic>
      <p:sp>
        <p:nvSpPr>
          <p:cNvPr id="244" name="Google Shape;244;p35"/>
          <p:cNvSpPr txBox="1">
            <a:spLocks noGrp="1"/>
          </p:cNvSpPr>
          <p:nvPr>
            <p:ph idx="1"/>
          </p:nvPr>
        </p:nvSpPr>
        <p:spPr>
          <a:xfrm>
            <a:off x="638143" y="3528790"/>
            <a:ext cx="10910710" cy="2442574"/>
          </a:xfrm>
          <a:prstGeom prst="rect">
            <a:avLst/>
          </a:prstGeom>
        </p:spPr>
        <p:txBody>
          <a:bodyPr spcFirstLastPara="1" vert="horz" lIns="91425" tIns="45700" rIns="91425" bIns="45700" numCol="2" rtlCol="0" anchor="ctr" anchorCtr="0">
            <a:normAutofit/>
          </a:bodyPr>
          <a:lstStyle/>
          <a:p>
            <a:pPr marL="625475" lvl="8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800"/>
              <a:buFont typeface="Wingdings" panose="05000000000000000000" pitchFamily="2" charset="2"/>
              <a:buChar char="v"/>
            </a:pPr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AFT Agent Information</a:t>
            </a:r>
          </a:p>
          <a:p>
            <a:pPr marL="625475" lvl="8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800"/>
              <a:buFont typeface="Wingdings" panose="05000000000000000000" pitchFamily="2" charset="2"/>
              <a:buChar char="v"/>
            </a:pPr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Authentication Process Updated</a:t>
            </a:r>
          </a:p>
          <a:p>
            <a:pPr marL="625475" lvl="8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800"/>
              <a:buFont typeface="Wingdings" panose="05000000000000000000" pitchFamily="2" charset="2"/>
              <a:buChar char="v"/>
            </a:pPr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Tips for Agents</a:t>
            </a:r>
          </a:p>
          <a:p>
            <a:pPr marL="625475" lvl="8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800"/>
              <a:buFont typeface="Wingdings" panose="05000000000000000000" pitchFamily="2" charset="2"/>
              <a:buChar char="v"/>
            </a:pPr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Cruise Tips</a:t>
            </a:r>
          </a:p>
          <a:p>
            <a:pPr marL="625475" lvl="8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800"/>
              <a:buFont typeface="Wingdings" panose="05000000000000000000" pitchFamily="2" charset="2"/>
              <a:buChar char="v"/>
            </a:pPr>
            <a:endParaRPr lang="en-US" sz="21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8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800"/>
              <a:buFont typeface="Wingdings" panose="05000000000000000000" pitchFamily="2" charset="2"/>
              <a:buChar char="v"/>
            </a:pPr>
            <a:endParaRPr lang="en-US" sz="21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8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800"/>
              <a:buFont typeface="Wingdings" panose="05000000000000000000" pitchFamily="2" charset="2"/>
              <a:buChar char="v"/>
            </a:pPr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Opportunities</a:t>
            </a:r>
          </a:p>
          <a:p>
            <a:pPr marL="625475" lvl="8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800"/>
              <a:buFont typeface="Wingdings" panose="05000000000000000000" pitchFamily="2" charset="2"/>
              <a:buChar char="v"/>
            </a:pPr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Phone Numbers </a:t>
            </a:r>
          </a:p>
          <a:p>
            <a:pPr marL="625475" lvl="8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800"/>
              <a:buFont typeface="Wingdings" panose="05000000000000000000" pitchFamily="2" charset="2"/>
              <a:buChar char="v"/>
            </a:pPr>
            <a:r>
              <a:rPr lang="en-US" sz="2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Points of Contact</a:t>
            </a:r>
          </a:p>
        </p:txBody>
      </p:sp>
      <p:sp>
        <p:nvSpPr>
          <p:cNvPr id="245" name="Google Shape;245;p35"/>
          <p:cNvSpPr txBox="1">
            <a:spLocks noGrp="1"/>
          </p:cNvSpPr>
          <p:nvPr>
            <p:ph type="sldNum" sz="quarter" idx="12"/>
          </p:nvPr>
        </p:nvSpPr>
        <p:spPr>
          <a:xfrm>
            <a:off x="10302240" y="6455432"/>
            <a:ext cx="334434" cy="365125"/>
          </a:xfrm>
          <a:prstGeom prst="rect">
            <a:avLst/>
          </a:prstGeom>
        </p:spPr>
        <p:txBody>
          <a:bodyPr spcFirstLastPara="1" vert="horz" lIns="91425" tIns="45700" rIns="91425" bIns="45700" rtlCol="0" anchor="ctr" anchorCtr="0">
            <a:normAutofit/>
          </a:bodyPr>
          <a:lstStyle/>
          <a:p>
            <a:pPr>
              <a:spcAft>
                <a:spcPts val="600"/>
              </a:spcAft>
            </a:pPr>
            <a:fld id="{00000000-1234-1234-1234-123412341234}" type="slidenum">
              <a:rPr lang="en-US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pPr>
                <a:spcAft>
                  <a:spcPts val="600"/>
                </a:spcAft>
              </a:pPr>
              <a:t>1</a:t>
            </a:fld>
            <a:endParaRPr lang="en-US"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1001DC-5EB2-0D75-A44B-F7A3EFDDB609}"/>
              </a:ext>
            </a:extLst>
          </p:cNvPr>
          <p:cNvSpPr txBox="1"/>
          <p:nvPr/>
        </p:nvSpPr>
        <p:spPr>
          <a:xfrm>
            <a:off x="2236922" y="2184115"/>
            <a:ext cx="79222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Presented by: Jennifer Topolski</a:t>
            </a:r>
          </a:p>
          <a:p>
            <a:pPr algn="ctr"/>
            <a:r>
              <a:rPr lang="en-US" sz="2000" b="1" dirty="0">
                <a:solidFill>
                  <a:schemeClr val="accent1"/>
                </a:solidFill>
              </a:rPr>
              <a:t>Navy N9S Joint Service and Partnerships - Leisure Travel Program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A8BCC6-FC72-79CF-207C-C2CF7CBB5D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4866" y="2342877"/>
            <a:ext cx="617833" cy="5373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6"/>
          <p:cNvSpPr txBox="1">
            <a:spLocks noGrp="1"/>
          </p:cNvSpPr>
          <p:nvPr>
            <p:ph type="title"/>
          </p:nvPr>
        </p:nvSpPr>
        <p:spPr>
          <a:xfrm>
            <a:off x="5053505" y="27992"/>
            <a:ext cx="7114189" cy="62435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algn="r">
              <a:spcBef>
                <a:spcPts val="0"/>
              </a:spcBef>
              <a:buClr>
                <a:schemeClr val="accent1"/>
              </a:buClr>
              <a:buSzPts val="3240"/>
            </a:pPr>
            <a:r>
              <a:rPr lang="en-US" sz="32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Important Contact Information</a:t>
            </a:r>
            <a:endParaRPr sz="32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36"/>
          <p:cNvSpPr txBox="1">
            <a:spLocks noGrp="1"/>
          </p:cNvSpPr>
          <p:nvPr>
            <p:ph idx="1"/>
          </p:nvPr>
        </p:nvSpPr>
        <p:spPr>
          <a:xfrm>
            <a:off x="1922207" y="1155871"/>
            <a:ext cx="8347587" cy="471948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/>
          <a:p>
            <a:pPr marL="0" indent="0">
              <a:spcBef>
                <a:spcPts val="0"/>
              </a:spcBef>
              <a:buClr>
                <a:schemeClr val="lt1"/>
              </a:buClr>
              <a:buSzPts val="1900"/>
              <a:buNone/>
            </a:pPr>
            <a:endParaRPr sz="19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endParaRPr sz="19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3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fld id="{00000000-1234-1234-1234-123412341234}" type="slidenum">
              <a:rPr lang="en-US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pPr/>
              <a:t>10</a:t>
            </a:fld>
            <a:endParaRPr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575810"/>
              </p:ext>
            </p:extLst>
          </p:nvPr>
        </p:nvGraphicFramePr>
        <p:xfrm>
          <a:off x="2281646" y="1396998"/>
          <a:ext cx="7757704" cy="4102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8852">
                  <a:extLst>
                    <a:ext uri="{9D8B030D-6E8A-4147-A177-3AD203B41FA5}">
                      <a16:colId xmlns:a16="http://schemas.microsoft.com/office/drawing/2014/main" val="2361769665"/>
                    </a:ext>
                  </a:extLst>
                </a:gridCol>
                <a:gridCol w="3878852">
                  <a:extLst>
                    <a:ext uri="{9D8B030D-6E8A-4147-A177-3AD203B41FA5}">
                      <a16:colId xmlns:a16="http://schemas.microsoft.com/office/drawing/2014/main" val="3684372977"/>
                    </a:ext>
                  </a:extLst>
                </a:gridCol>
              </a:tblGrid>
              <a:tr h="82049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3985185"/>
                  </a:ext>
                </a:extLst>
              </a:tr>
              <a:tr h="820493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Arial Black" panose="020B0A04020102020204" pitchFamily="34" charset="0"/>
                        </a:rPr>
                        <a:t>PPN Customer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i="0" u="none" strike="noStrike" cap="none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  <a:sym typeface="Arial"/>
                        </a:rPr>
                        <a:t>1- 888-368-5340</a:t>
                      </a:r>
                      <a:endParaRPr lang="en-US" sz="2800" b="1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890303"/>
                  </a:ext>
                </a:extLst>
              </a:tr>
              <a:tr h="820493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Arial Black" panose="020B0A04020102020204" pitchFamily="34" charset="0"/>
                        </a:rPr>
                        <a:t>PPN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Arial Black" panose="020B0A04020102020204" pitchFamily="34" charset="0"/>
                        </a:rPr>
                        <a:t>Agent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US" sz="28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  <a:sym typeface="Arial"/>
                        </a:rPr>
                        <a:t>1-888-837-3797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00448"/>
                  </a:ext>
                </a:extLst>
              </a:tr>
              <a:tr h="820493">
                <a:tc>
                  <a:txBody>
                    <a:bodyPr/>
                    <a:lstStyle/>
                    <a:p>
                      <a:r>
                        <a:rPr lang="en-US" sz="2800">
                          <a:latin typeface="Arial Black" panose="020B0A04020102020204" pitchFamily="34" charset="0"/>
                        </a:rPr>
                        <a:t>Cruise</a:t>
                      </a:r>
                      <a:r>
                        <a:rPr lang="en-US" sz="2800" baseline="0">
                          <a:latin typeface="Arial Black" panose="020B0A04020102020204" pitchFamily="34" charset="0"/>
                        </a:rPr>
                        <a:t> Customer</a:t>
                      </a:r>
                      <a:endParaRPr lang="en-US" sz="280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>
                          <a:latin typeface="Arial Black" panose="020B0A04020102020204" pitchFamily="34" charset="0"/>
                        </a:rPr>
                        <a:t>1-877-937-2452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017512"/>
                  </a:ext>
                </a:extLst>
              </a:tr>
              <a:tr h="820493">
                <a:tc>
                  <a:txBody>
                    <a:bodyPr/>
                    <a:lstStyle/>
                    <a:p>
                      <a:r>
                        <a:rPr lang="en-US" sz="2800">
                          <a:latin typeface="Arial Black" panose="020B0A04020102020204" pitchFamily="34" charset="0"/>
                        </a:rPr>
                        <a:t>Cruise </a:t>
                      </a:r>
                      <a:r>
                        <a:rPr lang="en-US" sz="2800">
                          <a:solidFill>
                            <a:srgbClr val="FF0000"/>
                          </a:solidFill>
                          <a:latin typeface="Arial Black" panose="020B0A04020102020204" pitchFamily="34" charset="0"/>
                        </a:rPr>
                        <a:t>Agent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Arial Black" panose="020B0A04020102020204" pitchFamily="34" charset="0"/>
                        </a:rPr>
                        <a:t>1-877-439-0279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59696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A48351FE-B487-19BF-510E-DDF4996142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28" y="27992"/>
            <a:ext cx="2049518" cy="76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54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F1F2B-43C0-43A7-82B2-8D5B6D267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1297" y="27992"/>
            <a:ext cx="7430703" cy="1639381"/>
          </a:xfrm>
        </p:spPr>
        <p:txBody>
          <a:bodyPr anchor="b">
            <a:norm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Arial"/>
                <a:cs typeface="Arial"/>
              </a:rPr>
              <a:t>Joint</a:t>
            </a:r>
            <a:r>
              <a:rPr lang="en-US" sz="2200" b="1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</a:rPr>
              <a:t>Service</a:t>
            </a:r>
            <a:r>
              <a:rPr lang="en-US" sz="2200" b="1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en-US" sz="3600" b="1" dirty="0">
                <a:solidFill>
                  <a:schemeClr val="accent1"/>
                </a:solidFill>
                <a:latin typeface="Arial"/>
                <a:cs typeface="Arial"/>
              </a:rPr>
              <a:t>Leisure</a:t>
            </a:r>
            <a:r>
              <a:rPr lang="en-US" sz="2200" b="1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en-US" sz="3600" b="1" dirty="0">
                <a:solidFill>
                  <a:schemeClr val="accent1"/>
                </a:solidFill>
                <a:latin typeface="Arial"/>
                <a:cs typeface="Arial"/>
              </a:rPr>
              <a:t>Travel</a:t>
            </a:r>
            <a:r>
              <a:rPr lang="en-US" sz="2200" b="1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br>
              <a:rPr lang="en-US" sz="2200" b="1" dirty="0">
                <a:solidFill>
                  <a:schemeClr val="accent1"/>
                </a:solidFill>
                <a:latin typeface="Arial"/>
                <a:cs typeface="Arial"/>
              </a:rPr>
            </a:br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</a:rPr>
              <a:t>Operations</a:t>
            </a:r>
            <a:r>
              <a:rPr lang="en-US" sz="2200" b="1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en-US" sz="3600" b="1" dirty="0">
                <a:solidFill>
                  <a:schemeClr val="accent1"/>
                </a:solidFill>
                <a:latin typeface="Arial"/>
                <a:cs typeface="Arial"/>
              </a:rPr>
              <a:t>Board</a:t>
            </a:r>
            <a:r>
              <a:rPr lang="en-US" sz="2200" b="1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en-US" sz="3600" b="1" dirty="0">
                <a:solidFill>
                  <a:schemeClr val="accent1"/>
                </a:solidFill>
                <a:latin typeface="Arial"/>
                <a:cs typeface="Arial"/>
              </a:rPr>
              <a:t>Member’s</a:t>
            </a:r>
            <a:br>
              <a:rPr lang="en-US" sz="2200" dirty="0"/>
            </a:br>
            <a:r>
              <a:rPr lang="en-US" sz="2200" dirty="0"/>
              <a:t>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5393B-BEC3-9B16-FC36-3B55EB839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8651" y="1723128"/>
            <a:ext cx="7654643" cy="2859631"/>
          </a:xfrm>
        </p:spPr>
        <p:txBody>
          <a:bodyPr anchor="t">
            <a:normAutofit fontScale="70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spcBef>
                <a:spcPts val="0"/>
              </a:spcBef>
              <a:buClr>
                <a:srgbClr val="000000"/>
              </a:buClr>
              <a:buSzPts val="1400"/>
              <a:buNone/>
              <a:defRPr/>
            </a:pPr>
            <a:r>
              <a:rPr lang="en-US" dirty="0"/>
              <a:t>AirForce: Ricky Sesco - </a:t>
            </a:r>
            <a:r>
              <a:rPr lang="en-US" dirty="0">
                <a:hlinkClick r:id="rId3"/>
              </a:rPr>
              <a:t>ricky.sesco@us.af.mil</a:t>
            </a:r>
            <a:endParaRPr lang="en-US" dirty="0"/>
          </a:p>
          <a:p>
            <a:pPr marL="0" indent="0">
              <a:spcBef>
                <a:spcPts val="0"/>
              </a:spcBef>
              <a:buClr>
                <a:srgbClr val="000000"/>
              </a:buClr>
              <a:buSzPts val="1400"/>
              <a:buNone/>
              <a:defRPr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Coast Guard: Stephen Bishop </a:t>
            </a:r>
            <a:r>
              <a:rPr lang="en-US" dirty="0">
                <a:hlinkClick r:id="rId4"/>
              </a:rPr>
              <a:t>-Stephen.Bishop@uscgmwr.org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Army: Patrice Johnson Winters - </a:t>
            </a:r>
            <a:r>
              <a:rPr lang="en-US" dirty="0">
                <a:hlinkClick r:id="rId5"/>
              </a:rPr>
              <a:t>patrice.johnson-winters.naf@army.mil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Marine Corps: Brenda Boardman - </a:t>
            </a:r>
            <a:r>
              <a:rPr lang="en-US" dirty="0">
                <a:hlinkClick r:id="rId6"/>
              </a:rPr>
              <a:t>brenda.boardman@usmc-mccs.org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Navy: Brooke Haley - </a:t>
            </a:r>
            <a:r>
              <a:rPr lang="en-US" dirty="0">
                <a:hlinkClick r:id="rId7"/>
              </a:rPr>
              <a:t>brooke.m.haley.naf@us.navy.mil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spcBef>
                <a:spcPts val="0"/>
              </a:spcBef>
              <a:buNone/>
            </a:pP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69B9D5-CBEF-64B6-04CC-23D04935FDE7}"/>
              </a:ext>
            </a:extLst>
          </p:cNvPr>
          <p:cNvSpPr txBox="1"/>
          <p:nvPr/>
        </p:nvSpPr>
        <p:spPr>
          <a:xfrm>
            <a:off x="1758540" y="4672429"/>
            <a:ext cx="822959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</a:rPr>
              <a:t>AFT has a NEW General Email.  </a:t>
            </a:r>
          </a:p>
          <a:p>
            <a:r>
              <a:rPr lang="en-US" sz="2100" dirty="0">
                <a:solidFill>
                  <a:schemeClr val="accent1"/>
                </a:solidFill>
              </a:rPr>
              <a:t>This is EMAIL not for distribution to customers. </a:t>
            </a:r>
          </a:p>
          <a:p>
            <a:r>
              <a:rPr lang="en-US" sz="2100" dirty="0">
                <a:solidFill>
                  <a:schemeClr val="accent1"/>
                </a:solidFill>
              </a:rPr>
              <a:t>Please copy your Ops Board Member on all email inquiries. </a:t>
            </a:r>
          </a:p>
          <a:p>
            <a:r>
              <a:rPr lang="en-US" sz="2100" dirty="0">
                <a:solidFill>
                  <a:schemeClr val="accent1"/>
                </a:solidFill>
              </a:rPr>
              <a:t>AFT General Email : AFT@us.navy.mil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3F0F96-8259-8489-FC6A-3897BAB3F0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2128" y="27992"/>
            <a:ext cx="2049518" cy="76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964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4093F-D7AD-EB6B-8B01-85B107408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200" y="27992"/>
            <a:ext cx="7387253" cy="761847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</a:rPr>
              <a:t>AFT Agent ID Information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BC428-AAE0-4F46-B30A-5356F2B2D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" y="842075"/>
            <a:ext cx="5683252" cy="5901625"/>
          </a:xfrm>
        </p:spPr>
        <p:txBody>
          <a:bodyPr>
            <a:normAutofit fontScale="92500" lnSpcReduction="20000"/>
          </a:bodyPr>
          <a:lstStyle/>
          <a:p>
            <a:pPr marL="0" lvl="1" indent="0">
              <a:spcBef>
                <a:spcPts val="1000"/>
              </a:spcBef>
              <a:buNone/>
            </a:pPr>
            <a:r>
              <a:rPr lang="en-US" sz="2800" b="1" dirty="0">
                <a:solidFill>
                  <a:schemeClr val="accent1"/>
                </a:solidFill>
              </a:rPr>
              <a:t>How to use Agent ID to Claim Bookings: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sz="2800" dirty="0">
              <a:solidFill>
                <a:schemeClr val="accent1"/>
              </a:solidFill>
            </a:endParaRPr>
          </a:p>
          <a:p>
            <a:pPr marL="0" lvl="1" indent="0">
              <a:spcBef>
                <a:spcPts val="1000"/>
              </a:spcBef>
              <a:buNone/>
            </a:pPr>
            <a:r>
              <a:rPr lang="en-US" sz="2800" b="1" dirty="0">
                <a:solidFill>
                  <a:schemeClr val="accent1"/>
                </a:solidFill>
              </a:rPr>
              <a:t>Hotel, Flights, Rental Cars, &amp; Packages:</a:t>
            </a:r>
          </a:p>
          <a:p>
            <a:pPr marL="914400" lvl="2" indent="-457200">
              <a:spcBef>
                <a:spcPts val="1000"/>
              </a:spcBef>
            </a:pPr>
            <a:r>
              <a:rPr lang="en-US" sz="2400" dirty="0">
                <a:solidFill>
                  <a:schemeClr val="accent1"/>
                </a:solidFill>
              </a:rPr>
              <a:t>Complete Agent ID field prior to completing check-out</a:t>
            </a:r>
          </a:p>
          <a:p>
            <a:pPr marL="457200" lvl="1" indent="-457200">
              <a:spcBef>
                <a:spcPts val="1000"/>
              </a:spcBef>
            </a:pPr>
            <a:endParaRPr lang="en-US" sz="2800" dirty="0">
              <a:solidFill>
                <a:schemeClr val="accent1"/>
              </a:solidFill>
            </a:endParaRPr>
          </a:p>
          <a:p>
            <a:pPr marL="0" lvl="1" indent="0">
              <a:spcBef>
                <a:spcPts val="1000"/>
              </a:spcBef>
              <a:buNone/>
            </a:pPr>
            <a:r>
              <a:rPr lang="en-US" sz="2800" b="1" dirty="0">
                <a:solidFill>
                  <a:schemeClr val="accent1"/>
                </a:solidFill>
              </a:rPr>
              <a:t>Cruise:</a:t>
            </a:r>
          </a:p>
          <a:p>
            <a:pPr marL="914400" lvl="2" indent="-457200">
              <a:spcBef>
                <a:spcPts val="1000"/>
              </a:spcBef>
            </a:pPr>
            <a:r>
              <a:rPr lang="en-US" sz="2400" dirty="0">
                <a:solidFill>
                  <a:schemeClr val="accent1"/>
                </a:solidFill>
              </a:rPr>
              <a:t>Agent Must call the cruise support desk to claim the booking</a:t>
            </a:r>
          </a:p>
          <a:p>
            <a:pPr marL="914400" lvl="2" indent="-457200">
              <a:spcBef>
                <a:spcPts val="1000"/>
              </a:spcBef>
            </a:pPr>
            <a:r>
              <a:rPr lang="en-US" sz="2400" dirty="0">
                <a:solidFill>
                  <a:schemeClr val="accent1"/>
                </a:solidFill>
              </a:rPr>
              <a:t>Can do before or after completing check-out</a:t>
            </a:r>
          </a:p>
          <a:p>
            <a:pPr marL="457200" lvl="1" indent="-457200">
              <a:spcBef>
                <a:spcPts val="1000"/>
              </a:spcBef>
            </a:pPr>
            <a:endParaRPr lang="en-US" sz="2800" dirty="0">
              <a:solidFill>
                <a:schemeClr val="accent1"/>
              </a:solidFill>
            </a:endParaRPr>
          </a:p>
          <a:p>
            <a:pPr marL="0" lvl="1" indent="0">
              <a:spcBef>
                <a:spcPts val="1000"/>
              </a:spcBef>
              <a:buNone/>
            </a:pPr>
            <a:r>
              <a:rPr lang="en-US" sz="2800" b="1" dirty="0">
                <a:solidFill>
                  <a:schemeClr val="accent1"/>
                </a:solidFill>
              </a:rPr>
              <a:t>Event Tickets &amp; Hotel Planner:</a:t>
            </a:r>
          </a:p>
          <a:p>
            <a:pPr marL="914400" lvl="2" indent="-457200">
              <a:spcBef>
                <a:spcPts val="1000"/>
              </a:spcBef>
            </a:pPr>
            <a:r>
              <a:rPr lang="en-US" sz="2400" dirty="0">
                <a:solidFill>
                  <a:schemeClr val="accent1"/>
                </a:solidFill>
              </a:rPr>
              <a:t>AFT Currently working with Priceline to implement ability to us agent id to claim bookings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sz="2800" dirty="0"/>
          </a:p>
          <a:p>
            <a:pPr marL="0" lvl="1" indent="0">
              <a:spcBef>
                <a:spcPts val="1000"/>
              </a:spcBef>
              <a:buNone/>
            </a:pPr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18F81A-0A1C-8573-80BA-EC69255BA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28" y="27992"/>
            <a:ext cx="2049518" cy="7618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FD4147-B028-0CEA-0C21-BA4B9E3E9E8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8652"/>
          <a:stretch>
            <a:fillRect/>
          </a:stretch>
        </p:blipFill>
        <p:spPr>
          <a:xfrm>
            <a:off x="5816602" y="1322570"/>
            <a:ext cx="6110515" cy="37129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738C3B-0580-59EE-D141-AB6E5F2ADA36}"/>
              </a:ext>
            </a:extLst>
          </p:cNvPr>
          <p:cNvSpPr txBox="1"/>
          <p:nvPr/>
        </p:nvSpPr>
        <p:spPr>
          <a:xfrm>
            <a:off x="5880102" y="605173"/>
            <a:ext cx="6159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r">
              <a:spcBef>
                <a:spcPts val="1000"/>
              </a:spcBef>
              <a:buNone/>
            </a:pPr>
            <a:r>
              <a:rPr lang="en-US" sz="1800" dirty="0"/>
              <a:t> Agent URL: </a:t>
            </a: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AmericanForcesTravel.com/agents</a:t>
            </a:r>
          </a:p>
        </p:txBody>
      </p:sp>
    </p:spTree>
    <p:extLst>
      <p:ext uri="{BB962C8B-B14F-4D97-AF65-F5344CB8AC3E}">
        <p14:creationId xmlns:p14="http://schemas.microsoft.com/office/powerpoint/2010/main" val="131473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27C554C-97DC-4495-0A4E-427B9F9F4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57" y="1023961"/>
            <a:ext cx="7040559" cy="4810078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sp>
        <p:nvSpPr>
          <p:cNvPr id="342" name="Google Shape;342;p4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fld id="{00000000-1234-1234-1234-123412341234}" type="slidenum">
              <a:rPr lang="en-US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pPr/>
              <a:t>3</a:t>
            </a:fld>
            <a:endParaRPr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1A035D2-7321-DE4A-D3BE-AA72414ED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8312" y="82527"/>
            <a:ext cx="6456426" cy="664143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</a:rPr>
              <a:t>Authentication Updated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FF0A21-E9D5-6B8C-A8B9-4BA241FF9B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703" y="0"/>
            <a:ext cx="1939591" cy="720985"/>
          </a:xfrm>
          <a:prstGeom prst="rect">
            <a:avLst/>
          </a:prstGeom>
        </p:spPr>
      </p:pic>
      <p:sp>
        <p:nvSpPr>
          <p:cNvPr id="6" name="Google Shape;251;p36">
            <a:extLst>
              <a:ext uri="{FF2B5EF4-FFF2-40B4-BE49-F238E27FC236}">
                <a16:creationId xmlns:a16="http://schemas.microsoft.com/office/drawing/2014/main" id="{A37FD252-9ADD-D67A-5665-8D973DCE430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622929" y="674846"/>
            <a:ext cx="4245430" cy="5973138"/>
          </a:xfrm>
          <a:prstGeom prst="rect">
            <a:avLst/>
          </a:prstGeom>
        </p:spPr>
        <p:txBody>
          <a:bodyPr spcFirstLastPara="1" vert="horz" lIns="91425" tIns="45700" rIns="91425" bIns="45700" rtlCol="0" anchorCtr="0">
            <a:normAutofit/>
          </a:bodyPr>
          <a:lstStyle/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r>
              <a:rPr lang="en-US" sz="180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🚨 Primary Login Prompt: Users are now prompted to enter their DoD ID (EDI-PI) instead of the last four digits of their SSN.</a:t>
            </a:r>
          </a:p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endParaRPr lang="en-US" sz="180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r>
              <a:rPr lang="en-US" sz="180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🚨 Default Field Update: The default login field is now set to DoD ID.</a:t>
            </a:r>
          </a:p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endParaRPr lang="en-US" sz="180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r>
              <a:rPr lang="en-US" sz="180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🚨 SSN Option Still Available: Users still have the option to use the last 4 digits of their SSN if necessary.</a:t>
            </a:r>
          </a:p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endParaRPr lang="en-US" sz="180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r>
              <a:rPr lang="en-US" sz="180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🚨 New Pop-Up Assistance: A pop-up window has been added to help users locate their DoD ID/EDI-PI.</a:t>
            </a:r>
          </a:p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endParaRPr lang="en-US" sz="180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r>
              <a:rPr lang="en-US" sz="180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🚨 New Tabs Added: Tabs for DoD and Coast Guard Auxiliary (CG AUX) users have been introduced</a:t>
            </a: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568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66DFC-AD20-6FCB-5B4C-8C8FB3DDD8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00D0B-65FB-51E6-FB95-FBD87F6A4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7684" y="27992"/>
            <a:ext cx="4778264" cy="629987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</a:rPr>
              <a:t>General AFT Tips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CF0E8-ECE0-7958-B6C5-92E689F2D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647" y="1001256"/>
            <a:ext cx="11055220" cy="5281011"/>
          </a:xfrm>
        </p:spPr>
        <p:txBody>
          <a:bodyPr>
            <a:normAutofit/>
          </a:bodyPr>
          <a:lstStyle/>
          <a:p>
            <a:pPr marL="0" lvl="1" indent="0">
              <a:spcBef>
                <a:spcPts val="1000"/>
              </a:spcBef>
              <a:buNone/>
            </a:pPr>
            <a:r>
              <a:rPr lang="en-US" sz="2800" b="1" dirty="0">
                <a:solidFill>
                  <a:schemeClr val="accent1"/>
                </a:solidFill>
              </a:rPr>
              <a:t>Be transparent</a:t>
            </a:r>
            <a:r>
              <a:rPr lang="en-US" sz="2800" b="1" dirty="0"/>
              <a:t>:</a:t>
            </a:r>
          </a:p>
          <a:p>
            <a:pPr marL="914400" lvl="2" indent="-457200">
              <a:spcBef>
                <a:spcPts val="1000"/>
              </a:spcBef>
            </a:pPr>
            <a:r>
              <a:rPr lang="en-US" sz="2800" dirty="0">
                <a:solidFill>
                  <a:schemeClr val="accent1"/>
                </a:solidFill>
              </a:rPr>
              <a:t>AFT is Powered by a DOD Partnership with Priceline</a:t>
            </a:r>
          </a:p>
          <a:p>
            <a:pPr marL="914400" lvl="2" indent="-457200">
              <a:spcBef>
                <a:spcPts val="1000"/>
              </a:spcBef>
            </a:pPr>
            <a:r>
              <a:rPr lang="en-US" sz="2800" dirty="0">
                <a:solidFill>
                  <a:schemeClr val="accent1"/>
                </a:solidFill>
              </a:rPr>
              <a:t>Unlike traditional travel agencies the booking is not owned or managed by the MWR travel office.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800" b="1" dirty="0">
                <a:solidFill>
                  <a:schemeClr val="accent1"/>
                </a:solidFill>
              </a:rPr>
              <a:t>Communicate with customers:</a:t>
            </a:r>
          </a:p>
          <a:p>
            <a:pPr marL="914400" lvl="2" indent="-457200">
              <a:spcBef>
                <a:spcPts val="1000"/>
              </a:spcBef>
            </a:pPr>
            <a:r>
              <a:rPr lang="en-US" sz="2800" dirty="0">
                <a:solidFill>
                  <a:schemeClr val="accent1"/>
                </a:solidFill>
              </a:rPr>
              <a:t>Be sure to tell customers your role</a:t>
            </a:r>
          </a:p>
          <a:p>
            <a:pPr marL="914400" lvl="2" indent="-457200">
              <a:spcBef>
                <a:spcPts val="1000"/>
              </a:spcBef>
            </a:pPr>
            <a:r>
              <a:rPr lang="en-US" sz="2800" dirty="0">
                <a:solidFill>
                  <a:schemeClr val="accent1"/>
                </a:solidFill>
              </a:rPr>
              <a:t>Reiterate that the customer is the owner of the booking.</a:t>
            </a:r>
          </a:p>
          <a:p>
            <a:pPr marL="914400" lvl="2" indent="-457200">
              <a:spcBef>
                <a:spcPts val="1000"/>
              </a:spcBef>
            </a:pPr>
            <a:r>
              <a:rPr lang="en-US" sz="2800" dirty="0">
                <a:solidFill>
                  <a:schemeClr val="accent1"/>
                </a:solidFill>
              </a:rPr>
              <a:t>Provide customer support desk information. </a:t>
            </a:r>
          </a:p>
          <a:p>
            <a:pPr marL="914400" lvl="2" indent="-457200">
              <a:spcBef>
                <a:spcPts val="1000"/>
              </a:spcBef>
            </a:pPr>
            <a:r>
              <a:rPr lang="en-US" sz="2800" dirty="0">
                <a:solidFill>
                  <a:schemeClr val="accent1"/>
                </a:solidFill>
              </a:rPr>
              <a:t>Disclose booking terms and conditions/cancellation policies.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788C68-C6D1-EFF0-B15D-A32EC7E15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28" y="27992"/>
            <a:ext cx="2049518" cy="76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673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83822" y="931333"/>
            <a:ext cx="11392578" cy="5728391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2500" lnSpcReduction="10000"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2600" b="1" dirty="0">
                <a:solidFill>
                  <a:schemeClr val="accent1"/>
                </a:solidFill>
              </a:rPr>
              <a:t>Partnered with through Priceline with World Travel Holdings (WTH)</a:t>
            </a:r>
          </a:p>
          <a:p>
            <a:pPr marL="1066785" lvl="1" indent="-457200">
              <a:buClr>
                <a:schemeClr val="dk1"/>
              </a:buClr>
              <a:buSzPts val="1100"/>
            </a:pPr>
            <a:r>
              <a:rPr lang="en-US" sz="2200" dirty="0">
                <a:solidFill>
                  <a:schemeClr val="accent1"/>
                </a:solidFill>
              </a:rPr>
              <a:t>WTH was ranked #16 on Travel Weekly's 2025 Power List of the top retail travel agencies in the U.S., based on 2024 performance.</a:t>
            </a:r>
          </a:p>
          <a:p>
            <a:pPr marL="800100" lvl="1" indent="-342900">
              <a:spcBef>
                <a:spcPts val="380"/>
              </a:spcBef>
              <a:buSzPts val="1900"/>
            </a:pPr>
            <a:endParaRPr lang="en-US" sz="2600" dirty="0">
              <a:solidFill>
                <a:schemeClr val="accent1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2600" b="1" dirty="0">
                <a:solidFill>
                  <a:schemeClr val="accent1"/>
                </a:solidFill>
              </a:rPr>
              <a:t>Why Customers should Book a Cruise with American Forces Travel?</a:t>
            </a:r>
          </a:p>
          <a:p>
            <a:pPr marL="1066785" lvl="1" indent="-457200">
              <a:buClr>
                <a:schemeClr val="dk1"/>
              </a:buClr>
              <a:buSzPts val="1100"/>
            </a:pPr>
            <a:r>
              <a:rPr lang="en" sz="2200" dirty="0">
                <a:solidFill>
                  <a:schemeClr val="accent1"/>
                </a:solidFill>
              </a:rPr>
              <a:t>Customers get more every single time they book with the American Forces Travel Cruise program.  </a:t>
            </a:r>
            <a:endParaRPr sz="2200" dirty="0">
              <a:solidFill>
                <a:schemeClr val="accent1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2600" dirty="0">
                <a:solidFill>
                  <a:schemeClr val="accent1"/>
                </a:solidFill>
              </a:rPr>
              <a:t> </a:t>
            </a:r>
            <a:endParaRPr sz="2600" dirty="0">
              <a:solidFill>
                <a:schemeClr val="accent1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2600" b="1" dirty="0">
                <a:solidFill>
                  <a:schemeClr val="accent1"/>
                </a:solidFill>
              </a:rPr>
              <a:t>All the deals</a:t>
            </a:r>
            <a:endParaRPr sz="2600" b="1" dirty="0">
              <a:solidFill>
                <a:schemeClr val="accent1"/>
              </a:solidFill>
            </a:endParaRPr>
          </a:p>
          <a:p>
            <a:pPr marL="1066785" lvl="1" indent="-457200">
              <a:buClr>
                <a:schemeClr val="dk1"/>
              </a:buClr>
              <a:buSzPts val="1100"/>
            </a:pPr>
            <a:r>
              <a:rPr lang="en" sz="2200" dirty="0">
                <a:solidFill>
                  <a:schemeClr val="accent1"/>
                </a:solidFill>
              </a:rPr>
              <a:t>WTH gives customers  AFT every offer the cruise lines do (like cruise line loyalty points and offers), plus deals you’ll only available through AFT– like an  exclusive up to $1,000 to spend on board.</a:t>
            </a:r>
            <a:endParaRPr sz="2200" dirty="0">
              <a:solidFill>
                <a:schemeClr val="accent1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2600" dirty="0">
                <a:solidFill>
                  <a:schemeClr val="accent1"/>
                </a:solidFill>
              </a:rPr>
              <a:t> </a:t>
            </a:r>
            <a:endParaRPr sz="2600" dirty="0">
              <a:solidFill>
                <a:schemeClr val="accent1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2600" b="1" dirty="0">
                <a:solidFill>
                  <a:schemeClr val="accent1"/>
                </a:solidFill>
              </a:rPr>
              <a:t>Guaranteed lowest prices</a:t>
            </a:r>
            <a:endParaRPr sz="2600" b="1" dirty="0">
              <a:solidFill>
                <a:schemeClr val="accent1"/>
              </a:solidFill>
            </a:endParaRPr>
          </a:p>
          <a:p>
            <a:pPr marL="1066785" lvl="1" indent="-457200">
              <a:buClr>
                <a:schemeClr val="dk1"/>
              </a:buClr>
              <a:buSzPts val="1100"/>
            </a:pPr>
            <a:r>
              <a:rPr lang="en" sz="2200" dirty="0">
                <a:solidFill>
                  <a:schemeClr val="accent1"/>
                </a:solidFill>
              </a:rPr>
              <a:t>AFT always offer the best available rates, making it easy to compare and book with confidence – all backed the 110% Price Match Guarantee.</a:t>
            </a:r>
            <a:endParaRPr sz="2200" dirty="0">
              <a:solidFill>
                <a:schemeClr val="accent1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2600" dirty="0">
                <a:solidFill>
                  <a:schemeClr val="accent1"/>
                </a:solidFill>
              </a:rPr>
              <a:t> </a:t>
            </a:r>
            <a:endParaRPr sz="2600" dirty="0">
              <a:solidFill>
                <a:schemeClr val="accent1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2600" b="1" dirty="0">
                <a:solidFill>
                  <a:schemeClr val="accent1"/>
                </a:solidFill>
              </a:rPr>
              <a:t>Talk to an expert</a:t>
            </a:r>
            <a:endParaRPr sz="2600" b="1" dirty="0">
              <a:solidFill>
                <a:schemeClr val="accent1"/>
              </a:solidFill>
            </a:endParaRPr>
          </a:p>
          <a:p>
            <a:pPr marL="1066785" lvl="1" indent="-457200">
              <a:buClr>
                <a:schemeClr val="dk1"/>
              </a:buClr>
              <a:buSzPts val="1100"/>
            </a:pPr>
            <a:r>
              <a:rPr lang="en" sz="2200" dirty="0">
                <a:solidFill>
                  <a:schemeClr val="accent1"/>
                </a:solidFill>
              </a:rPr>
              <a:t>Cruise Experts are available 24/7. Get answers to all your customers cruising questions from booking to boarding (and beyond). Our experts will help find the cruise experience that’s right for your customer.</a:t>
            </a:r>
            <a:endParaRPr sz="2200" dirty="0">
              <a:solidFill>
                <a:schemeClr val="accent1"/>
              </a:solidFill>
            </a:endParaRPr>
          </a:p>
          <a:p>
            <a:pPr marL="0" indent="0"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D94A69-4023-8426-9E5A-0BB315B9F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03" y="0"/>
            <a:ext cx="1939591" cy="72098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4603DB0-7323-F8C8-1AD6-C4E65B910DFE}"/>
              </a:ext>
            </a:extLst>
          </p:cNvPr>
          <p:cNvSpPr txBox="1">
            <a:spLocks/>
          </p:cNvSpPr>
          <p:nvPr/>
        </p:nvSpPr>
        <p:spPr>
          <a:xfrm>
            <a:off x="7294033" y="152317"/>
            <a:ext cx="4778264" cy="629987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 algn="r"/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</a:rPr>
              <a:t>AFT Cruise Tips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5858934" y="891822"/>
            <a:ext cx="5853289" cy="5813861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70000" lnSpcReduction="20000"/>
          </a:bodyPr>
          <a:lstStyle/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" sz="4100" b="1" baseline="-25000" dirty="0">
                <a:solidFill>
                  <a:schemeClr val="accent1"/>
                </a:solidFill>
              </a:rPr>
              <a:t>Discuss with customers interested in booking a Cruise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" sz="4100" b="1" baseline="-25000" dirty="0">
              <a:solidFill>
                <a:schemeClr val="accent1"/>
              </a:solidFill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" sz="2400" b="1" dirty="0">
              <a:solidFill>
                <a:schemeClr val="accent1"/>
              </a:solidFill>
            </a:endParaRPr>
          </a:p>
          <a:p>
            <a:pPr marL="342900" indent="-342900">
              <a:lnSpc>
                <a:spcPct val="80000"/>
              </a:lnSpc>
            </a:pPr>
            <a:r>
              <a:rPr lang="en" dirty="0">
                <a:solidFill>
                  <a:schemeClr val="accent1"/>
                </a:solidFill>
              </a:rPr>
              <a:t>The </a:t>
            </a:r>
            <a:r>
              <a:rPr lang="en" b="1" dirty="0">
                <a:solidFill>
                  <a:schemeClr val="accent1"/>
                </a:solidFill>
              </a:rPr>
              <a:t>"Fly-In" </a:t>
            </a:r>
            <a:r>
              <a:rPr lang="en" dirty="0">
                <a:solidFill>
                  <a:schemeClr val="accent1"/>
                </a:solidFill>
              </a:rPr>
              <a:t>Day: Never book a flight for the morning of your cruise. Budget for a pre-cruise hotel stay to avoid missing the ship due to flight delays.</a:t>
            </a:r>
            <a:endParaRPr dirty="0">
              <a:solidFill>
                <a:schemeClr val="accent1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ts val="1600"/>
              </a:spcBef>
              <a:buClr>
                <a:schemeClr val="dk1"/>
              </a:buClr>
              <a:buSzPct val="100000"/>
            </a:pPr>
            <a:r>
              <a:rPr lang="en" sz="2400" dirty="0">
                <a:solidFill>
                  <a:schemeClr val="accent1"/>
                </a:solidFill>
              </a:rPr>
              <a:t>The </a:t>
            </a:r>
            <a:r>
              <a:rPr lang="en" sz="2400" b="1" dirty="0">
                <a:solidFill>
                  <a:schemeClr val="accent1"/>
                </a:solidFill>
              </a:rPr>
              <a:t>"Sandwich" </a:t>
            </a:r>
            <a:r>
              <a:rPr lang="en" sz="2400" dirty="0">
                <a:solidFill>
                  <a:schemeClr val="accent1"/>
                </a:solidFill>
              </a:rPr>
              <a:t>Rule: To avoid noise, try to book a cabin that has other cabins both above and below it. Avoid being directly under the gym (thumping) or the nightclub (bass).</a:t>
            </a:r>
            <a:endParaRPr sz="2400" dirty="0">
              <a:solidFill>
                <a:schemeClr val="accent1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ts val="1600"/>
              </a:spcBef>
              <a:buClr>
                <a:schemeClr val="dk1"/>
              </a:buClr>
              <a:buSzPct val="100000"/>
            </a:pPr>
            <a:r>
              <a:rPr lang="en" sz="2400" b="1" dirty="0">
                <a:solidFill>
                  <a:schemeClr val="accent1"/>
                </a:solidFill>
              </a:rPr>
              <a:t>Motion Sickness</a:t>
            </a:r>
            <a:r>
              <a:rPr lang="en" sz="2400" dirty="0">
                <a:solidFill>
                  <a:schemeClr val="accent1"/>
                </a:solidFill>
              </a:rPr>
              <a:t>: If you get seasick, book mid-ship on a lower deck. This is the ship's center of gravity and has the least movement.</a:t>
            </a:r>
            <a:endParaRPr sz="2400" dirty="0">
              <a:solidFill>
                <a:schemeClr val="accent1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ts val="1600"/>
              </a:spcBef>
            </a:pPr>
            <a:r>
              <a:rPr lang="en" sz="2400" b="1" dirty="0">
                <a:solidFill>
                  <a:schemeClr val="accent1"/>
                </a:solidFill>
              </a:rPr>
              <a:t>Guarantee vs. Assigned: "Guarantee" </a:t>
            </a:r>
            <a:r>
              <a:rPr lang="en" sz="2400" dirty="0">
                <a:solidFill>
                  <a:schemeClr val="accent1"/>
                </a:solidFill>
              </a:rPr>
              <a:t>cabins (GTY) are cheaper, but the cruise line picks your room. Only do this if you truly don't care where you sleep</a:t>
            </a:r>
            <a:endParaRPr sz="2400" dirty="0">
              <a:solidFill>
                <a:schemeClr val="accent1"/>
              </a:solidFill>
            </a:endParaRPr>
          </a:p>
          <a:p>
            <a:pPr marL="457200" indent="-457200">
              <a:lnSpc>
                <a:spcPct val="80000"/>
              </a:lnSpc>
              <a:spcBef>
                <a:spcPts val="2400"/>
              </a:spcBef>
            </a:pPr>
            <a:r>
              <a:rPr lang="en" b="1" dirty="0">
                <a:solidFill>
                  <a:schemeClr val="accent1"/>
                </a:solidFill>
              </a:rPr>
              <a:t>Booking Timing (The "Wave" Season)</a:t>
            </a:r>
          </a:p>
          <a:p>
            <a:pPr marL="952485" lvl="1" indent="-342900">
              <a:lnSpc>
                <a:spcPct val="80000"/>
              </a:lnSpc>
              <a:spcBef>
                <a:spcPts val="2400"/>
              </a:spcBef>
            </a:pPr>
            <a:r>
              <a:rPr lang="en" dirty="0">
                <a:solidFill>
                  <a:schemeClr val="accent1"/>
                </a:solidFill>
              </a:rPr>
              <a:t>Wave Season: Most deals happen between January and March.</a:t>
            </a:r>
            <a:endParaRPr lang="en-US" sz="2000" dirty="0">
              <a:solidFill>
                <a:schemeClr val="accent1"/>
              </a:solidFill>
            </a:endParaRPr>
          </a:p>
          <a:p>
            <a:pPr marL="952485" lvl="1" indent="-342900">
              <a:lnSpc>
                <a:spcPct val="80000"/>
              </a:lnSpc>
              <a:spcBef>
                <a:spcPts val="2400"/>
              </a:spcBef>
            </a:pPr>
            <a:r>
              <a:rPr lang="en-US" dirty="0">
                <a:solidFill>
                  <a:schemeClr val="accent1"/>
                </a:solidFill>
              </a:rPr>
              <a:t>Shore Excursions: Popular tours (like Alaska dog-sledding or European private tours) often sell out months before the ship sails. Have a list of "must-do" ports before you book.</a:t>
            </a:r>
          </a:p>
          <a:p>
            <a:pPr marL="0" indent="0">
              <a:lnSpc>
                <a:spcPct val="80000"/>
              </a:lnSpc>
              <a:spcBef>
                <a:spcPts val="1600"/>
              </a:spcBef>
              <a:buClr>
                <a:schemeClr val="dk1"/>
              </a:buClr>
              <a:buSzPct val="100000"/>
              <a:buFont typeface="Arial" panose="020B0604020202020204" pitchFamily="34" charset="0"/>
              <a:buNone/>
            </a:pPr>
            <a:endParaRPr sz="2400" b="1" dirty="0">
              <a:solidFill>
                <a:schemeClr val="accent1"/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sz="1467" dirty="0">
              <a:solidFill>
                <a:schemeClr val="dk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C2F5BA-E0EE-B2F9-96B5-1D1E94055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03" y="0"/>
            <a:ext cx="1939591" cy="72098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BDC881C-9058-DD2A-63FA-A21A09D23756}"/>
              </a:ext>
            </a:extLst>
          </p:cNvPr>
          <p:cNvSpPr txBox="1">
            <a:spLocks/>
          </p:cNvSpPr>
          <p:nvPr/>
        </p:nvSpPr>
        <p:spPr>
          <a:xfrm>
            <a:off x="7294033" y="152317"/>
            <a:ext cx="4778264" cy="629987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 algn="r"/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</a:rPr>
              <a:t>AFT Cruise Tips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74EE44-A819-B47C-B329-BCE5278A85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77" y="1737076"/>
            <a:ext cx="5246402" cy="294781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231422" y="762000"/>
            <a:ext cx="6880579" cy="609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lnSpcReduction="10000"/>
          </a:bodyPr>
          <a:lstStyle/>
          <a:p>
            <a:pPr marL="0" indent="0">
              <a:lnSpc>
                <a:spcPct val="8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None/>
            </a:pPr>
            <a:r>
              <a:rPr lang="en" b="1" dirty="0">
                <a:solidFill>
                  <a:schemeClr val="accent1"/>
                </a:solidFill>
              </a:rPr>
              <a:t>Documentation &amp; 2026 Requirements</a:t>
            </a:r>
            <a:endParaRPr b="1" dirty="0">
              <a:solidFill>
                <a:schemeClr val="accent1"/>
              </a:solidFill>
            </a:endParaRPr>
          </a:p>
          <a:p>
            <a:pPr marL="0" indent="0">
              <a:lnSpc>
                <a:spcPct val="8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None/>
            </a:pPr>
            <a:endParaRPr lang="en" sz="2400" b="1" dirty="0">
              <a:solidFill>
                <a:schemeClr val="accent1"/>
              </a:solidFill>
            </a:endParaRPr>
          </a:p>
          <a:p>
            <a:pPr marL="0" indent="0">
              <a:lnSpc>
                <a:spcPct val="8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None/>
            </a:pPr>
            <a:r>
              <a:rPr lang="en" sz="2400" dirty="0">
                <a:solidFill>
                  <a:schemeClr val="accent1"/>
                </a:solidFill>
              </a:rPr>
              <a:t>Paperwork issues are the #1 reason people are denied boarding without a refund:</a:t>
            </a:r>
          </a:p>
          <a:p>
            <a:pPr marL="0" indent="0">
              <a:lnSpc>
                <a:spcPct val="8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None/>
            </a:pPr>
            <a:endParaRPr sz="2400" b="1" dirty="0">
              <a:solidFill>
                <a:schemeClr val="accent1"/>
              </a:solidFill>
            </a:endParaRP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r>
              <a:rPr lang="en" sz="2400" b="1" dirty="0">
                <a:solidFill>
                  <a:schemeClr val="accent1"/>
                </a:solidFill>
              </a:rPr>
              <a:t>The 6-Month Rule: </a:t>
            </a:r>
            <a:r>
              <a:rPr lang="en" sz="2400" dirty="0">
                <a:solidFill>
                  <a:schemeClr val="accent1"/>
                </a:solidFill>
              </a:rPr>
              <a:t>Most lines require your passport to be valid for at least 6 months after your cruise ends.</a:t>
            </a: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endParaRPr sz="2400" dirty="0">
              <a:solidFill>
                <a:schemeClr val="accent1"/>
              </a:solidFill>
            </a:endParaRP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r>
              <a:rPr lang="en" sz="2400" b="1" dirty="0">
                <a:solidFill>
                  <a:schemeClr val="accent1"/>
                </a:solidFill>
              </a:rPr>
              <a:t>New Visas: </a:t>
            </a:r>
            <a:r>
              <a:rPr lang="en" sz="2400" dirty="0">
                <a:solidFill>
                  <a:schemeClr val="accent1"/>
                </a:solidFill>
              </a:rPr>
              <a:t>In 2026, many countries (especially in Europe and the UK) have implemented mandatory electronic travel authorizations (like ETIAS).</a:t>
            </a: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endParaRPr lang="en" sz="2400" dirty="0">
              <a:solidFill>
                <a:schemeClr val="accent1"/>
              </a:solidFill>
            </a:endParaRP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r>
              <a:rPr lang="en" sz="2400" b="1" dirty="0">
                <a:solidFill>
                  <a:schemeClr val="accent1"/>
                </a:solidFill>
              </a:rPr>
              <a:t>Airline Tickets: </a:t>
            </a:r>
            <a:r>
              <a:rPr lang="en" sz="2400" dirty="0">
                <a:solidFill>
                  <a:schemeClr val="accent1"/>
                </a:solidFill>
              </a:rPr>
              <a:t>For departures from international cruise ports: proof of onward travel, departing and returning.</a:t>
            </a: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endParaRPr sz="2400" dirty="0">
              <a:solidFill>
                <a:schemeClr val="accent1"/>
              </a:solidFill>
            </a:endParaRP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r>
              <a:rPr lang="en" sz="2400" b="1" dirty="0">
                <a:solidFill>
                  <a:schemeClr val="accent1"/>
                </a:solidFill>
              </a:rPr>
              <a:t>Closed-Loop Exceptions: </a:t>
            </a:r>
            <a:r>
              <a:rPr lang="en" sz="2400" dirty="0">
                <a:solidFill>
                  <a:schemeClr val="accent1"/>
                </a:solidFill>
              </a:rPr>
              <a:t>Some U.S. cruises (starting/ending in the same U.S. port) allow a birth certificate and ID, but a passport is still safer in case of an emergency evacuation.</a:t>
            </a:r>
            <a:endParaRPr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E19D5B-877D-723D-091B-C88FE66FF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03" y="0"/>
            <a:ext cx="1939591" cy="72098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B964E70-D1C9-E03C-09E0-867E19EC9FD7}"/>
              </a:ext>
            </a:extLst>
          </p:cNvPr>
          <p:cNvSpPr txBox="1">
            <a:spLocks/>
          </p:cNvSpPr>
          <p:nvPr/>
        </p:nvSpPr>
        <p:spPr>
          <a:xfrm>
            <a:off x="7294033" y="152317"/>
            <a:ext cx="4778264" cy="629987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 algn="r"/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</a:rPr>
              <a:t>AFT Cruise Tips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1635F-A2EF-4A1E-B34C-09590D157C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1" y="1823684"/>
            <a:ext cx="4715368" cy="3126494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119703" y="780277"/>
            <a:ext cx="5917467" cy="6077723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lnSpcReduction="10000"/>
          </a:bodyPr>
          <a:lstStyle/>
          <a:p>
            <a:pPr marL="0" indent="0">
              <a:lnSpc>
                <a:spcPct val="8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accent1"/>
                </a:solidFill>
              </a:rPr>
              <a:t>Matching Your  Customers Personality to the Cruise Line</a:t>
            </a:r>
          </a:p>
          <a:p>
            <a:pPr marL="0" indent="0">
              <a:lnSpc>
                <a:spcPct val="8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None/>
            </a:pPr>
            <a:endParaRPr lang="en-US" b="1" dirty="0">
              <a:solidFill>
                <a:schemeClr val="accent1"/>
              </a:solidFill>
            </a:endParaRPr>
          </a:p>
          <a:p>
            <a:pPr marL="0" indent="0">
              <a:lnSpc>
                <a:spcPct val="8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Every cruise line has a distinct "vibe." Choosing the wrong one can ruin the trip</a:t>
            </a:r>
            <a:r>
              <a:rPr lang="en-US" b="1" dirty="0">
                <a:solidFill>
                  <a:schemeClr val="accent1"/>
                </a:solidFill>
              </a:rPr>
              <a:t>: </a:t>
            </a: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r>
              <a:rPr lang="en-US" sz="2400" b="1" dirty="0">
                <a:solidFill>
                  <a:schemeClr val="accent1"/>
                </a:solidFill>
              </a:rPr>
              <a:t>High Energy </a:t>
            </a:r>
            <a:r>
              <a:rPr lang="en-US" sz="2400" dirty="0">
                <a:solidFill>
                  <a:schemeClr val="accent1"/>
                </a:solidFill>
              </a:rPr>
              <a:t>- Royal Caribbean, Carnival - Waterslides, go-karts, lots of families, "mega-ship" feel</a:t>
            </a: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endParaRPr lang="en-US" sz="2400" dirty="0">
              <a:solidFill>
                <a:schemeClr val="accent1"/>
              </a:solidFill>
            </a:endParaRP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r>
              <a:rPr lang="en-US" sz="2400" b="1" dirty="0">
                <a:solidFill>
                  <a:schemeClr val="accent1"/>
                </a:solidFill>
              </a:rPr>
              <a:t>Modern Luxury </a:t>
            </a:r>
            <a:r>
              <a:rPr lang="en-US" sz="2400" dirty="0">
                <a:solidFill>
                  <a:schemeClr val="accent1"/>
                </a:solidFill>
              </a:rPr>
              <a:t>- Celebrity, Virgin Voyages - Chic decor, "foodie" focus, fewer (or zero) kids</a:t>
            </a: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endParaRPr lang="en-US" sz="2400" dirty="0">
              <a:solidFill>
                <a:schemeClr val="accent1"/>
              </a:solidFill>
            </a:endParaRP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r>
              <a:rPr lang="en-US" sz="2400" b="1" dirty="0">
                <a:solidFill>
                  <a:schemeClr val="accent1"/>
                </a:solidFill>
              </a:rPr>
              <a:t>Traditional</a:t>
            </a:r>
            <a:r>
              <a:rPr lang="en-US" sz="2400" dirty="0">
                <a:solidFill>
                  <a:schemeClr val="accent1"/>
                </a:solidFill>
              </a:rPr>
              <a:t> - Princess, Holland America - Live music, classic dining, enrichment lectures, more relaxed</a:t>
            </a: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endParaRPr lang="en-US" sz="2400" dirty="0">
              <a:solidFill>
                <a:schemeClr val="accent1"/>
              </a:solidFill>
            </a:endParaRPr>
          </a:p>
          <a:p>
            <a:pPr indent="-397923">
              <a:lnSpc>
                <a:spcPct val="80000"/>
              </a:lnSpc>
              <a:buClr>
                <a:schemeClr val="dk1"/>
              </a:buClr>
              <a:buSzPts val="1100"/>
            </a:pPr>
            <a:r>
              <a:rPr lang="en-US" sz="2400" b="1" dirty="0">
                <a:solidFill>
                  <a:schemeClr val="accent1"/>
                </a:solidFill>
              </a:rPr>
              <a:t>International - </a:t>
            </a:r>
            <a:r>
              <a:rPr lang="en-US" sz="2400" dirty="0">
                <a:solidFill>
                  <a:schemeClr val="accent1"/>
                </a:solidFill>
              </a:rPr>
              <a:t>MSC Cruises - European flair, multilingual, very budget-friendly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A3F160-C856-DA0B-4A3D-FBAA51618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03" y="0"/>
            <a:ext cx="1939591" cy="72098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990A086-7528-3822-5BEE-284B76C07E47}"/>
              </a:ext>
            </a:extLst>
          </p:cNvPr>
          <p:cNvSpPr txBox="1">
            <a:spLocks/>
          </p:cNvSpPr>
          <p:nvPr/>
        </p:nvSpPr>
        <p:spPr>
          <a:xfrm>
            <a:off x="7294033" y="152317"/>
            <a:ext cx="4778264" cy="629987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 algn="r"/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</a:rPr>
              <a:t>AFT Cruise Tips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0194E0-52C6-9A3D-B442-9ACA36B1F0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506" y="720985"/>
            <a:ext cx="4213403" cy="2768373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6DB840-B68D-0B58-1715-B5DA50E5C6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134" y="3717537"/>
            <a:ext cx="4260145" cy="2834933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6"/>
          <p:cNvSpPr txBox="1">
            <a:spLocks noGrp="1"/>
          </p:cNvSpPr>
          <p:nvPr>
            <p:ph type="title"/>
          </p:nvPr>
        </p:nvSpPr>
        <p:spPr>
          <a:xfrm>
            <a:off x="351114" y="360492"/>
            <a:ext cx="5493093" cy="1344350"/>
          </a:xfrm>
          <a:prstGeom prst="rect">
            <a:avLst/>
          </a:prstGeom>
        </p:spPr>
        <p:txBody>
          <a:bodyPr spcFirstLastPara="1" vert="horz" lIns="91425" tIns="45700" rIns="91425" bIns="45700" rtlCol="0" anchor="b" anchorCtr="0">
            <a:normAutofit/>
          </a:bodyPr>
          <a:lstStyle/>
          <a:p>
            <a:pPr>
              <a:spcBef>
                <a:spcPts val="0"/>
              </a:spcBef>
              <a:buClr>
                <a:schemeClr val="accent1"/>
              </a:buClr>
              <a:buSzPts val="3240"/>
            </a:pPr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  <a:sym typeface="Arial"/>
              </a:rPr>
              <a:t>Reminder:</a:t>
            </a:r>
            <a:r>
              <a:rPr lang="en-US" sz="3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  <a:sym typeface="Arial"/>
              </a:rPr>
              <a:t>Agent</a:t>
            </a:r>
            <a:r>
              <a:rPr lang="en-US" sz="3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  <a:sym typeface="Arial"/>
              </a:rPr>
              <a:t>ID</a:t>
            </a:r>
            <a:r>
              <a:rPr lang="en-US" sz="3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Arial"/>
                <a:cs typeface="Arial"/>
                <a:sym typeface="Arial"/>
              </a:rPr>
              <a:t>Training </a:t>
            </a:r>
          </a:p>
        </p:txBody>
      </p:sp>
      <p:sp>
        <p:nvSpPr>
          <p:cNvPr id="251" name="Google Shape;251;p36"/>
          <p:cNvSpPr txBox="1">
            <a:spLocks noGrp="1"/>
          </p:cNvSpPr>
          <p:nvPr>
            <p:ph idx="1"/>
          </p:nvPr>
        </p:nvSpPr>
        <p:spPr>
          <a:xfrm>
            <a:off x="119703" y="1704842"/>
            <a:ext cx="6500191" cy="4830115"/>
          </a:xfrm>
          <a:prstGeom prst="rect">
            <a:avLst/>
          </a:prstGeom>
        </p:spPr>
        <p:txBody>
          <a:bodyPr spcFirstLastPara="1" vert="horz" lIns="91425" tIns="45700" rIns="91425" bIns="45700" rtlCol="0" anchorCtr="0">
            <a:normAutofit/>
          </a:bodyPr>
          <a:lstStyle/>
          <a:p>
            <a:pPr marL="800100" lvl="1" indent="-342900">
              <a:spcBef>
                <a:spcPts val="380"/>
              </a:spcBef>
              <a:buSzPts val="1900"/>
            </a:pPr>
            <a:r>
              <a:rPr lang="en-US" sz="2000" dirty="0">
                <a:solidFill>
                  <a:schemeClr val="accent1"/>
                </a:solidFill>
                <a:sym typeface="Arial"/>
              </a:rPr>
              <a:t>Hosting two virtual teams' trainings each Qtr. of FY26 </a:t>
            </a:r>
          </a:p>
          <a:p>
            <a:pPr marL="1257300" lvl="2" indent="-342900">
              <a:spcBef>
                <a:spcPts val="380"/>
              </a:spcBef>
              <a:buSzPts val="1900"/>
            </a:pPr>
            <a:r>
              <a:rPr lang="en-US" sz="1600" dirty="0">
                <a:solidFill>
                  <a:schemeClr val="accent1"/>
                </a:solidFill>
                <a:sym typeface="Arial"/>
              </a:rPr>
              <a:t>Thursday, May 7</a:t>
            </a:r>
            <a:r>
              <a:rPr lang="en-US" sz="1600" baseline="30000" dirty="0">
                <a:solidFill>
                  <a:schemeClr val="accent1"/>
                </a:solidFill>
                <a:sym typeface="Arial"/>
              </a:rPr>
              <a:t>th</a:t>
            </a:r>
            <a:r>
              <a:rPr lang="en-US" sz="1600" dirty="0">
                <a:solidFill>
                  <a:schemeClr val="accent1"/>
                </a:solidFill>
                <a:sym typeface="Arial"/>
              </a:rPr>
              <a:t> at 0830 or 1600 ct.</a:t>
            </a:r>
          </a:p>
          <a:p>
            <a:pPr marL="1257300" lvl="2" indent="-342900">
              <a:spcBef>
                <a:spcPts val="380"/>
              </a:spcBef>
              <a:buSzPts val="1900"/>
            </a:pPr>
            <a:r>
              <a:rPr lang="en-US" sz="1600" dirty="0">
                <a:solidFill>
                  <a:schemeClr val="accent1"/>
                </a:solidFill>
                <a:sym typeface="Arial"/>
              </a:rPr>
              <a:t>Thursday, August 6</a:t>
            </a:r>
            <a:r>
              <a:rPr lang="en-US" sz="1600" baseline="30000" dirty="0">
                <a:solidFill>
                  <a:schemeClr val="accent1"/>
                </a:solidFill>
                <a:sym typeface="Arial"/>
              </a:rPr>
              <a:t>th</a:t>
            </a:r>
            <a:r>
              <a:rPr lang="en-US" sz="1600" dirty="0">
                <a:solidFill>
                  <a:schemeClr val="accent1"/>
                </a:solidFill>
                <a:sym typeface="Arial"/>
              </a:rPr>
              <a:t> 0830 or 1600 ct.</a:t>
            </a:r>
          </a:p>
          <a:p>
            <a:pPr marL="457200" lvl="1" indent="0">
              <a:spcBef>
                <a:spcPts val="380"/>
              </a:spcBef>
              <a:buSzPts val="1900"/>
              <a:buNone/>
            </a:pPr>
            <a:r>
              <a:rPr lang="en-US" sz="2000" dirty="0">
                <a:solidFill>
                  <a:schemeClr val="accent1"/>
                </a:solidFill>
              </a:rPr>
              <a:t>		</a:t>
            </a:r>
          </a:p>
          <a:p>
            <a:pPr marL="800100" lvl="1" indent="-342900">
              <a:spcBef>
                <a:spcPts val="380"/>
              </a:spcBef>
              <a:buSzPts val="1900"/>
            </a:pPr>
            <a:r>
              <a:rPr lang="en-US" sz="2000" dirty="0">
                <a:solidFill>
                  <a:schemeClr val="accent1"/>
                </a:solidFill>
              </a:rPr>
              <a:t>Registration Link: </a:t>
            </a:r>
            <a:r>
              <a:rPr lang="en-US" sz="20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https://forms.osi.apps.mil/r/7RUJsACH0j</a:t>
            </a:r>
            <a:endParaRPr lang="en-US" sz="2000" dirty="0">
              <a:solidFill>
                <a:schemeClr val="accent1"/>
              </a:solidFill>
            </a:endParaRPr>
          </a:p>
          <a:p>
            <a:pPr marL="800100" lvl="1" indent="-342900">
              <a:spcBef>
                <a:spcPts val="380"/>
              </a:spcBef>
              <a:buSzPts val="1900"/>
            </a:pPr>
            <a:endParaRPr lang="en-US" sz="2000" dirty="0">
              <a:solidFill>
                <a:schemeClr val="accent1"/>
              </a:solidFill>
            </a:endParaRPr>
          </a:p>
          <a:p>
            <a:pPr marL="800100" lvl="1" indent="-342900">
              <a:spcBef>
                <a:spcPts val="380"/>
              </a:spcBef>
              <a:buSzPts val="1900"/>
            </a:pPr>
            <a:r>
              <a:rPr lang="en-US" sz="2000" dirty="0">
                <a:solidFill>
                  <a:schemeClr val="accent1"/>
                </a:solidFill>
              </a:rPr>
              <a:t>Training is approximately one hour</a:t>
            </a:r>
          </a:p>
          <a:p>
            <a:pPr marL="457200" lvl="1" indent="0">
              <a:spcBef>
                <a:spcPts val="380"/>
              </a:spcBef>
              <a:buSzPts val="19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marL="800100" lvl="1" indent="-342900">
              <a:spcBef>
                <a:spcPts val="380"/>
              </a:spcBef>
              <a:buSzPts val="1900"/>
            </a:pPr>
            <a:r>
              <a:rPr lang="en-US" sz="2000" dirty="0">
                <a:solidFill>
                  <a:schemeClr val="accent1"/>
                </a:solidFill>
              </a:rPr>
              <a:t>Registration will close at 1600 </a:t>
            </a:r>
            <a:r>
              <a:rPr lang="en-US" sz="2000" dirty="0" err="1">
                <a:solidFill>
                  <a:schemeClr val="accent1"/>
                </a:solidFill>
              </a:rPr>
              <a:t>cst</a:t>
            </a:r>
            <a:r>
              <a:rPr lang="en-US" sz="2000" dirty="0">
                <a:solidFill>
                  <a:schemeClr val="accent1"/>
                </a:solidFill>
              </a:rPr>
              <a:t>. the day prior to the training. </a:t>
            </a:r>
          </a:p>
          <a:p>
            <a:pPr marL="800100" lvl="1" indent="-342900">
              <a:spcBef>
                <a:spcPts val="380"/>
              </a:spcBef>
              <a:buSzPts val="1900"/>
            </a:pPr>
            <a:endParaRPr lang="en-US" sz="2000" dirty="0"/>
          </a:p>
          <a:p>
            <a:pPr marL="0" indent="0">
              <a:spcBef>
                <a:spcPts val="380"/>
              </a:spcBef>
              <a:buClr>
                <a:schemeClr val="lt1"/>
              </a:buClr>
              <a:buSzPts val="19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282575" lvl="8" indent="0">
              <a:spcBef>
                <a:spcPts val="480"/>
              </a:spcBef>
              <a:buClr>
                <a:schemeClr val="dk1"/>
              </a:buClr>
              <a:buSzPts val="2400"/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 descr="A person sitting at a desk with a computer&#10;&#10;AI-generated content may be incorrect.">
            <a:extLst>
              <a:ext uri="{FF2B5EF4-FFF2-40B4-BE49-F238E27FC236}">
                <a16:creationId xmlns:a16="http://schemas.microsoft.com/office/drawing/2014/main" id="{1378FDC2-EA34-EBE2-E679-927CA96D0A3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222"/>
          <a:stretch>
            <a:fillRect/>
          </a:stretch>
        </p:blipFill>
        <p:spPr>
          <a:xfrm>
            <a:off x="7883047" y="1588"/>
            <a:ext cx="4308953" cy="6856412"/>
          </a:xfrm>
          <a:custGeom>
            <a:avLst/>
            <a:gdLst/>
            <a:ahLst/>
            <a:cxnLst/>
            <a:rect l="l" t="t" r="r" b="b"/>
            <a:pathLst>
              <a:path w="6470464" h="6856412">
                <a:moveTo>
                  <a:pt x="0" y="0"/>
                </a:moveTo>
                <a:lnTo>
                  <a:pt x="6470464" y="0"/>
                </a:lnTo>
                <a:lnTo>
                  <a:pt x="6470464" y="6856412"/>
                </a:lnTo>
                <a:lnTo>
                  <a:pt x="753" y="6856412"/>
                </a:lnTo>
                <a:lnTo>
                  <a:pt x="83736" y="6682434"/>
                </a:lnTo>
                <a:cubicBezTo>
                  <a:pt x="534353" y="5654674"/>
                  <a:pt x="777103" y="4561946"/>
                  <a:pt x="777103" y="3428997"/>
                </a:cubicBezTo>
                <a:cubicBezTo>
                  <a:pt x="777103" y="2296047"/>
                  <a:pt x="534353" y="1203318"/>
                  <a:pt x="83736" y="175558"/>
                </a:cubicBezTo>
                <a:close/>
              </a:path>
            </a:pathLst>
          </a:custGeom>
        </p:spPr>
      </p:pic>
      <p:sp>
        <p:nvSpPr>
          <p:cNvPr id="252" name="Google Shape;252;p36"/>
          <p:cNvSpPr txBox="1">
            <a:spLocks noGrp="1"/>
          </p:cNvSpPr>
          <p:nvPr>
            <p:ph type="sldNum" sz="quarter" idx="12"/>
          </p:nvPr>
        </p:nvSpPr>
        <p:spPr>
          <a:xfrm>
            <a:off x="9690496" y="6356351"/>
            <a:ext cx="614390" cy="365125"/>
          </a:xfrm>
          <a:prstGeom prst="rect">
            <a:avLst/>
          </a:prstGeom>
        </p:spPr>
        <p:txBody>
          <a:bodyPr spcFirstLastPara="1" vert="horz" lIns="91425" tIns="45700" rIns="91425" bIns="45700" rtlCol="0" anchor="ctr" anchorCtr="0">
            <a:normAutofit/>
          </a:bodyPr>
          <a:lstStyle/>
          <a:p>
            <a:pPr>
              <a:spcAft>
                <a:spcPts val="600"/>
              </a:spcAft>
            </a:pPr>
            <a:fld id="{00000000-1234-1234-1234-123412341234}" type="slidenum">
              <a:rPr lang="en-US" sz="1000">
                <a:solidFill>
                  <a:prstClr val="white"/>
                </a:solidFill>
                <a:latin typeface="Arial"/>
                <a:ea typeface="Arial"/>
                <a:cs typeface="Arial"/>
                <a:sym typeface="Arial"/>
              </a:rPr>
              <a:pPr>
                <a:spcAft>
                  <a:spcPts val="600"/>
                </a:spcAft>
              </a:pPr>
              <a:t>9</a:t>
            </a:fld>
            <a:endParaRPr lang="en-US" sz="1000">
              <a:solidFill>
                <a:prstClr val="whit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F0A436-B286-D9AB-03DA-A2B83652B8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703" y="0"/>
            <a:ext cx="1939591" cy="72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620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b27ac744-d744-4b94-baa9-948b89b4017a}" enabled="1" method="Standard" siteId="{e3333e00-c877-4b87-b6ad-45e942de175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1807</TotalTime>
  <Words>1813</Words>
  <Application>Microsoft Office PowerPoint</Application>
  <PresentationFormat>Widescreen</PresentationFormat>
  <Paragraphs>212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</vt:lpstr>
      <vt:lpstr>Aptos Display</vt:lpstr>
      <vt:lpstr>Arial</vt:lpstr>
      <vt:lpstr>Arial Black</vt:lpstr>
      <vt:lpstr>Calibri</vt:lpstr>
      <vt:lpstr>Wingdings</vt:lpstr>
      <vt:lpstr>Office Theme</vt:lpstr>
      <vt:lpstr>Content</vt:lpstr>
      <vt:lpstr>AFT Agent ID Information</vt:lpstr>
      <vt:lpstr>Authentication Updated</vt:lpstr>
      <vt:lpstr>General AFT Tips</vt:lpstr>
      <vt:lpstr>PowerPoint Presentation</vt:lpstr>
      <vt:lpstr>PowerPoint Presentation</vt:lpstr>
      <vt:lpstr>PowerPoint Presentation</vt:lpstr>
      <vt:lpstr>PowerPoint Presentation</vt:lpstr>
      <vt:lpstr>Reminder: Agent ID Training </vt:lpstr>
      <vt:lpstr>Important Contact Information</vt:lpstr>
      <vt:lpstr>Joint Service Leisure Travel  Operations Board Member’s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Topolski, Jennifer M CIV USN CNIC WASHINGTON DC (USA)</dc:creator>
  <cp:lastModifiedBy>Topolski, Jennifer M CIV USN CNIC WASHINGTON DC (USA)</cp:lastModifiedBy>
  <cp:revision>2</cp:revision>
  <dcterms:created xsi:type="dcterms:W3CDTF">2026-04-28T13:25:21Z</dcterms:created>
  <dcterms:modified xsi:type="dcterms:W3CDTF">2026-05-06T14:25:41Z</dcterms:modified>
</cp:coreProperties>
</file>