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0" r:id="rId5"/>
    <p:sldId id="261" r:id="rId6"/>
    <p:sldId id="262" r:id="rId7"/>
    <p:sldId id="263" r:id="rId8"/>
    <p:sldId id="264" r:id="rId9"/>
    <p:sldId id="267"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83" autoAdjust="0"/>
    <p:restoredTop sz="96327" autoAdjust="0"/>
  </p:normalViewPr>
  <p:slideViewPr>
    <p:cSldViewPr snapToGrid="0">
      <p:cViewPr varScale="1">
        <p:scale>
          <a:sx n="105" d="100"/>
          <a:sy n="105" d="100"/>
        </p:scale>
        <p:origin x="780" y="108"/>
      </p:cViewPr>
      <p:guideLst/>
    </p:cSldViewPr>
  </p:slideViewPr>
  <p:outlineViewPr>
    <p:cViewPr>
      <p:scale>
        <a:sx n="33" d="100"/>
        <a:sy n="33" d="100"/>
      </p:scale>
      <p:origin x="0" y="-3582"/>
    </p:cViewPr>
  </p:outlineViewPr>
  <p:notesTextViewPr>
    <p:cViewPr>
      <p:scale>
        <a:sx n="1" d="1"/>
        <a:sy n="1" d="1"/>
      </p:scale>
      <p:origin x="0" y="0"/>
    </p:cViewPr>
  </p:notesTextViewPr>
  <p:notesViewPr>
    <p:cSldViewPr snapToGrid="0">
      <p:cViewPr varScale="1">
        <p:scale>
          <a:sx n="86" d="100"/>
          <a:sy n="86" d="100"/>
        </p:scale>
        <p:origin x="386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D6246-BB81-45ED-997D-D1D9C4146F59}" type="datetimeFigureOut">
              <a:rPr lang="en-US" smtClean="0"/>
              <a:t>8/12/2020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CDB81D-FD11-4750-9520-9BBBB22EC7B1}" type="slidenum">
              <a:rPr lang="en-US" smtClean="0"/>
              <a:t>‹#›</a:t>
            </a:fld>
            <a:endParaRPr lang="en-US"/>
          </a:p>
        </p:txBody>
      </p:sp>
    </p:spTree>
    <p:extLst>
      <p:ext uri="{BB962C8B-B14F-4D97-AF65-F5344CB8AC3E}">
        <p14:creationId xmlns:p14="http://schemas.microsoft.com/office/powerpoint/2010/main" val="3059582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DB81D-FD11-4750-9520-9BBBB22EC7B1}" type="slidenum">
              <a:rPr lang="en-US" smtClean="0"/>
              <a:t>2</a:t>
            </a:fld>
            <a:endParaRPr lang="en-US"/>
          </a:p>
        </p:txBody>
      </p:sp>
    </p:spTree>
    <p:extLst>
      <p:ext uri="{BB962C8B-B14F-4D97-AF65-F5344CB8AC3E}">
        <p14:creationId xmlns:p14="http://schemas.microsoft.com/office/powerpoint/2010/main" val="1414422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8465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C99A27DE-F93D-4713-AFED-E288C580FE21}" type="datetimeFigureOut">
              <a:rPr lang="en-US" smtClean="0"/>
              <a:t>8/12/2020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88482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982428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6841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96745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104230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583884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310123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72768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2369480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031271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9A27DE-F93D-4713-AFED-E288C580FE21}" type="datetimeFigureOut">
              <a:rPr lang="en-US" smtClean="0"/>
              <a:t>8/12/2020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192052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9A27DE-F93D-4713-AFED-E288C580FE21}" type="datetimeFigureOut">
              <a:rPr lang="en-US" smtClean="0"/>
              <a:t>8/12/2020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42975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9A27DE-F93D-4713-AFED-E288C580FE21}" type="datetimeFigureOut">
              <a:rPr lang="en-US" smtClean="0"/>
              <a:t>8/12/2020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80473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9A27DE-F93D-4713-AFED-E288C580FE21}" type="datetimeFigureOut">
              <a:rPr lang="en-US" smtClean="0"/>
              <a:t>8/12/2020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750225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9A27DE-F93D-4713-AFED-E288C580FE21}" type="datetimeFigureOut">
              <a:rPr lang="en-US" smtClean="0"/>
              <a:t>8/12/2020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03488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9A27DE-F93D-4713-AFED-E288C580FE21}" type="datetimeFigureOut">
              <a:rPr lang="en-US" smtClean="0"/>
              <a:t>8/12/2020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468535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99A27DE-F93D-4713-AFED-E288C580FE21}" type="datetimeFigureOut">
              <a:rPr lang="en-US" smtClean="0"/>
              <a:t>8/12/2020</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7FD4A73-CB11-482F-A542-0CE1AA1EDED7}" type="slidenum">
              <a:rPr lang="en-US" smtClean="0"/>
              <a:t>‹#›</a:t>
            </a:fld>
            <a:endParaRPr lang="en-US"/>
          </a:p>
        </p:txBody>
      </p:sp>
    </p:spTree>
    <p:extLst>
      <p:ext uri="{BB962C8B-B14F-4D97-AF65-F5344CB8AC3E}">
        <p14:creationId xmlns:p14="http://schemas.microsoft.com/office/powerpoint/2010/main" val="135114520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E692-EC90-422F-8ADB-2D27D1B87928}"/>
              </a:ext>
            </a:extLst>
          </p:cNvPr>
          <p:cNvSpPr>
            <a:spLocks noGrp="1"/>
          </p:cNvSpPr>
          <p:nvPr>
            <p:ph type="ctrTitle"/>
          </p:nvPr>
        </p:nvSpPr>
        <p:spPr>
          <a:xfrm>
            <a:off x="2559665" y="779106"/>
            <a:ext cx="8001000" cy="2971801"/>
          </a:xfrm>
        </p:spPr>
        <p:txBody>
          <a:bodyPr/>
          <a:lstStyle/>
          <a:p>
            <a:r>
              <a:rPr lang="en-US" dirty="0"/>
              <a:t>Universal ORLANDO’S</a:t>
            </a:r>
            <a:br>
              <a:rPr lang="en-US" dirty="0"/>
            </a:br>
            <a:r>
              <a:rPr lang="en-US" b="1" dirty="0"/>
              <a:t>NEW </a:t>
            </a:r>
            <a:r>
              <a:rPr lang="en-US" dirty="0"/>
              <a:t>PRINT @ HOME </a:t>
            </a:r>
          </a:p>
        </p:txBody>
      </p:sp>
      <p:pic>
        <p:nvPicPr>
          <p:cNvPr id="4" name="Picture 3">
            <a:extLst>
              <a:ext uri="{FF2B5EF4-FFF2-40B4-BE49-F238E27FC236}">
                <a16:creationId xmlns:a16="http://schemas.microsoft.com/office/drawing/2014/main" id="{9E7082C9-98E6-4782-9BC7-79B274311ECA}"/>
              </a:ext>
            </a:extLst>
          </p:cNvPr>
          <p:cNvPicPr>
            <a:picLocks noChangeAspect="1"/>
          </p:cNvPicPr>
          <p:nvPr/>
        </p:nvPicPr>
        <p:blipFill>
          <a:blip r:embed="rId2"/>
          <a:stretch>
            <a:fillRect/>
          </a:stretch>
        </p:blipFill>
        <p:spPr>
          <a:xfrm>
            <a:off x="4774164" y="685799"/>
            <a:ext cx="3352800" cy="971550"/>
          </a:xfrm>
          <a:prstGeom prst="rect">
            <a:avLst/>
          </a:prstGeom>
        </p:spPr>
      </p:pic>
    </p:spTree>
    <p:extLst>
      <p:ext uri="{BB962C8B-B14F-4D97-AF65-F5344CB8AC3E}">
        <p14:creationId xmlns:p14="http://schemas.microsoft.com/office/powerpoint/2010/main" val="2246335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BB2AE2-EF79-46A9-A938-2FB4BE8F6031}"/>
              </a:ext>
            </a:extLst>
          </p:cNvPr>
          <p:cNvSpPr>
            <a:spLocks noGrp="1"/>
          </p:cNvSpPr>
          <p:nvPr>
            <p:ph idx="1"/>
          </p:nvPr>
        </p:nvSpPr>
        <p:spPr>
          <a:xfrm>
            <a:off x="1654029" y="944418"/>
            <a:ext cx="9032443" cy="4227945"/>
          </a:xfrm>
        </p:spPr>
        <p:txBody>
          <a:bodyPr/>
          <a:lstStyle/>
          <a:p>
            <a:r>
              <a:rPr lang="en-US" dirty="0"/>
              <a:t>The policy has not changed for the TMS system all tickets in the order must be cancelled in full.</a:t>
            </a:r>
          </a:p>
          <a:p>
            <a:r>
              <a:rPr lang="en-US" dirty="0"/>
              <a:t>TMS and UO API will not allow partial order cancellations.</a:t>
            </a:r>
          </a:p>
          <a:p>
            <a:r>
              <a:rPr lang="en-US" dirty="0"/>
              <a:t>MTP policy is that tickets are non-refundable, however in the event that a ticket has left your office and the customer refund is approved by your local policy you may process the cancellation in TMS. TMS will only allow authorized cancellations per the system allowances stated above. If you need assistance with a cancellation, contact MTP.</a:t>
            </a:r>
          </a:p>
          <a:p>
            <a:endParaRPr lang="en-US" dirty="0"/>
          </a:p>
          <a:p>
            <a:pPr marL="0" indent="0">
              <a:buNone/>
            </a:pPr>
            <a:endParaRPr lang="en-US" dirty="0"/>
          </a:p>
        </p:txBody>
      </p:sp>
      <p:sp>
        <p:nvSpPr>
          <p:cNvPr id="4" name="Title 1">
            <a:extLst>
              <a:ext uri="{FF2B5EF4-FFF2-40B4-BE49-F238E27FC236}">
                <a16:creationId xmlns:a16="http://schemas.microsoft.com/office/drawing/2014/main" id="{3FEFCC2B-31E7-4681-885E-6CDC1AAE39AD}"/>
              </a:ext>
            </a:extLst>
          </p:cNvPr>
          <p:cNvSpPr txBox="1">
            <a:spLocks/>
          </p:cNvSpPr>
          <p:nvPr/>
        </p:nvSpPr>
        <p:spPr>
          <a:xfrm>
            <a:off x="590208" y="-34254"/>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Cancellation policies	</a:t>
            </a:r>
          </a:p>
        </p:txBody>
      </p:sp>
      <p:sp>
        <p:nvSpPr>
          <p:cNvPr id="5" name="TextBox 4"/>
          <p:cNvSpPr txBox="1"/>
          <p:nvPr/>
        </p:nvSpPr>
        <p:spPr>
          <a:xfrm>
            <a:off x="292608" y="6510528"/>
            <a:ext cx="658368" cy="369332"/>
          </a:xfrm>
          <a:prstGeom prst="rect">
            <a:avLst/>
          </a:prstGeom>
          <a:noFill/>
        </p:spPr>
        <p:txBody>
          <a:bodyPr wrap="square" rtlCol="0">
            <a:spAutoFit/>
          </a:bodyPr>
          <a:lstStyle/>
          <a:p>
            <a:r>
              <a:rPr lang="en-US" dirty="0" smtClean="0"/>
              <a:t>10</a:t>
            </a:r>
            <a:endParaRPr lang="en-US" dirty="0"/>
          </a:p>
        </p:txBody>
      </p:sp>
    </p:spTree>
    <p:extLst>
      <p:ext uri="{BB962C8B-B14F-4D97-AF65-F5344CB8AC3E}">
        <p14:creationId xmlns:p14="http://schemas.microsoft.com/office/powerpoint/2010/main" val="2849310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F7DC-BFC8-4DF4-884C-F89CA5045F06}"/>
              </a:ext>
            </a:extLst>
          </p:cNvPr>
          <p:cNvSpPr>
            <a:spLocks noGrp="1"/>
          </p:cNvSpPr>
          <p:nvPr>
            <p:ph type="title"/>
          </p:nvPr>
        </p:nvSpPr>
        <p:spPr>
          <a:xfrm>
            <a:off x="4480357" y="2058168"/>
            <a:ext cx="3610697" cy="1507067"/>
          </a:xfrm>
        </p:spPr>
        <p:txBody>
          <a:bodyPr/>
          <a:lstStyle/>
          <a:p>
            <a:r>
              <a:rPr lang="en-US" dirty="0"/>
              <a:t>QUESTIONS??</a:t>
            </a:r>
          </a:p>
        </p:txBody>
      </p:sp>
    </p:spTree>
    <p:extLst>
      <p:ext uri="{BB962C8B-B14F-4D97-AF65-F5344CB8AC3E}">
        <p14:creationId xmlns:p14="http://schemas.microsoft.com/office/powerpoint/2010/main" val="1211843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1BEE6-6F87-41B8-ADDB-45B19AD07F51}"/>
              </a:ext>
            </a:extLst>
          </p:cNvPr>
          <p:cNvSpPr>
            <a:spLocks noGrp="1"/>
          </p:cNvSpPr>
          <p:nvPr>
            <p:ph type="title"/>
          </p:nvPr>
        </p:nvSpPr>
        <p:spPr>
          <a:xfrm>
            <a:off x="835213" y="0"/>
            <a:ext cx="9860495" cy="1597891"/>
          </a:xfrm>
        </p:spPr>
        <p:txBody>
          <a:bodyPr/>
          <a:lstStyle/>
          <a:p>
            <a:r>
              <a:rPr lang="en-US" dirty="0"/>
              <a:t>Universal Orlando Smart order 2.0</a:t>
            </a:r>
          </a:p>
        </p:txBody>
      </p:sp>
      <p:sp>
        <p:nvSpPr>
          <p:cNvPr id="3" name="Content Placeholder 2">
            <a:extLst>
              <a:ext uri="{FF2B5EF4-FFF2-40B4-BE49-F238E27FC236}">
                <a16:creationId xmlns:a16="http://schemas.microsoft.com/office/drawing/2014/main" id="{F2B57467-B755-4137-A498-F9DAB149E062}"/>
              </a:ext>
            </a:extLst>
          </p:cNvPr>
          <p:cNvSpPr>
            <a:spLocks noGrp="1"/>
          </p:cNvSpPr>
          <p:nvPr>
            <p:ph idx="1"/>
          </p:nvPr>
        </p:nvSpPr>
        <p:spPr>
          <a:xfrm>
            <a:off x="692601" y="1507067"/>
            <a:ext cx="11111472" cy="4747429"/>
          </a:xfrm>
        </p:spPr>
        <p:txBody>
          <a:bodyPr>
            <a:normAutofit lnSpcReduction="10000"/>
          </a:bodyPr>
          <a:lstStyle/>
          <a:p>
            <a:r>
              <a:rPr lang="en-US" dirty="0"/>
              <a:t>Universal has implemented a NEW Ticketing Technology</a:t>
            </a:r>
          </a:p>
          <a:p>
            <a:r>
              <a:rPr lang="en-US" dirty="0"/>
              <a:t>This new system will allow users to retrieve their tickets via email prior to visiting the parks.</a:t>
            </a:r>
          </a:p>
          <a:p>
            <a:r>
              <a:rPr lang="en-US" dirty="0"/>
              <a:t>Customers will have the option of printing the paper ticket to carry with them or downloading the tickets for mobile redemption</a:t>
            </a:r>
          </a:p>
          <a:p>
            <a:r>
              <a:rPr lang="en-US" b="1" dirty="0" smtClean="0"/>
              <a:t>Price </a:t>
            </a:r>
            <a:r>
              <a:rPr lang="en-US" b="1" dirty="0"/>
              <a:t>Changes </a:t>
            </a:r>
            <a:r>
              <a:rPr lang="en-US" b="1" dirty="0" smtClean="0"/>
              <a:t>on </a:t>
            </a:r>
            <a:r>
              <a:rPr lang="en-US" dirty="0" smtClean="0"/>
              <a:t>Florida Resident and Non-Promotional tickets are going into effect on August 18</a:t>
            </a:r>
            <a:r>
              <a:rPr lang="en-US" baseline="30000" dirty="0" smtClean="0"/>
              <a:t>th</a:t>
            </a:r>
            <a:r>
              <a:rPr lang="en-US" dirty="0" smtClean="0"/>
              <a:t>. </a:t>
            </a:r>
          </a:p>
          <a:p>
            <a:r>
              <a:rPr lang="en-US" dirty="0" smtClean="0"/>
              <a:t>All </a:t>
            </a:r>
            <a:r>
              <a:rPr lang="en-US" dirty="0"/>
              <a:t>Ticket Eligibility requirements for Military Promotional Tickets remains the same. That no more than six (6)Military Promo Tickets may be purchased and activated by any Eligible Service Member </a:t>
            </a:r>
            <a:r>
              <a:rPr lang="en-US" b="1" dirty="0"/>
              <a:t>&amp;</a:t>
            </a:r>
            <a:r>
              <a:rPr lang="en-US" b="1" dirty="0" smtClean="0"/>
              <a:t> </a:t>
            </a:r>
            <a:r>
              <a:rPr lang="en-US" dirty="0"/>
              <a:t>spouse. In addition, one of the six (6) Tickets purchased must be used by the Eligible Service Member or his/her spouse. Each Military Promo Ticket must be used by the same person on any and all days</a:t>
            </a:r>
            <a:r>
              <a:rPr lang="en-US" dirty="0" smtClean="0"/>
              <a:t>. DOD are eligible with DOD ID for 6tickets.</a:t>
            </a:r>
            <a:endParaRPr lang="en-US" dirty="0"/>
          </a:p>
          <a:p>
            <a:r>
              <a:rPr lang="en-US" dirty="0"/>
              <a:t>The new order process will go into effect on: </a:t>
            </a:r>
            <a:r>
              <a:rPr lang="en-US" b="1" u="sng" dirty="0" smtClean="0"/>
              <a:t>August 18, 2020</a:t>
            </a:r>
          </a:p>
          <a:p>
            <a:pPr marL="0" indent="0">
              <a:buNone/>
            </a:pPr>
            <a:endParaRPr lang="en-US" b="1" dirty="0"/>
          </a:p>
        </p:txBody>
      </p:sp>
      <p:sp>
        <p:nvSpPr>
          <p:cNvPr id="4" name="TextBox 3"/>
          <p:cNvSpPr txBox="1"/>
          <p:nvPr/>
        </p:nvSpPr>
        <p:spPr>
          <a:xfrm>
            <a:off x="265176" y="6391656"/>
            <a:ext cx="658368"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270084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544C5-B337-44CB-8B26-69F1897317D0}"/>
              </a:ext>
            </a:extLst>
          </p:cNvPr>
          <p:cNvSpPr>
            <a:spLocks noGrp="1"/>
          </p:cNvSpPr>
          <p:nvPr>
            <p:ph type="title"/>
          </p:nvPr>
        </p:nvSpPr>
        <p:spPr>
          <a:xfrm>
            <a:off x="684212" y="0"/>
            <a:ext cx="8534400" cy="1507067"/>
          </a:xfrm>
        </p:spPr>
        <p:txBody>
          <a:bodyPr/>
          <a:lstStyle/>
          <a:p>
            <a:r>
              <a:rPr lang="en-US" dirty="0"/>
              <a:t>NEW selling requirements</a:t>
            </a:r>
          </a:p>
        </p:txBody>
      </p:sp>
      <p:sp>
        <p:nvSpPr>
          <p:cNvPr id="3" name="Content Placeholder 2">
            <a:extLst>
              <a:ext uri="{FF2B5EF4-FFF2-40B4-BE49-F238E27FC236}">
                <a16:creationId xmlns:a16="http://schemas.microsoft.com/office/drawing/2014/main" id="{D5CB6C52-6F5E-42F3-87A2-9A987221D938}"/>
              </a:ext>
            </a:extLst>
          </p:cNvPr>
          <p:cNvSpPr>
            <a:spLocks noGrp="1"/>
          </p:cNvSpPr>
          <p:nvPr>
            <p:ph idx="1"/>
          </p:nvPr>
        </p:nvSpPr>
        <p:spPr>
          <a:xfrm>
            <a:off x="499124" y="980589"/>
            <a:ext cx="11193752" cy="5512569"/>
          </a:xfrm>
        </p:spPr>
        <p:txBody>
          <a:bodyPr>
            <a:normAutofit fontScale="92500" lnSpcReduction="10000"/>
          </a:bodyPr>
          <a:lstStyle/>
          <a:p>
            <a:r>
              <a:rPr lang="en-US" b="1" dirty="0"/>
              <a:t>Lead Customer must provide an EMAIL ADDRESS to retrieve their tickets</a:t>
            </a:r>
            <a:r>
              <a:rPr lang="en-US" dirty="0"/>
              <a:t>*</a:t>
            </a:r>
          </a:p>
          <a:p>
            <a:pPr lvl="1"/>
            <a:r>
              <a:rPr lang="en-US" dirty="0"/>
              <a:t>Email will come from:  </a:t>
            </a:r>
            <a:r>
              <a:rPr lang="en-US" u="sng" dirty="0"/>
              <a:t>OnlineStoreConfirmations@nbcuni.com</a:t>
            </a:r>
          </a:p>
          <a:p>
            <a:pPr lvl="1"/>
            <a:r>
              <a:rPr lang="en-US" dirty="0"/>
              <a:t>Recommend customer use personal email and check on their mobile </a:t>
            </a:r>
            <a:r>
              <a:rPr lang="en-US" dirty="0" smtClean="0"/>
              <a:t>device’s </a:t>
            </a:r>
            <a:r>
              <a:rPr lang="en-US" dirty="0"/>
              <a:t>email for instant delivery</a:t>
            </a:r>
          </a:p>
          <a:p>
            <a:pPr lvl="1"/>
            <a:r>
              <a:rPr lang="en-US" dirty="0"/>
              <a:t>Customer phone number still required</a:t>
            </a:r>
          </a:p>
          <a:p>
            <a:r>
              <a:rPr lang="en-US" b="1" dirty="0"/>
              <a:t>Individual Customer Names required for each person using the tickets </a:t>
            </a:r>
            <a:r>
              <a:rPr lang="en-US" dirty="0"/>
              <a:t>- </a:t>
            </a:r>
            <a:r>
              <a:rPr lang="en-US" b="1" dirty="0"/>
              <a:t>NO EXCEPTIONS</a:t>
            </a:r>
          </a:p>
          <a:p>
            <a:r>
              <a:rPr lang="en-US" b="1" dirty="0"/>
              <a:t>Customer</a:t>
            </a:r>
            <a:r>
              <a:rPr lang="en-US" dirty="0"/>
              <a:t> </a:t>
            </a:r>
            <a:r>
              <a:rPr lang="en-US" b="1" dirty="0"/>
              <a:t>must provide the PRINTED or MOBILE ticket for admission.</a:t>
            </a:r>
          </a:p>
          <a:p>
            <a:pPr lvl="1"/>
            <a:r>
              <a:rPr lang="en-US" dirty="0"/>
              <a:t>Military Promotional tickets will still require the guest to stop at the customer service window with valid ID to activate their tickets. </a:t>
            </a:r>
          </a:p>
          <a:p>
            <a:pPr lvl="1"/>
            <a:r>
              <a:rPr lang="en-US" dirty="0"/>
              <a:t>FL Resident and Regular UO ticketed customers can proceed directly to the turn </a:t>
            </a:r>
            <a:r>
              <a:rPr lang="en-US" dirty="0" smtClean="0"/>
              <a:t>style.</a:t>
            </a:r>
          </a:p>
          <a:p>
            <a:pPr lvl="1"/>
            <a:r>
              <a:rPr lang="en-US" dirty="0" smtClean="0"/>
              <a:t>Ticket offices should not print tickets. The customers are responsible for downloading for mobile redemption or printing the ticket. </a:t>
            </a:r>
            <a:endParaRPr lang="en-US" dirty="0"/>
          </a:p>
          <a:p>
            <a:pPr marL="0" indent="0">
              <a:buNone/>
            </a:pPr>
            <a:endParaRPr lang="en-US" b="1" dirty="0"/>
          </a:p>
          <a:p>
            <a:pPr marL="0" indent="0">
              <a:buNone/>
            </a:pPr>
            <a:r>
              <a:rPr lang="en-US" b="1" dirty="0"/>
              <a:t>*PRO TIP</a:t>
            </a:r>
            <a:r>
              <a:rPr lang="en-US" dirty="0"/>
              <a:t>: If a customer refuses to give an email sellers may use a general email box created by the manager to send the tickets to and then print the tickets from the email for the customer. </a:t>
            </a:r>
            <a:endParaRPr lang="en-US" dirty="0" smtClean="0"/>
          </a:p>
        </p:txBody>
      </p:sp>
      <p:sp>
        <p:nvSpPr>
          <p:cNvPr id="4" name="TextBox 3"/>
          <p:cNvSpPr txBox="1"/>
          <p:nvPr/>
        </p:nvSpPr>
        <p:spPr>
          <a:xfrm>
            <a:off x="292608" y="6510528"/>
            <a:ext cx="658368"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2944717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68F93A-3CFD-4904-BB6B-A12DDD9B07E0}"/>
              </a:ext>
            </a:extLst>
          </p:cNvPr>
          <p:cNvSpPr>
            <a:spLocks noGrp="1"/>
          </p:cNvSpPr>
          <p:nvPr>
            <p:ph idx="1"/>
          </p:nvPr>
        </p:nvSpPr>
        <p:spPr>
          <a:xfrm>
            <a:off x="1864826" y="3295708"/>
            <a:ext cx="8462348" cy="2189397"/>
          </a:xfrm>
        </p:spPr>
        <p:txBody>
          <a:bodyPr>
            <a:normAutofit/>
          </a:bodyPr>
          <a:lstStyle/>
          <a:p>
            <a:r>
              <a:rPr lang="en-US" b="1" dirty="0">
                <a:solidFill>
                  <a:schemeClr val="tx1">
                    <a:lumMod val="95000"/>
                  </a:schemeClr>
                </a:solidFill>
              </a:rPr>
              <a:t>STEP 1: </a:t>
            </a:r>
            <a:r>
              <a:rPr lang="en-US" b="1" dirty="0" smtClean="0">
                <a:solidFill>
                  <a:schemeClr val="tx1">
                    <a:lumMod val="95000"/>
                  </a:schemeClr>
                </a:solidFill>
              </a:rPr>
              <a:t> </a:t>
            </a:r>
            <a:r>
              <a:rPr lang="en-US" dirty="0" smtClean="0">
                <a:solidFill>
                  <a:schemeClr val="tx1">
                    <a:lumMod val="95000"/>
                  </a:schemeClr>
                </a:solidFill>
              </a:rPr>
              <a:t>In the TMS Ticket Portal </a:t>
            </a:r>
            <a:r>
              <a:rPr lang="en-US" b="1" dirty="0" smtClean="0">
                <a:solidFill>
                  <a:schemeClr val="tx1">
                    <a:lumMod val="95000"/>
                  </a:schemeClr>
                </a:solidFill>
              </a:rPr>
              <a:t>-</a:t>
            </a:r>
            <a:r>
              <a:rPr lang="en-US" dirty="0" smtClean="0">
                <a:solidFill>
                  <a:schemeClr val="tx1">
                    <a:lumMod val="95000"/>
                  </a:schemeClr>
                </a:solidFill>
              </a:rPr>
              <a:t>LOCATE </a:t>
            </a:r>
            <a:r>
              <a:rPr lang="en-US" dirty="0">
                <a:solidFill>
                  <a:schemeClr val="tx1">
                    <a:lumMod val="95000"/>
                  </a:schemeClr>
                </a:solidFill>
              </a:rPr>
              <a:t>THE TICKETS FOR THE CUSTOMER AND ADD THEM TO THE SHOPPING CART.</a:t>
            </a:r>
          </a:p>
          <a:p>
            <a:r>
              <a:rPr lang="en-US" b="1" dirty="0">
                <a:solidFill>
                  <a:schemeClr val="tx1">
                    <a:lumMod val="95000"/>
                  </a:schemeClr>
                </a:solidFill>
              </a:rPr>
              <a:t>STEP 2: </a:t>
            </a:r>
            <a:r>
              <a:rPr lang="en-US" dirty="0">
                <a:solidFill>
                  <a:schemeClr val="tx1">
                    <a:lumMod val="95000"/>
                  </a:schemeClr>
                </a:solidFill>
              </a:rPr>
              <a:t>SELECT “CHECK-OUT” TO BEGIN THE ORDER CREATION PROCESS</a:t>
            </a:r>
            <a:r>
              <a:rPr lang="en-US" dirty="0" smtClean="0">
                <a:solidFill>
                  <a:schemeClr val="tx1">
                    <a:lumMod val="95000"/>
                  </a:schemeClr>
                </a:solidFill>
              </a:rPr>
              <a:t>.</a:t>
            </a:r>
          </a:p>
          <a:p>
            <a:pPr marL="0" indent="0">
              <a:buNone/>
            </a:pPr>
            <a:endParaRPr lang="en-US" dirty="0">
              <a:solidFill>
                <a:schemeClr val="tx1">
                  <a:lumMod val="95000"/>
                </a:schemeClr>
              </a:solidFill>
            </a:endParaRPr>
          </a:p>
          <a:p>
            <a:pPr marL="0" indent="0">
              <a:buNone/>
            </a:pPr>
            <a:endParaRPr lang="en-US" dirty="0">
              <a:solidFill>
                <a:schemeClr val="accent1">
                  <a:lumMod val="50000"/>
                </a:schemeClr>
              </a:solidFill>
            </a:endParaRPr>
          </a:p>
        </p:txBody>
      </p:sp>
      <p:grpSp>
        <p:nvGrpSpPr>
          <p:cNvPr id="2" name="Group 1">
            <a:extLst>
              <a:ext uri="{FF2B5EF4-FFF2-40B4-BE49-F238E27FC236}">
                <a16:creationId xmlns:a16="http://schemas.microsoft.com/office/drawing/2014/main" id="{287BB440-8412-4029-86FA-1DB89C20BC07}"/>
              </a:ext>
            </a:extLst>
          </p:cNvPr>
          <p:cNvGrpSpPr/>
          <p:nvPr/>
        </p:nvGrpSpPr>
        <p:grpSpPr>
          <a:xfrm>
            <a:off x="1625348" y="1533375"/>
            <a:ext cx="8534400" cy="1507066"/>
            <a:chOff x="1713483" y="1456257"/>
            <a:chExt cx="8534400" cy="1507066"/>
          </a:xfrm>
        </p:grpSpPr>
        <p:pic>
          <p:nvPicPr>
            <p:cNvPr id="4" name="Content Placeholder 3">
              <a:extLst>
                <a:ext uri="{FF2B5EF4-FFF2-40B4-BE49-F238E27FC236}">
                  <a16:creationId xmlns:a16="http://schemas.microsoft.com/office/drawing/2014/main" id="{21EEC50A-4197-47A1-BC34-37D4D12A2798}"/>
                </a:ext>
              </a:extLst>
            </p:cNvPr>
            <p:cNvPicPr>
              <a:picLocks noChangeAspect="1"/>
            </p:cNvPicPr>
            <p:nvPr/>
          </p:nvPicPr>
          <p:blipFill rotWithShape="1">
            <a:blip r:embed="rId2"/>
            <a:srcRect t="3591" b="9967"/>
            <a:stretch/>
          </p:blipFill>
          <p:spPr>
            <a:xfrm>
              <a:off x="1713483" y="1456257"/>
              <a:ext cx="8534400" cy="1507066"/>
            </a:xfrm>
            <a:prstGeom prst="rect">
              <a:avLst/>
            </a:prstGeom>
          </p:spPr>
        </p:pic>
        <p:sp>
          <p:nvSpPr>
            <p:cNvPr id="5" name="TextBox 4">
              <a:extLst>
                <a:ext uri="{FF2B5EF4-FFF2-40B4-BE49-F238E27FC236}">
                  <a16:creationId xmlns:a16="http://schemas.microsoft.com/office/drawing/2014/main" id="{179990AF-3B04-4178-831E-3F37E2E80B1D}"/>
                </a:ext>
              </a:extLst>
            </p:cNvPr>
            <p:cNvSpPr txBox="1"/>
            <p:nvPr/>
          </p:nvSpPr>
          <p:spPr>
            <a:xfrm flipH="1">
              <a:off x="2449163" y="1676009"/>
              <a:ext cx="318782" cy="369332"/>
            </a:xfrm>
            <a:prstGeom prst="rect">
              <a:avLst/>
            </a:prstGeom>
            <a:noFill/>
            <a:ln>
              <a:solidFill>
                <a:schemeClr val="accent6"/>
              </a:solidFill>
            </a:ln>
          </p:spPr>
          <p:txBody>
            <a:bodyPr wrap="square" rtlCol="0">
              <a:spAutoFit/>
            </a:bodyPr>
            <a:lstStyle/>
            <a:p>
              <a:r>
                <a:rPr lang="en-US" dirty="0">
                  <a:solidFill>
                    <a:schemeClr val="accent6"/>
                  </a:solidFill>
                </a:rPr>
                <a:t>1</a:t>
              </a:r>
            </a:p>
          </p:txBody>
        </p:sp>
        <p:sp>
          <p:nvSpPr>
            <p:cNvPr id="6" name="TextBox 5">
              <a:extLst>
                <a:ext uri="{FF2B5EF4-FFF2-40B4-BE49-F238E27FC236}">
                  <a16:creationId xmlns:a16="http://schemas.microsoft.com/office/drawing/2014/main" id="{20299AF8-8EE6-401A-A7F4-0455E9645EC5}"/>
                </a:ext>
              </a:extLst>
            </p:cNvPr>
            <p:cNvSpPr txBox="1"/>
            <p:nvPr/>
          </p:nvSpPr>
          <p:spPr>
            <a:xfrm flipH="1">
              <a:off x="9155349" y="2512291"/>
              <a:ext cx="341748" cy="369332"/>
            </a:xfrm>
            <a:prstGeom prst="rect">
              <a:avLst/>
            </a:prstGeom>
            <a:noFill/>
            <a:ln>
              <a:solidFill>
                <a:schemeClr val="accent6"/>
              </a:solidFill>
            </a:ln>
          </p:spPr>
          <p:txBody>
            <a:bodyPr wrap="square" rtlCol="0">
              <a:spAutoFit/>
            </a:bodyPr>
            <a:lstStyle/>
            <a:p>
              <a:r>
                <a:rPr lang="en-US" dirty="0">
                  <a:solidFill>
                    <a:schemeClr val="accent6"/>
                  </a:solidFill>
                </a:rPr>
                <a:t>2</a:t>
              </a:r>
            </a:p>
          </p:txBody>
        </p:sp>
      </p:grpSp>
      <p:sp>
        <p:nvSpPr>
          <p:cNvPr id="7" name="Title 1">
            <a:extLst>
              <a:ext uri="{FF2B5EF4-FFF2-40B4-BE49-F238E27FC236}">
                <a16:creationId xmlns:a16="http://schemas.microsoft.com/office/drawing/2014/main" id="{E4A2F535-CB4E-44D2-A8D6-CDE63219F843}"/>
              </a:ext>
            </a:extLst>
          </p:cNvPr>
          <p:cNvSpPr txBox="1">
            <a:spLocks/>
          </p:cNvSpPr>
          <p:nvPr/>
        </p:nvSpPr>
        <p:spPr>
          <a:xfrm>
            <a:off x="590208" y="205889"/>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Selling PRINT UO @ HOME	</a:t>
            </a:r>
          </a:p>
        </p:txBody>
      </p:sp>
      <p:sp>
        <p:nvSpPr>
          <p:cNvPr id="8" name="TextBox 7"/>
          <p:cNvSpPr txBox="1"/>
          <p:nvPr/>
        </p:nvSpPr>
        <p:spPr>
          <a:xfrm>
            <a:off x="292608" y="6510528"/>
            <a:ext cx="658368" cy="369332"/>
          </a:xfrm>
          <a:prstGeom prst="rect">
            <a:avLst/>
          </a:prstGeom>
          <a:noFill/>
        </p:spPr>
        <p:txBody>
          <a:bodyPr wrap="square" rtlCol="0">
            <a:spAutoFit/>
          </a:bodyPr>
          <a:lstStyle/>
          <a:p>
            <a:r>
              <a:rPr lang="en-US" dirty="0" smtClean="0"/>
              <a:t>4</a:t>
            </a:r>
            <a:endParaRPr lang="en-US" dirty="0"/>
          </a:p>
        </p:txBody>
      </p:sp>
    </p:spTree>
    <p:extLst>
      <p:ext uri="{BB962C8B-B14F-4D97-AF65-F5344CB8AC3E}">
        <p14:creationId xmlns:p14="http://schemas.microsoft.com/office/powerpoint/2010/main" val="206426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66F118A-E109-4025-90A4-F22DF92D0F8E}"/>
              </a:ext>
            </a:extLst>
          </p:cNvPr>
          <p:cNvGrpSpPr/>
          <p:nvPr/>
        </p:nvGrpSpPr>
        <p:grpSpPr>
          <a:xfrm>
            <a:off x="1754894" y="169686"/>
            <a:ext cx="8682212" cy="4224779"/>
            <a:chOff x="1366472" y="1096464"/>
            <a:chExt cx="8682212" cy="4224779"/>
          </a:xfrm>
        </p:grpSpPr>
        <p:pic>
          <p:nvPicPr>
            <p:cNvPr id="4" name="Picture 3">
              <a:extLst>
                <a:ext uri="{FF2B5EF4-FFF2-40B4-BE49-F238E27FC236}">
                  <a16:creationId xmlns:a16="http://schemas.microsoft.com/office/drawing/2014/main" id="{E0764A49-F87D-4D9C-9EF3-5D9FEC81341B}"/>
                </a:ext>
              </a:extLst>
            </p:cNvPr>
            <p:cNvPicPr>
              <a:picLocks noChangeAspect="1"/>
            </p:cNvPicPr>
            <p:nvPr/>
          </p:nvPicPr>
          <p:blipFill>
            <a:blip r:embed="rId2"/>
            <a:stretch>
              <a:fillRect/>
            </a:stretch>
          </p:blipFill>
          <p:spPr>
            <a:xfrm>
              <a:off x="1366472" y="1096464"/>
              <a:ext cx="8682212" cy="4224779"/>
            </a:xfrm>
            <a:prstGeom prst="rect">
              <a:avLst/>
            </a:prstGeom>
            <a:ln w="25400">
              <a:solidFill>
                <a:schemeClr val="accent1"/>
              </a:solidFill>
            </a:ln>
          </p:spPr>
        </p:pic>
        <p:sp>
          <p:nvSpPr>
            <p:cNvPr id="5" name="TextBox 4">
              <a:extLst>
                <a:ext uri="{FF2B5EF4-FFF2-40B4-BE49-F238E27FC236}">
                  <a16:creationId xmlns:a16="http://schemas.microsoft.com/office/drawing/2014/main" id="{B8774EAC-1918-49F9-BBC3-6DAB525B5E43}"/>
                </a:ext>
              </a:extLst>
            </p:cNvPr>
            <p:cNvSpPr txBox="1"/>
            <p:nvPr/>
          </p:nvSpPr>
          <p:spPr>
            <a:xfrm flipH="1">
              <a:off x="2394076" y="1291871"/>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3</a:t>
              </a:r>
            </a:p>
          </p:txBody>
        </p:sp>
        <p:sp>
          <p:nvSpPr>
            <p:cNvPr id="6" name="TextBox 5">
              <a:extLst>
                <a:ext uri="{FF2B5EF4-FFF2-40B4-BE49-F238E27FC236}">
                  <a16:creationId xmlns:a16="http://schemas.microsoft.com/office/drawing/2014/main" id="{DF962F77-4691-4C27-84BC-EB2E2E14AADE}"/>
                </a:ext>
              </a:extLst>
            </p:cNvPr>
            <p:cNvSpPr txBox="1"/>
            <p:nvPr/>
          </p:nvSpPr>
          <p:spPr>
            <a:xfrm flipH="1">
              <a:off x="5288937" y="1247803"/>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4</a:t>
              </a:r>
            </a:p>
          </p:txBody>
        </p:sp>
        <p:sp>
          <p:nvSpPr>
            <p:cNvPr id="7" name="TextBox 6">
              <a:extLst>
                <a:ext uri="{FF2B5EF4-FFF2-40B4-BE49-F238E27FC236}">
                  <a16:creationId xmlns:a16="http://schemas.microsoft.com/office/drawing/2014/main" id="{ED302AC7-9FD4-4AF0-ABC5-A3EC847AC9AF}"/>
                </a:ext>
              </a:extLst>
            </p:cNvPr>
            <p:cNvSpPr txBox="1"/>
            <p:nvPr/>
          </p:nvSpPr>
          <p:spPr>
            <a:xfrm flipH="1">
              <a:off x="9218612" y="1862912"/>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5</a:t>
              </a:r>
            </a:p>
          </p:txBody>
        </p:sp>
      </p:grpSp>
      <p:sp>
        <p:nvSpPr>
          <p:cNvPr id="9" name="Content Placeholder 2">
            <a:extLst>
              <a:ext uri="{FF2B5EF4-FFF2-40B4-BE49-F238E27FC236}">
                <a16:creationId xmlns:a16="http://schemas.microsoft.com/office/drawing/2014/main" id="{12E4C8F2-0125-41DF-A922-FA2EE64C58FC}"/>
              </a:ext>
            </a:extLst>
          </p:cNvPr>
          <p:cNvSpPr>
            <a:spLocks noGrp="1"/>
          </p:cNvSpPr>
          <p:nvPr>
            <p:ph type="title"/>
          </p:nvPr>
        </p:nvSpPr>
        <p:spPr>
          <a:xfrm>
            <a:off x="1828799" y="4545804"/>
            <a:ext cx="8802255" cy="1991171"/>
          </a:xfrm>
        </p:spPr>
        <p:txBody>
          <a:bodyPr>
            <a:normAutofit fontScale="90000"/>
          </a:bodyPr>
          <a:lstStyle/>
          <a:p>
            <a:r>
              <a:rPr lang="en-US" sz="2000" b="1" dirty="0">
                <a:solidFill>
                  <a:schemeClr val="tx1">
                    <a:lumMod val="95000"/>
                  </a:schemeClr>
                </a:solidFill>
              </a:rPr>
              <a:t>Step 3: *required* </a:t>
            </a:r>
            <a:r>
              <a:rPr lang="en-US" sz="2000" dirty="0">
                <a:solidFill>
                  <a:schemeClr val="tx1">
                    <a:lumMod val="95000"/>
                  </a:schemeClr>
                </a:solidFill>
              </a:rPr>
              <a:t>input the lead guests first and last name</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4: *REQUIRED* </a:t>
            </a:r>
            <a:r>
              <a:rPr lang="en-US" sz="2000" dirty="0">
                <a:solidFill>
                  <a:schemeClr val="tx1">
                    <a:lumMod val="95000"/>
                  </a:schemeClr>
                </a:solidFill>
              </a:rPr>
              <a:t>guests email and phone number. Tickets will be emailed to the lead guest and the phone number will be a back up way for universal to assist the guest if there is a redemption issue.</a:t>
            </a:r>
            <a:br>
              <a:rPr lang="en-US" sz="2000" dirty="0">
                <a:solidFill>
                  <a:schemeClr val="tx1">
                    <a:lumMod val="95000"/>
                  </a:schemeClr>
                </a:solidFill>
              </a:rPr>
            </a:br>
            <a:r>
              <a:rPr lang="en-US" sz="2000" dirty="0">
                <a:solidFill>
                  <a:schemeClr val="tx1">
                    <a:lumMod val="95000"/>
                  </a:schemeClr>
                </a:solidFill>
              </a:rPr>
              <a:t/>
            </a:r>
            <a:br>
              <a:rPr lang="en-US" sz="2000" dirty="0">
                <a:solidFill>
                  <a:schemeClr val="tx1">
                    <a:lumMod val="95000"/>
                  </a:schemeClr>
                </a:solidFill>
              </a:rPr>
            </a:br>
            <a:r>
              <a:rPr lang="en-US" sz="2000" b="1" dirty="0">
                <a:solidFill>
                  <a:schemeClr val="tx1">
                    <a:lumMod val="95000"/>
                  </a:schemeClr>
                </a:solidFill>
              </a:rPr>
              <a:t>Step 5: </a:t>
            </a:r>
            <a:r>
              <a:rPr lang="en-US" sz="2000" dirty="0">
                <a:solidFill>
                  <a:schemeClr val="tx1">
                    <a:lumMod val="95000"/>
                  </a:schemeClr>
                </a:solidFill>
              </a:rPr>
              <a:t>select </a:t>
            </a:r>
            <a:r>
              <a:rPr lang="en-US" sz="2000" b="1" dirty="0">
                <a:solidFill>
                  <a:schemeClr val="tx1">
                    <a:lumMod val="95000"/>
                  </a:schemeClr>
                </a:solidFill>
              </a:rPr>
              <a:t>save</a:t>
            </a:r>
            <a:r>
              <a:rPr lang="en-US" sz="2000" dirty="0">
                <a:solidFill>
                  <a:schemeClr val="tx1">
                    <a:lumMod val="95000"/>
                  </a:schemeClr>
                </a:solidFill>
              </a:rPr>
              <a:t> before proceeding to fill-in required fields </a:t>
            </a:r>
          </a:p>
        </p:txBody>
      </p:sp>
      <p:pic>
        <p:nvPicPr>
          <p:cNvPr id="10" name="Picture 9">
            <a:extLst>
              <a:ext uri="{FF2B5EF4-FFF2-40B4-BE49-F238E27FC236}">
                <a16:creationId xmlns:a16="http://schemas.microsoft.com/office/drawing/2014/main" id="{DDEC8210-E775-4FB6-B614-C95353A767A0}"/>
              </a:ext>
            </a:extLst>
          </p:cNvPr>
          <p:cNvPicPr>
            <a:picLocks noChangeAspect="1"/>
          </p:cNvPicPr>
          <p:nvPr/>
        </p:nvPicPr>
        <p:blipFill rotWithShape="1">
          <a:blip r:embed="rId3"/>
          <a:srcRect l="13670" t="20559" r="17376" b="17755"/>
          <a:stretch/>
        </p:blipFill>
        <p:spPr>
          <a:xfrm>
            <a:off x="9607034" y="6226390"/>
            <a:ext cx="341523" cy="264405"/>
          </a:xfrm>
          <a:prstGeom prst="rect">
            <a:avLst/>
          </a:prstGeom>
        </p:spPr>
      </p:pic>
      <p:sp>
        <p:nvSpPr>
          <p:cNvPr id="11" name="TextBox 10"/>
          <p:cNvSpPr txBox="1"/>
          <p:nvPr/>
        </p:nvSpPr>
        <p:spPr>
          <a:xfrm>
            <a:off x="228600" y="6366751"/>
            <a:ext cx="658368" cy="369332"/>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338770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0C7A2ADA-F9A0-450F-8D96-C0E17AE4CC90}"/>
              </a:ext>
            </a:extLst>
          </p:cNvPr>
          <p:cNvSpPr txBox="1">
            <a:spLocks/>
          </p:cNvSpPr>
          <p:nvPr/>
        </p:nvSpPr>
        <p:spPr>
          <a:xfrm>
            <a:off x="1373489" y="4338406"/>
            <a:ext cx="8878871" cy="2315281"/>
          </a:xfrm>
          <a:prstGeom prst="rect">
            <a:avLst/>
          </a:prstGeom>
          <a:effectLst/>
        </p:spPr>
        <p:txBody>
          <a:bodyPr vert="horz" lIns="91440" tIns="45720" rIns="91440" bIns="45720" rtlCol="0" anchor="ctr">
            <a:normAutofit fontScale="850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6: </a:t>
            </a:r>
            <a:r>
              <a:rPr lang="en-US" sz="2000" dirty="0">
                <a:solidFill>
                  <a:schemeClr val="tx1">
                    <a:lumMod val="95000"/>
                  </a:schemeClr>
                </a:solidFill>
              </a:rPr>
              <a:t>SELECT THE        ICON NEXT TO EACH LINE THAT IS missing TICKET INFORMATION (I.E. 1 OF 4)</a:t>
            </a:r>
          </a:p>
          <a:p>
            <a:endParaRPr lang="en-US" sz="2000" dirty="0">
              <a:solidFill>
                <a:schemeClr val="tx1">
                  <a:lumMod val="95000"/>
                </a:schemeClr>
              </a:solidFill>
            </a:endParaRPr>
          </a:p>
          <a:p>
            <a:r>
              <a:rPr lang="en-US" sz="2000" b="1" dirty="0">
                <a:solidFill>
                  <a:schemeClr val="tx1">
                    <a:lumMod val="95000"/>
                  </a:schemeClr>
                </a:solidFill>
              </a:rPr>
              <a:t>Step 7: *REQUIRED* </a:t>
            </a:r>
            <a:r>
              <a:rPr lang="en-US" sz="2000" dirty="0">
                <a:solidFill>
                  <a:schemeClr val="tx1">
                    <a:lumMod val="95000"/>
                  </a:schemeClr>
                </a:solidFill>
              </a:rPr>
              <a:t>AFTER SELECTION, a Pop-up window WILL APPEAR COMPLETE WITH THE NAME OF THE PERSON THAT WILL BE USING EACH TICKET. The tickets will default to the lead guests last name, but it is editable. </a:t>
            </a:r>
          </a:p>
          <a:p>
            <a:endParaRPr lang="en-US" sz="2000" dirty="0">
              <a:solidFill>
                <a:schemeClr val="tx1">
                  <a:lumMod val="95000"/>
                </a:schemeClr>
              </a:solidFill>
            </a:endParaRPr>
          </a:p>
          <a:p>
            <a:r>
              <a:rPr lang="en-US" sz="2000" b="1" dirty="0">
                <a:solidFill>
                  <a:schemeClr val="tx1">
                    <a:lumMod val="95000"/>
                  </a:schemeClr>
                </a:solidFill>
              </a:rPr>
              <a:t>STEP 8: </a:t>
            </a:r>
            <a:r>
              <a:rPr lang="en-US" sz="2000" dirty="0">
                <a:solidFill>
                  <a:schemeClr val="tx1">
                    <a:lumMod val="95000"/>
                  </a:schemeClr>
                </a:solidFill>
              </a:rPr>
              <a:t>ONCE YOU HAVE ENTERED THE NAME SELECT “SAVE” REPEAT FOR EACH TICKET IN THE ORDER.</a:t>
            </a:r>
            <a:endParaRPr lang="en-US" sz="2000" b="1" dirty="0">
              <a:solidFill>
                <a:schemeClr val="tx1">
                  <a:lumMod val="95000"/>
                </a:schemeClr>
              </a:solidFill>
            </a:endParaRPr>
          </a:p>
        </p:txBody>
      </p:sp>
      <p:pic>
        <p:nvPicPr>
          <p:cNvPr id="6" name="Picture 5">
            <a:extLst>
              <a:ext uri="{FF2B5EF4-FFF2-40B4-BE49-F238E27FC236}">
                <a16:creationId xmlns:a16="http://schemas.microsoft.com/office/drawing/2014/main" id="{440DBAA0-264D-44FF-9913-67FF7002757A}"/>
              </a:ext>
            </a:extLst>
          </p:cNvPr>
          <p:cNvPicPr>
            <a:picLocks noChangeAspect="1"/>
          </p:cNvPicPr>
          <p:nvPr/>
        </p:nvPicPr>
        <p:blipFill rotWithShape="1">
          <a:blip r:embed="rId2"/>
          <a:srcRect l="13670" t="20559" r="17376" b="17755"/>
          <a:stretch/>
        </p:blipFill>
        <p:spPr>
          <a:xfrm>
            <a:off x="3418735" y="4457350"/>
            <a:ext cx="260534" cy="201704"/>
          </a:xfrm>
          <a:prstGeom prst="rect">
            <a:avLst/>
          </a:prstGeom>
        </p:spPr>
      </p:pic>
      <p:grpSp>
        <p:nvGrpSpPr>
          <p:cNvPr id="10" name="Group 9">
            <a:extLst>
              <a:ext uri="{FF2B5EF4-FFF2-40B4-BE49-F238E27FC236}">
                <a16:creationId xmlns:a16="http://schemas.microsoft.com/office/drawing/2014/main" id="{73C4E412-88E3-4ABE-8A1F-FDC0EEF0460B}"/>
              </a:ext>
            </a:extLst>
          </p:cNvPr>
          <p:cNvGrpSpPr/>
          <p:nvPr/>
        </p:nvGrpSpPr>
        <p:grpSpPr>
          <a:xfrm>
            <a:off x="1373490" y="221673"/>
            <a:ext cx="8878871" cy="3749932"/>
            <a:chOff x="1373490" y="221673"/>
            <a:chExt cx="8878871" cy="3749932"/>
          </a:xfrm>
        </p:grpSpPr>
        <p:pic>
          <p:nvPicPr>
            <p:cNvPr id="4" name="Picture 3">
              <a:extLst>
                <a:ext uri="{FF2B5EF4-FFF2-40B4-BE49-F238E27FC236}">
                  <a16:creationId xmlns:a16="http://schemas.microsoft.com/office/drawing/2014/main" id="{63A87B49-4B4D-4C71-BF80-F31F6CBEF0B0}"/>
                </a:ext>
              </a:extLst>
            </p:cNvPr>
            <p:cNvPicPr>
              <a:picLocks noChangeAspect="1"/>
            </p:cNvPicPr>
            <p:nvPr/>
          </p:nvPicPr>
          <p:blipFill>
            <a:blip r:embed="rId3"/>
            <a:stretch>
              <a:fillRect/>
            </a:stretch>
          </p:blipFill>
          <p:spPr>
            <a:xfrm>
              <a:off x="1373490" y="221673"/>
              <a:ext cx="8878871" cy="3749932"/>
            </a:xfrm>
            <a:prstGeom prst="rect">
              <a:avLst/>
            </a:prstGeom>
            <a:ln w="25400">
              <a:solidFill>
                <a:schemeClr val="bg1"/>
              </a:solidFill>
            </a:ln>
          </p:spPr>
        </p:pic>
        <p:sp>
          <p:nvSpPr>
            <p:cNvPr id="7" name="TextBox 6">
              <a:extLst>
                <a:ext uri="{FF2B5EF4-FFF2-40B4-BE49-F238E27FC236}">
                  <a16:creationId xmlns:a16="http://schemas.microsoft.com/office/drawing/2014/main" id="{2337E738-1F86-41AA-B796-C774A7AE4980}"/>
                </a:ext>
              </a:extLst>
            </p:cNvPr>
            <p:cNvSpPr txBox="1"/>
            <p:nvPr/>
          </p:nvSpPr>
          <p:spPr>
            <a:xfrm flipH="1">
              <a:off x="1436130" y="3302257"/>
              <a:ext cx="318782" cy="369332"/>
            </a:xfrm>
            <a:prstGeom prst="rect">
              <a:avLst/>
            </a:prstGeom>
            <a:solidFill>
              <a:schemeClr val="tx1"/>
            </a:solidFill>
            <a:ln w="25400">
              <a:solidFill>
                <a:schemeClr val="accent6"/>
              </a:solidFill>
            </a:ln>
          </p:spPr>
          <p:txBody>
            <a:bodyPr wrap="square" rtlCol="0">
              <a:spAutoFit/>
            </a:bodyPr>
            <a:lstStyle/>
            <a:p>
              <a:r>
                <a:rPr lang="en-US" dirty="0">
                  <a:solidFill>
                    <a:schemeClr val="accent6"/>
                  </a:solidFill>
                </a:rPr>
                <a:t>6</a:t>
              </a:r>
            </a:p>
          </p:txBody>
        </p:sp>
        <p:sp>
          <p:nvSpPr>
            <p:cNvPr id="8" name="TextBox 7">
              <a:extLst>
                <a:ext uri="{FF2B5EF4-FFF2-40B4-BE49-F238E27FC236}">
                  <a16:creationId xmlns:a16="http://schemas.microsoft.com/office/drawing/2014/main" id="{344D8231-974F-469B-A64C-FF5D7207E78A}"/>
                </a:ext>
              </a:extLst>
            </p:cNvPr>
            <p:cNvSpPr txBox="1"/>
            <p:nvPr/>
          </p:nvSpPr>
          <p:spPr>
            <a:xfrm flipH="1">
              <a:off x="5936609" y="661085"/>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7</a:t>
              </a:r>
            </a:p>
          </p:txBody>
        </p:sp>
        <p:sp>
          <p:nvSpPr>
            <p:cNvPr id="9" name="TextBox 8">
              <a:extLst>
                <a:ext uri="{FF2B5EF4-FFF2-40B4-BE49-F238E27FC236}">
                  <a16:creationId xmlns:a16="http://schemas.microsoft.com/office/drawing/2014/main" id="{66F162F9-26C5-4C82-8225-A8CE865D42D8}"/>
                </a:ext>
              </a:extLst>
            </p:cNvPr>
            <p:cNvSpPr txBox="1"/>
            <p:nvPr/>
          </p:nvSpPr>
          <p:spPr>
            <a:xfrm flipH="1">
              <a:off x="7945514" y="1441559"/>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8</a:t>
              </a:r>
            </a:p>
          </p:txBody>
        </p:sp>
      </p:grpSp>
      <p:sp>
        <p:nvSpPr>
          <p:cNvPr id="11" name="TextBox 10"/>
          <p:cNvSpPr txBox="1"/>
          <p:nvPr/>
        </p:nvSpPr>
        <p:spPr>
          <a:xfrm>
            <a:off x="292608" y="6510528"/>
            <a:ext cx="658368"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1769285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FD0AC80-4828-43C7-9D0F-ED6BFCA0AEE1}"/>
              </a:ext>
            </a:extLst>
          </p:cNvPr>
          <p:cNvPicPr>
            <a:picLocks noGrp="1" noChangeAspect="1"/>
          </p:cNvPicPr>
          <p:nvPr>
            <p:ph idx="1"/>
          </p:nvPr>
        </p:nvPicPr>
        <p:blipFill>
          <a:blip r:embed="rId2"/>
          <a:stretch>
            <a:fillRect/>
          </a:stretch>
        </p:blipFill>
        <p:spPr>
          <a:xfrm>
            <a:off x="1727923" y="395902"/>
            <a:ext cx="8534400" cy="2919915"/>
          </a:xfrm>
          <a:prstGeom prst="rect">
            <a:avLst/>
          </a:prstGeom>
          <a:ln w="25400">
            <a:solidFill>
              <a:schemeClr val="bg1"/>
            </a:solidFill>
          </a:ln>
        </p:spPr>
      </p:pic>
      <p:sp>
        <p:nvSpPr>
          <p:cNvPr id="6" name="Content Placeholder 2">
            <a:extLst>
              <a:ext uri="{FF2B5EF4-FFF2-40B4-BE49-F238E27FC236}">
                <a16:creationId xmlns:a16="http://schemas.microsoft.com/office/drawing/2014/main" id="{DB989A4C-3664-46CE-8B55-1DE8CFAF3599}"/>
              </a:ext>
            </a:extLst>
          </p:cNvPr>
          <p:cNvSpPr txBox="1">
            <a:spLocks/>
          </p:cNvSpPr>
          <p:nvPr/>
        </p:nvSpPr>
        <p:spPr>
          <a:xfrm>
            <a:off x="2004291" y="3723768"/>
            <a:ext cx="8534400" cy="1506537"/>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9: </a:t>
            </a:r>
            <a:r>
              <a:rPr lang="en-US" sz="2000" dirty="0">
                <a:solidFill>
                  <a:schemeClr val="tx1">
                    <a:lumMod val="95000"/>
                  </a:schemeClr>
                </a:solidFill>
              </a:rPr>
              <a:t>VERIFY THE guests first and last name's ARE CORRECT</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10: </a:t>
            </a:r>
            <a:r>
              <a:rPr lang="en-US" sz="2000" dirty="0">
                <a:solidFill>
                  <a:schemeClr val="tx1">
                    <a:lumMod val="95000"/>
                  </a:schemeClr>
                </a:solidFill>
              </a:rPr>
              <a:t>SELECT “PROCEED” WHEN READY TO COMPLETE AND THEN PROCESS THE ORDER</a:t>
            </a:r>
            <a:br>
              <a:rPr lang="en-US" sz="2000" dirty="0">
                <a:solidFill>
                  <a:schemeClr val="tx1">
                    <a:lumMod val="95000"/>
                  </a:schemeClr>
                </a:solidFill>
              </a:rPr>
            </a:br>
            <a:r>
              <a:rPr lang="en-US" sz="2000" dirty="0">
                <a:solidFill>
                  <a:schemeClr val="tx1">
                    <a:lumMod val="95000"/>
                  </a:schemeClr>
                </a:solidFill>
              </a:rPr>
              <a:t/>
            </a:r>
            <a:br>
              <a:rPr lang="en-US" sz="2000" dirty="0">
                <a:solidFill>
                  <a:schemeClr val="tx1">
                    <a:lumMod val="95000"/>
                  </a:schemeClr>
                </a:solidFill>
              </a:rPr>
            </a:br>
            <a:endParaRPr lang="en-US" sz="2000" dirty="0">
              <a:solidFill>
                <a:schemeClr val="tx1">
                  <a:lumMod val="95000"/>
                </a:schemeClr>
              </a:solidFill>
            </a:endParaRPr>
          </a:p>
        </p:txBody>
      </p:sp>
      <p:sp>
        <p:nvSpPr>
          <p:cNvPr id="12" name="TextBox 11">
            <a:extLst>
              <a:ext uri="{FF2B5EF4-FFF2-40B4-BE49-F238E27FC236}">
                <a16:creationId xmlns:a16="http://schemas.microsoft.com/office/drawing/2014/main" id="{EC6EB2DB-731B-4F71-84BC-D1B2395A7A36}"/>
              </a:ext>
            </a:extLst>
          </p:cNvPr>
          <p:cNvSpPr txBox="1"/>
          <p:nvPr/>
        </p:nvSpPr>
        <p:spPr>
          <a:xfrm flipH="1">
            <a:off x="2675540" y="1258363"/>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9</a:t>
            </a:r>
          </a:p>
        </p:txBody>
      </p:sp>
      <p:sp>
        <p:nvSpPr>
          <p:cNvPr id="13" name="TextBox 12">
            <a:extLst>
              <a:ext uri="{FF2B5EF4-FFF2-40B4-BE49-F238E27FC236}">
                <a16:creationId xmlns:a16="http://schemas.microsoft.com/office/drawing/2014/main" id="{6B4F8038-2130-4471-B7A2-EE8B7C76CF41}"/>
              </a:ext>
            </a:extLst>
          </p:cNvPr>
          <p:cNvSpPr txBox="1"/>
          <p:nvPr/>
        </p:nvSpPr>
        <p:spPr>
          <a:xfrm flipH="1">
            <a:off x="9334959" y="2761673"/>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10</a:t>
            </a:r>
          </a:p>
        </p:txBody>
      </p:sp>
      <p:sp>
        <p:nvSpPr>
          <p:cNvPr id="7" name="TextBox 6"/>
          <p:cNvSpPr txBox="1"/>
          <p:nvPr/>
        </p:nvSpPr>
        <p:spPr>
          <a:xfrm>
            <a:off x="292608" y="6510528"/>
            <a:ext cx="658368" cy="369332"/>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1388343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7EF6DDF-AA9C-44E2-B6AC-8BD42E425D5F}"/>
              </a:ext>
            </a:extLst>
          </p:cNvPr>
          <p:cNvPicPr>
            <a:picLocks noGrp="1" noChangeAspect="1"/>
          </p:cNvPicPr>
          <p:nvPr>
            <p:ph idx="1"/>
          </p:nvPr>
        </p:nvPicPr>
        <p:blipFill>
          <a:blip r:embed="rId2">
            <a:alphaModFix amt="60000"/>
          </a:blip>
          <a:stretch>
            <a:fillRect/>
          </a:stretch>
        </p:blipFill>
        <p:spPr>
          <a:xfrm>
            <a:off x="1697401" y="127530"/>
            <a:ext cx="5633314" cy="2633607"/>
          </a:xfrm>
          <a:prstGeom prst="rect">
            <a:avLst/>
          </a:prstGeom>
          <a:ln w="25400">
            <a:solidFill>
              <a:schemeClr val="bg1"/>
            </a:solidFill>
          </a:ln>
        </p:spPr>
      </p:pic>
      <p:pic>
        <p:nvPicPr>
          <p:cNvPr id="5" name="Picture 4">
            <a:extLst>
              <a:ext uri="{FF2B5EF4-FFF2-40B4-BE49-F238E27FC236}">
                <a16:creationId xmlns:a16="http://schemas.microsoft.com/office/drawing/2014/main" id="{C46A3FFF-BF39-4DE3-9610-98253E40FB80}"/>
              </a:ext>
            </a:extLst>
          </p:cNvPr>
          <p:cNvPicPr>
            <a:picLocks noChangeAspect="1"/>
          </p:cNvPicPr>
          <p:nvPr/>
        </p:nvPicPr>
        <p:blipFill>
          <a:blip r:embed="rId3"/>
          <a:stretch>
            <a:fillRect/>
          </a:stretch>
        </p:blipFill>
        <p:spPr>
          <a:xfrm>
            <a:off x="360218" y="1444334"/>
            <a:ext cx="3587032" cy="4774671"/>
          </a:xfrm>
          <a:prstGeom prst="rect">
            <a:avLst/>
          </a:prstGeom>
          <a:ln w="25400">
            <a:solidFill>
              <a:schemeClr val="bg1"/>
            </a:solidFill>
          </a:ln>
        </p:spPr>
      </p:pic>
      <p:sp>
        <p:nvSpPr>
          <p:cNvPr id="7" name="Content Placeholder 2">
            <a:extLst>
              <a:ext uri="{FF2B5EF4-FFF2-40B4-BE49-F238E27FC236}">
                <a16:creationId xmlns:a16="http://schemas.microsoft.com/office/drawing/2014/main" id="{69E61EBA-FE61-4BB1-9363-E1810A67116D}"/>
              </a:ext>
            </a:extLst>
          </p:cNvPr>
          <p:cNvSpPr txBox="1">
            <a:spLocks/>
          </p:cNvSpPr>
          <p:nvPr/>
        </p:nvSpPr>
        <p:spPr>
          <a:xfrm>
            <a:off x="4387272" y="4096863"/>
            <a:ext cx="7629237" cy="2479428"/>
          </a:xfrm>
          <a:prstGeom prst="rect">
            <a:avLst/>
          </a:prstGeom>
          <a:effectLst/>
        </p:spPr>
        <p:txBody>
          <a:bodyPr vert="horz" lIns="91440" tIns="45720" rIns="91440" bIns="45720" rtlCol="0" anchor="ctr">
            <a:normAutofit fontScale="900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11: </a:t>
            </a:r>
            <a:r>
              <a:rPr lang="en-US" sz="2000" dirty="0">
                <a:solidFill>
                  <a:schemeClr val="tx1">
                    <a:lumMod val="95000"/>
                  </a:schemeClr>
                </a:solidFill>
              </a:rPr>
              <a:t>Once the order is complete select “PRINT E-</a:t>
            </a:r>
            <a:r>
              <a:rPr lang="en-US" sz="2000" dirty="0" err="1">
                <a:solidFill>
                  <a:schemeClr val="tx1">
                    <a:lumMod val="95000"/>
                  </a:schemeClr>
                </a:solidFill>
              </a:rPr>
              <a:t>TiCKET</a:t>
            </a:r>
            <a:r>
              <a:rPr lang="en-US" sz="2000" dirty="0">
                <a:solidFill>
                  <a:schemeClr val="tx1">
                    <a:lumMod val="95000"/>
                  </a:schemeClr>
                </a:solidFill>
              </a:rPr>
              <a:t>” to generate your customer an order confirmation page</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12: </a:t>
            </a:r>
            <a:r>
              <a:rPr lang="en-US" sz="2000" dirty="0">
                <a:solidFill>
                  <a:schemeClr val="tx1">
                    <a:lumMod val="95000"/>
                  </a:schemeClr>
                </a:solidFill>
              </a:rPr>
              <a:t>hand confirmation page to your customer</a:t>
            </a:r>
          </a:p>
          <a:p>
            <a:r>
              <a:rPr lang="en-US" sz="2000" dirty="0">
                <a:solidFill>
                  <a:schemeClr val="tx1">
                    <a:lumMod val="95000"/>
                  </a:schemeClr>
                </a:solidFill>
              </a:rPr>
              <a:t>*Remind them to retrieve their email with their tickets</a:t>
            </a:r>
          </a:p>
          <a:p>
            <a:endParaRPr lang="en-US" sz="2000" dirty="0">
              <a:solidFill>
                <a:schemeClr val="tx1">
                  <a:lumMod val="95000"/>
                </a:schemeClr>
              </a:solidFill>
            </a:endParaRPr>
          </a:p>
          <a:p>
            <a:endParaRPr lang="en-US" sz="2000" dirty="0">
              <a:solidFill>
                <a:schemeClr val="tx1">
                  <a:lumMod val="95000"/>
                </a:schemeClr>
              </a:solidFill>
            </a:endParaRPr>
          </a:p>
          <a:p>
            <a:r>
              <a:rPr lang="en-US" sz="1200" b="1" dirty="0">
                <a:solidFill>
                  <a:schemeClr val="tx1">
                    <a:lumMod val="95000"/>
                  </a:schemeClr>
                </a:solidFill>
              </a:rPr>
              <a:t>Note: If a customer does not have their tickets UO customer service will be able to retrieve their order as long as the customers have their confirmation page and or can recall their phone number they used at the time of their order</a:t>
            </a:r>
            <a:r>
              <a:rPr lang="en-US" sz="2000" dirty="0">
                <a:solidFill>
                  <a:schemeClr val="tx1">
                    <a:lumMod val="95000"/>
                  </a:schemeClr>
                </a:solidFill>
              </a:rPr>
              <a:t>.</a:t>
            </a: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p:txBody>
      </p:sp>
      <p:sp>
        <p:nvSpPr>
          <p:cNvPr id="8" name="TextBox 7">
            <a:extLst>
              <a:ext uri="{FF2B5EF4-FFF2-40B4-BE49-F238E27FC236}">
                <a16:creationId xmlns:a16="http://schemas.microsoft.com/office/drawing/2014/main" id="{053E3C96-40DF-4477-9F78-1A91747208EB}"/>
              </a:ext>
            </a:extLst>
          </p:cNvPr>
          <p:cNvSpPr txBox="1"/>
          <p:nvPr/>
        </p:nvSpPr>
        <p:spPr>
          <a:xfrm flipH="1">
            <a:off x="5982159" y="2382032"/>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11</a:t>
            </a:r>
          </a:p>
        </p:txBody>
      </p:sp>
      <p:sp>
        <p:nvSpPr>
          <p:cNvPr id="9" name="TextBox 8">
            <a:extLst>
              <a:ext uri="{FF2B5EF4-FFF2-40B4-BE49-F238E27FC236}">
                <a16:creationId xmlns:a16="http://schemas.microsoft.com/office/drawing/2014/main" id="{F39FB670-2129-4270-8263-3E2FDC1D2F7D}"/>
              </a:ext>
            </a:extLst>
          </p:cNvPr>
          <p:cNvSpPr txBox="1"/>
          <p:nvPr/>
        </p:nvSpPr>
        <p:spPr>
          <a:xfrm flipH="1">
            <a:off x="2153734" y="5527048"/>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12</a:t>
            </a:r>
          </a:p>
        </p:txBody>
      </p:sp>
      <p:sp>
        <p:nvSpPr>
          <p:cNvPr id="10" name="TextBox 9"/>
          <p:cNvSpPr txBox="1"/>
          <p:nvPr/>
        </p:nvSpPr>
        <p:spPr>
          <a:xfrm>
            <a:off x="292608" y="6510528"/>
            <a:ext cx="658368" cy="369332"/>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3023776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63614-0D26-4354-B2C7-E84500C164F8}"/>
              </a:ext>
            </a:extLst>
          </p:cNvPr>
          <p:cNvSpPr>
            <a:spLocks noGrp="1"/>
          </p:cNvSpPr>
          <p:nvPr>
            <p:ph type="title"/>
          </p:nvPr>
        </p:nvSpPr>
        <p:spPr>
          <a:xfrm>
            <a:off x="321973" y="-212435"/>
            <a:ext cx="8988282" cy="1507067"/>
          </a:xfrm>
        </p:spPr>
        <p:txBody>
          <a:bodyPr/>
          <a:lstStyle/>
          <a:p>
            <a:r>
              <a:rPr lang="en-US" dirty="0"/>
              <a:t>Universal Email and ticket </a:t>
            </a:r>
            <a:br>
              <a:rPr lang="en-US" dirty="0"/>
            </a:br>
            <a:r>
              <a:rPr lang="en-US" dirty="0"/>
              <a:t>sample's</a:t>
            </a:r>
          </a:p>
        </p:txBody>
      </p:sp>
      <p:pic>
        <p:nvPicPr>
          <p:cNvPr id="4" name="Picture 3">
            <a:extLst>
              <a:ext uri="{FF2B5EF4-FFF2-40B4-BE49-F238E27FC236}">
                <a16:creationId xmlns:a16="http://schemas.microsoft.com/office/drawing/2014/main" id="{0CCCE7B5-D560-4C27-A110-36DAF944B96C}"/>
              </a:ext>
            </a:extLst>
          </p:cNvPr>
          <p:cNvPicPr>
            <a:picLocks noChangeAspect="1"/>
          </p:cNvPicPr>
          <p:nvPr/>
        </p:nvPicPr>
        <p:blipFill rotWithShape="1">
          <a:blip r:embed="rId2"/>
          <a:srcRect l="2626" t="1859" r="12339"/>
          <a:stretch/>
        </p:blipFill>
        <p:spPr>
          <a:xfrm>
            <a:off x="3696029" y="1875321"/>
            <a:ext cx="2586804" cy="4853709"/>
          </a:xfrm>
          <a:prstGeom prst="rect">
            <a:avLst/>
          </a:prstGeom>
        </p:spPr>
      </p:pic>
      <p:pic>
        <p:nvPicPr>
          <p:cNvPr id="5" name="Picture 4">
            <a:extLst>
              <a:ext uri="{FF2B5EF4-FFF2-40B4-BE49-F238E27FC236}">
                <a16:creationId xmlns:a16="http://schemas.microsoft.com/office/drawing/2014/main" id="{2A9A07AD-E862-448F-9DA5-DCE3A4655CE9}"/>
              </a:ext>
            </a:extLst>
          </p:cNvPr>
          <p:cNvPicPr>
            <a:picLocks noChangeAspect="1"/>
          </p:cNvPicPr>
          <p:nvPr/>
        </p:nvPicPr>
        <p:blipFill rotWithShape="1">
          <a:blip r:embed="rId3"/>
          <a:srcRect t="1768"/>
          <a:stretch/>
        </p:blipFill>
        <p:spPr>
          <a:xfrm>
            <a:off x="407769" y="1875321"/>
            <a:ext cx="2586804" cy="4853709"/>
          </a:xfrm>
          <a:prstGeom prst="rect">
            <a:avLst/>
          </a:prstGeom>
        </p:spPr>
      </p:pic>
      <p:sp>
        <p:nvSpPr>
          <p:cNvPr id="6" name="Rectangle 5">
            <a:extLst>
              <a:ext uri="{FF2B5EF4-FFF2-40B4-BE49-F238E27FC236}">
                <a16:creationId xmlns:a16="http://schemas.microsoft.com/office/drawing/2014/main" id="{CB436B94-C6D6-4772-A1C9-51851954AC19}"/>
              </a:ext>
            </a:extLst>
          </p:cNvPr>
          <p:cNvSpPr/>
          <p:nvPr/>
        </p:nvSpPr>
        <p:spPr>
          <a:xfrm>
            <a:off x="407769" y="1137735"/>
            <a:ext cx="5688231" cy="646331"/>
          </a:xfrm>
          <a:prstGeom prst="rect">
            <a:avLst/>
          </a:prstGeom>
        </p:spPr>
        <p:txBody>
          <a:bodyPr wrap="square">
            <a:spAutoFit/>
          </a:bodyPr>
          <a:lstStyle/>
          <a:p>
            <a:r>
              <a:rPr lang="en-US" dirty="0"/>
              <a:t>EMAIL FROM: </a:t>
            </a:r>
            <a:r>
              <a:rPr lang="en-US" dirty="0">
                <a:solidFill>
                  <a:srgbClr val="0070C0"/>
                </a:solidFill>
              </a:rPr>
              <a:t>OnlineStoreConfirmations@nbcuni.com</a:t>
            </a:r>
          </a:p>
        </p:txBody>
      </p:sp>
      <p:sp>
        <p:nvSpPr>
          <p:cNvPr id="7" name="TextBox 6"/>
          <p:cNvSpPr txBox="1"/>
          <p:nvPr/>
        </p:nvSpPr>
        <p:spPr>
          <a:xfrm>
            <a:off x="78585" y="6488668"/>
            <a:ext cx="658368"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132387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32780</TotalTime>
  <Words>783</Words>
  <Application>Microsoft Office PowerPoint</Application>
  <PresentationFormat>Widescreen</PresentationFormat>
  <Paragraphs>70</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Century Gothic</vt:lpstr>
      <vt:lpstr>Wingdings 3</vt:lpstr>
      <vt:lpstr>Slice</vt:lpstr>
      <vt:lpstr>Universal ORLANDO’S NEW PRINT @ HOME </vt:lpstr>
      <vt:lpstr>Universal Orlando Smart order 2.0</vt:lpstr>
      <vt:lpstr>NEW selling requirements</vt:lpstr>
      <vt:lpstr>PowerPoint Presentation</vt:lpstr>
      <vt:lpstr>Step 3: *required* input the lead guests first and last name  Step 4: *REQUIRED* guests email and phone number. Tickets will be emailed to the lead guest and the phone number will be a back up way for universal to assist the guest if there is a redemption issue.  Step 5: select save before proceeding to fill-in required fields </vt:lpstr>
      <vt:lpstr>PowerPoint Presentation</vt:lpstr>
      <vt:lpstr>PowerPoint Presentation</vt:lpstr>
      <vt:lpstr>PowerPoint Presentation</vt:lpstr>
      <vt:lpstr>Universal Email and ticket  sample's</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ORLANDO’S NEW PRINT @ HOME</dc:title>
  <dc:creator>JENNIFER TOPOLSKI</dc:creator>
  <cp:lastModifiedBy>Gray, Bonnie E NAF USN CNIC WASHINGTON DC (USA)</cp:lastModifiedBy>
  <cp:revision>45</cp:revision>
  <dcterms:created xsi:type="dcterms:W3CDTF">2020-03-27T19:24:27Z</dcterms:created>
  <dcterms:modified xsi:type="dcterms:W3CDTF">2020-08-12T16:34:15Z</dcterms:modified>
</cp:coreProperties>
</file>