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4" r:id="rId3"/>
    <p:sldId id="266" r:id="rId4"/>
    <p:sldId id="260" r:id="rId5"/>
    <p:sldId id="261" r:id="rId6"/>
    <p:sldId id="269" r:id="rId7"/>
    <p:sldId id="270" r:id="rId8"/>
    <p:sldId id="271" r:id="rId9"/>
    <p:sldId id="268" r:id="rId10"/>
    <p:sldId id="262" r:id="rId11"/>
    <p:sldId id="267"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43" autoAdjust="0"/>
    <p:restoredTop sz="94660"/>
  </p:normalViewPr>
  <p:slideViewPr>
    <p:cSldViewPr snapToGrid="0">
      <p:cViewPr varScale="1">
        <p:scale>
          <a:sx n="86" d="100"/>
          <a:sy n="86" d="100"/>
        </p:scale>
        <p:origin x="96" y="17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185D9-1F1C-E79F-90CE-A58DFD09585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0933FE4-2722-DDD6-2209-6B2ED1951A9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F0D071E-1014-4EFC-5EC4-EBDCB903B824}"/>
              </a:ext>
            </a:extLst>
          </p:cNvPr>
          <p:cNvSpPr>
            <a:spLocks noGrp="1"/>
          </p:cNvSpPr>
          <p:nvPr>
            <p:ph type="dt" sz="half" idx="10"/>
          </p:nvPr>
        </p:nvSpPr>
        <p:spPr/>
        <p:txBody>
          <a:bodyPr/>
          <a:lstStyle/>
          <a:p>
            <a:fld id="{D01284F4-B078-4C70-A4EB-8066BB19E5F5}" type="datetimeFigureOut">
              <a:rPr lang="en-US" smtClean="0"/>
              <a:t>12/20/2023</a:t>
            </a:fld>
            <a:endParaRPr lang="en-US" dirty="0"/>
          </a:p>
        </p:txBody>
      </p:sp>
      <p:sp>
        <p:nvSpPr>
          <p:cNvPr id="5" name="Footer Placeholder 4">
            <a:extLst>
              <a:ext uri="{FF2B5EF4-FFF2-40B4-BE49-F238E27FC236}">
                <a16:creationId xmlns:a16="http://schemas.microsoft.com/office/drawing/2014/main" id="{EC609E60-4BE0-95BD-D1A8-01C74EA695C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2948A96-828A-436A-84FD-9222819A0415}"/>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37695295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87D705-B74A-E792-8310-0C7799396B0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266D0D8-294E-E7F9-B004-FD8299B9A3A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D41D515-E8E2-6C09-8A0B-8F5980DBD362}"/>
              </a:ext>
            </a:extLst>
          </p:cNvPr>
          <p:cNvSpPr>
            <a:spLocks noGrp="1"/>
          </p:cNvSpPr>
          <p:nvPr>
            <p:ph type="dt" sz="half" idx="10"/>
          </p:nvPr>
        </p:nvSpPr>
        <p:spPr/>
        <p:txBody>
          <a:bodyPr/>
          <a:lstStyle/>
          <a:p>
            <a:fld id="{D01284F4-B078-4C70-A4EB-8066BB19E5F5}" type="datetimeFigureOut">
              <a:rPr lang="en-US" smtClean="0"/>
              <a:t>12/20/2023</a:t>
            </a:fld>
            <a:endParaRPr lang="en-US" dirty="0"/>
          </a:p>
        </p:txBody>
      </p:sp>
      <p:sp>
        <p:nvSpPr>
          <p:cNvPr id="5" name="Footer Placeholder 4">
            <a:extLst>
              <a:ext uri="{FF2B5EF4-FFF2-40B4-BE49-F238E27FC236}">
                <a16:creationId xmlns:a16="http://schemas.microsoft.com/office/drawing/2014/main" id="{D70F9723-3A38-CD78-4094-EC11142402E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D4F042E-EBAD-A360-01D2-37B610055715}"/>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23089753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1A21457-ACF2-9D64-44BB-5E61AC2CDFF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16FA224-1507-D086-F1BB-A3F2B89CBFD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D9D8196-3590-4514-DB01-657211B54F21}"/>
              </a:ext>
            </a:extLst>
          </p:cNvPr>
          <p:cNvSpPr>
            <a:spLocks noGrp="1"/>
          </p:cNvSpPr>
          <p:nvPr>
            <p:ph type="dt" sz="half" idx="10"/>
          </p:nvPr>
        </p:nvSpPr>
        <p:spPr/>
        <p:txBody>
          <a:bodyPr/>
          <a:lstStyle/>
          <a:p>
            <a:fld id="{D01284F4-B078-4C70-A4EB-8066BB19E5F5}" type="datetimeFigureOut">
              <a:rPr lang="en-US" smtClean="0"/>
              <a:t>12/20/2023</a:t>
            </a:fld>
            <a:endParaRPr lang="en-US" dirty="0"/>
          </a:p>
        </p:txBody>
      </p:sp>
      <p:sp>
        <p:nvSpPr>
          <p:cNvPr id="5" name="Footer Placeholder 4">
            <a:extLst>
              <a:ext uri="{FF2B5EF4-FFF2-40B4-BE49-F238E27FC236}">
                <a16:creationId xmlns:a16="http://schemas.microsoft.com/office/drawing/2014/main" id="{950BB2DB-A272-E67C-E674-00F0BEBF15A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BDC7445-6647-5FE3-093B-597143F53F71}"/>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40862850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812A73-8074-5D31-9F7B-3D3665D2006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9DB7D88-5AA8-9EC6-C500-6CD3FDD5093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72A67D8-734A-880A-90AB-6997B8BA8333}"/>
              </a:ext>
            </a:extLst>
          </p:cNvPr>
          <p:cNvSpPr>
            <a:spLocks noGrp="1"/>
          </p:cNvSpPr>
          <p:nvPr>
            <p:ph type="dt" sz="half" idx="10"/>
          </p:nvPr>
        </p:nvSpPr>
        <p:spPr/>
        <p:txBody>
          <a:bodyPr/>
          <a:lstStyle/>
          <a:p>
            <a:fld id="{D01284F4-B078-4C70-A4EB-8066BB19E5F5}" type="datetimeFigureOut">
              <a:rPr lang="en-US" smtClean="0"/>
              <a:t>12/20/2023</a:t>
            </a:fld>
            <a:endParaRPr lang="en-US" dirty="0"/>
          </a:p>
        </p:txBody>
      </p:sp>
      <p:sp>
        <p:nvSpPr>
          <p:cNvPr id="5" name="Footer Placeholder 4">
            <a:extLst>
              <a:ext uri="{FF2B5EF4-FFF2-40B4-BE49-F238E27FC236}">
                <a16:creationId xmlns:a16="http://schemas.microsoft.com/office/drawing/2014/main" id="{4D9A2782-A657-9FD8-6DE1-525DA3D5BB2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C1E7244-37C0-FE9C-2C01-71E33F97FC1D}"/>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9806584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08F631-62AF-FEA3-42AE-F8AED27B466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BDE7121-7F33-FA1A-C723-F881A24E257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2751A25-D295-8F79-02A4-51FB7E18A0FA}"/>
              </a:ext>
            </a:extLst>
          </p:cNvPr>
          <p:cNvSpPr>
            <a:spLocks noGrp="1"/>
          </p:cNvSpPr>
          <p:nvPr>
            <p:ph type="dt" sz="half" idx="10"/>
          </p:nvPr>
        </p:nvSpPr>
        <p:spPr/>
        <p:txBody>
          <a:bodyPr/>
          <a:lstStyle/>
          <a:p>
            <a:fld id="{D01284F4-B078-4C70-A4EB-8066BB19E5F5}" type="datetimeFigureOut">
              <a:rPr lang="en-US" smtClean="0"/>
              <a:t>12/20/2023</a:t>
            </a:fld>
            <a:endParaRPr lang="en-US" dirty="0"/>
          </a:p>
        </p:txBody>
      </p:sp>
      <p:sp>
        <p:nvSpPr>
          <p:cNvPr id="5" name="Footer Placeholder 4">
            <a:extLst>
              <a:ext uri="{FF2B5EF4-FFF2-40B4-BE49-F238E27FC236}">
                <a16:creationId xmlns:a16="http://schemas.microsoft.com/office/drawing/2014/main" id="{D8FD341A-E20F-206B-11EF-FB50ADC875E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6AD112AD-AC28-B0EE-30E1-43F180F97764}"/>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26276143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A71927-0D1E-D395-4F85-4581266D986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FBBEB33-105D-0D1F-03A9-EBCF796AE4D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7ED1001-4E16-0DB1-8FE2-E4EE82A06DA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97551E2-8917-A928-91B3-99B167CA899B}"/>
              </a:ext>
            </a:extLst>
          </p:cNvPr>
          <p:cNvSpPr>
            <a:spLocks noGrp="1"/>
          </p:cNvSpPr>
          <p:nvPr>
            <p:ph type="dt" sz="half" idx="10"/>
          </p:nvPr>
        </p:nvSpPr>
        <p:spPr/>
        <p:txBody>
          <a:bodyPr/>
          <a:lstStyle/>
          <a:p>
            <a:fld id="{D01284F4-B078-4C70-A4EB-8066BB19E5F5}" type="datetimeFigureOut">
              <a:rPr lang="en-US" smtClean="0"/>
              <a:t>12/20/2023</a:t>
            </a:fld>
            <a:endParaRPr lang="en-US" dirty="0"/>
          </a:p>
        </p:txBody>
      </p:sp>
      <p:sp>
        <p:nvSpPr>
          <p:cNvPr id="6" name="Footer Placeholder 5">
            <a:extLst>
              <a:ext uri="{FF2B5EF4-FFF2-40B4-BE49-F238E27FC236}">
                <a16:creationId xmlns:a16="http://schemas.microsoft.com/office/drawing/2014/main" id="{ADA455C9-3FF5-90D4-5923-30DD5529CB5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475354F2-5FE2-2973-6108-A0E21118E959}"/>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5811040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A0F588-A6B2-D575-47B8-7F12114E267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329C6E9-ACCF-1DF9-E04D-1C73E172123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164A4D4-1040-17E3-7AC7-CA956902F22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496A3A5-AD6C-1E90-2BA6-1F1CA0A8B0B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7F4CDE9-BB7D-E189-9734-41CBEDAC217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286CCA2-096D-D26E-44C5-E963AB8A266C}"/>
              </a:ext>
            </a:extLst>
          </p:cNvPr>
          <p:cNvSpPr>
            <a:spLocks noGrp="1"/>
          </p:cNvSpPr>
          <p:nvPr>
            <p:ph type="dt" sz="half" idx="10"/>
          </p:nvPr>
        </p:nvSpPr>
        <p:spPr/>
        <p:txBody>
          <a:bodyPr/>
          <a:lstStyle/>
          <a:p>
            <a:fld id="{D01284F4-B078-4C70-A4EB-8066BB19E5F5}" type="datetimeFigureOut">
              <a:rPr lang="en-US" smtClean="0"/>
              <a:t>12/20/2023</a:t>
            </a:fld>
            <a:endParaRPr lang="en-US" dirty="0"/>
          </a:p>
        </p:txBody>
      </p:sp>
      <p:sp>
        <p:nvSpPr>
          <p:cNvPr id="8" name="Footer Placeholder 7">
            <a:extLst>
              <a:ext uri="{FF2B5EF4-FFF2-40B4-BE49-F238E27FC236}">
                <a16:creationId xmlns:a16="http://schemas.microsoft.com/office/drawing/2014/main" id="{1F995BF6-AB95-1669-214D-45EA0FEC1553}"/>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D0D9F0E0-9FF6-80A6-CB7B-6935DB022E22}"/>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38987699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F1C620-35B1-E3F4-AD57-83D43570D00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C077D37-CEF4-E3BF-F7C2-B095A2B32DCD}"/>
              </a:ext>
            </a:extLst>
          </p:cNvPr>
          <p:cNvSpPr>
            <a:spLocks noGrp="1"/>
          </p:cNvSpPr>
          <p:nvPr>
            <p:ph type="dt" sz="half" idx="10"/>
          </p:nvPr>
        </p:nvSpPr>
        <p:spPr/>
        <p:txBody>
          <a:bodyPr/>
          <a:lstStyle/>
          <a:p>
            <a:fld id="{D01284F4-B078-4C70-A4EB-8066BB19E5F5}" type="datetimeFigureOut">
              <a:rPr lang="en-US" smtClean="0"/>
              <a:t>12/20/2023</a:t>
            </a:fld>
            <a:endParaRPr lang="en-US" dirty="0"/>
          </a:p>
        </p:txBody>
      </p:sp>
      <p:sp>
        <p:nvSpPr>
          <p:cNvPr id="4" name="Footer Placeholder 3">
            <a:extLst>
              <a:ext uri="{FF2B5EF4-FFF2-40B4-BE49-F238E27FC236}">
                <a16:creationId xmlns:a16="http://schemas.microsoft.com/office/drawing/2014/main" id="{8896147D-8ABD-AEE6-E71F-DD1835CFEFED}"/>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BE32B012-AB81-C098-A698-D6E3FE9D901E}"/>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10224881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C72639B-7551-9EAF-A1C7-355792FA8E38}"/>
              </a:ext>
            </a:extLst>
          </p:cNvPr>
          <p:cNvSpPr>
            <a:spLocks noGrp="1"/>
          </p:cNvSpPr>
          <p:nvPr>
            <p:ph type="dt" sz="half" idx="10"/>
          </p:nvPr>
        </p:nvSpPr>
        <p:spPr/>
        <p:txBody>
          <a:bodyPr/>
          <a:lstStyle/>
          <a:p>
            <a:fld id="{D01284F4-B078-4C70-A4EB-8066BB19E5F5}" type="datetimeFigureOut">
              <a:rPr lang="en-US" smtClean="0"/>
              <a:t>12/20/2023</a:t>
            </a:fld>
            <a:endParaRPr lang="en-US" dirty="0"/>
          </a:p>
        </p:txBody>
      </p:sp>
      <p:sp>
        <p:nvSpPr>
          <p:cNvPr id="3" name="Footer Placeholder 2">
            <a:extLst>
              <a:ext uri="{FF2B5EF4-FFF2-40B4-BE49-F238E27FC236}">
                <a16:creationId xmlns:a16="http://schemas.microsoft.com/office/drawing/2014/main" id="{C03AF24F-C339-76ED-7173-8FB2CA9DF012}"/>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4F18DAC6-9E1D-55F6-BA44-0CBCCB9DA36B}"/>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35213382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9CFF35-F96C-4D5B-9642-AEB868D314B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E1B44CF-8A84-EA57-C7BF-B4F8075A94F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59BD4F9-8E95-25E9-A44D-506011F6334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8B66E63-C211-1F11-3AD5-497CFC71AB64}"/>
              </a:ext>
            </a:extLst>
          </p:cNvPr>
          <p:cNvSpPr>
            <a:spLocks noGrp="1"/>
          </p:cNvSpPr>
          <p:nvPr>
            <p:ph type="dt" sz="half" idx="10"/>
          </p:nvPr>
        </p:nvSpPr>
        <p:spPr/>
        <p:txBody>
          <a:bodyPr/>
          <a:lstStyle/>
          <a:p>
            <a:fld id="{D01284F4-B078-4C70-A4EB-8066BB19E5F5}" type="datetimeFigureOut">
              <a:rPr lang="en-US" smtClean="0"/>
              <a:t>12/20/2023</a:t>
            </a:fld>
            <a:endParaRPr lang="en-US" dirty="0"/>
          </a:p>
        </p:txBody>
      </p:sp>
      <p:sp>
        <p:nvSpPr>
          <p:cNvPr id="6" name="Footer Placeholder 5">
            <a:extLst>
              <a:ext uri="{FF2B5EF4-FFF2-40B4-BE49-F238E27FC236}">
                <a16:creationId xmlns:a16="http://schemas.microsoft.com/office/drawing/2014/main" id="{9DDF2B03-3E60-CC2A-5BDC-FE1A1A033DCD}"/>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BE9BA24C-C74E-DFB7-6A3E-BEFE271BC99A}"/>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14641515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DCB6C-8BC3-8BC5-4542-19E21D90DF7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1798B2-46A3-C874-072F-E84DD6E95E7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26DBF9B-D70A-2A6F-0998-B25EC168740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E7EC49B-01F1-DB53-4D8F-4597C0A191A2}"/>
              </a:ext>
            </a:extLst>
          </p:cNvPr>
          <p:cNvSpPr>
            <a:spLocks noGrp="1"/>
          </p:cNvSpPr>
          <p:nvPr>
            <p:ph type="dt" sz="half" idx="10"/>
          </p:nvPr>
        </p:nvSpPr>
        <p:spPr/>
        <p:txBody>
          <a:bodyPr/>
          <a:lstStyle/>
          <a:p>
            <a:fld id="{D01284F4-B078-4C70-A4EB-8066BB19E5F5}" type="datetimeFigureOut">
              <a:rPr lang="en-US" smtClean="0"/>
              <a:t>12/20/2023</a:t>
            </a:fld>
            <a:endParaRPr lang="en-US" dirty="0"/>
          </a:p>
        </p:txBody>
      </p:sp>
      <p:sp>
        <p:nvSpPr>
          <p:cNvPr id="6" name="Footer Placeholder 5">
            <a:extLst>
              <a:ext uri="{FF2B5EF4-FFF2-40B4-BE49-F238E27FC236}">
                <a16:creationId xmlns:a16="http://schemas.microsoft.com/office/drawing/2014/main" id="{E5953618-F4C2-0ECC-1066-7508A9C426D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7714C86C-3473-CD0D-4ABF-2BD7D9D30754}"/>
              </a:ext>
            </a:extLst>
          </p:cNvPr>
          <p:cNvSpPr>
            <a:spLocks noGrp="1"/>
          </p:cNvSpPr>
          <p:nvPr>
            <p:ph type="sldNum" sz="quarter" idx="12"/>
          </p:nvPr>
        </p:nvSpPr>
        <p:spPr/>
        <p:txBody>
          <a:bodyPr/>
          <a:lstStyle/>
          <a:p>
            <a:fld id="{21F60735-E69F-46ED-8F3A-E2C5EE9F9296}" type="slidenum">
              <a:rPr lang="en-US" smtClean="0"/>
              <a:t>‹#›</a:t>
            </a:fld>
            <a:endParaRPr lang="en-US" dirty="0"/>
          </a:p>
        </p:txBody>
      </p:sp>
    </p:spTree>
    <p:extLst>
      <p:ext uri="{BB962C8B-B14F-4D97-AF65-F5344CB8AC3E}">
        <p14:creationId xmlns:p14="http://schemas.microsoft.com/office/powerpoint/2010/main" val="37688626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23B0945-2F20-811E-FDCD-E77EA860C8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6A2E595-FD98-6D27-9824-5C4BA36BFF8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62772EC-08B0-B51E-CA71-1FF9FFAB32E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1284F4-B078-4C70-A4EB-8066BB19E5F5}" type="datetimeFigureOut">
              <a:rPr lang="en-US" smtClean="0"/>
              <a:t>12/20/2023</a:t>
            </a:fld>
            <a:endParaRPr lang="en-US" dirty="0"/>
          </a:p>
        </p:txBody>
      </p:sp>
      <p:sp>
        <p:nvSpPr>
          <p:cNvPr id="5" name="Footer Placeholder 4">
            <a:extLst>
              <a:ext uri="{FF2B5EF4-FFF2-40B4-BE49-F238E27FC236}">
                <a16:creationId xmlns:a16="http://schemas.microsoft.com/office/drawing/2014/main" id="{F31913E3-DD99-B222-A130-78FE4FDF1AB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1D466246-6558-BD5F-F09C-B077D668631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F60735-E69F-46ED-8F3A-E2C5EE9F9296}" type="slidenum">
              <a:rPr lang="en-US" smtClean="0"/>
              <a:t>‹#›</a:t>
            </a:fld>
            <a:endParaRPr lang="en-US" dirty="0"/>
          </a:p>
        </p:txBody>
      </p:sp>
    </p:spTree>
    <p:extLst>
      <p:ext uri="{BB962C8B-B14F-4D97-AF65-F5344CB8AC3E}">
        <p14:creationId xmlns:p14="http://schemas.microsoft.com/office/powerpoint/2010/main" val="22080241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EF9C00-74CF-CA64-1A49-252C21ADE2EF}"/>
              </a:ext>
            </a:extLst>
          </p:cNvPr>
          <p:cNvSpPr>
            <a:spLocks noGrp="1"/>
          </p:cNvSpPr>
          <p:nvPr>
            <p:ph type="ctrTitle"/>
          </p:nvPr>
        </p:nvSpPr>
        <p:spPr>
          <a:xfrm>
            <a:off x="1653702" y="1705606"/>
            <a:ext cx="9238416" cy="2745367"/>
          </a:xfrm>
        </p:spPr>
        <p:txBody>
          <a:bodyPr>
            <a:normAutofit/>
          </a:bodyPr>
          <a:lstStyle/>
          <a:p>
            <a:r>
              <a:rPr lang="en-US" dirty="0">
                <a:solidFill>
                  <a:schemeClr val="accent5">
                    <a:lumMod val="50000"/>
                  </a:schemeClr>
                </a:solidFill>
              </a:rPr>
              <a:t>Universal Studios Hollywood Job Aide </a:t>
            </a:r>
            <a:br>
              <a:rPr lang="en-US" dirty="0">
                <a:solidFill>
                  <a:schemeClr val="accent5">
                    <a:lumMod val="50000"/>
                  </a:schemeClr>
                </a:solidFill>
              </a:rPr>
            </a:br>
            <a:r>
              <a:rPr lang="en-US" sz="4800" dirty="0">
                <a:solidFill>
                  <a:schemeClr val="accent5">
                    <a:lumMod val="50000"/>
                  </a:schemeClr>
                </a:solidFill>
              </a:rPr>
              <a:t>One-Day Tiered Product and Pricing</a:t>
            </a:r>
            <a:endParaRPr lang="en-US" dirty="0">
              <a:solidFill>
                <a:schemeClr val="accent5">
                  <a:lumMod val="50000"/>
                </a:schemeClr>
              </a:solidFill>
            </a:endParaRPr>
          </a:p>
        </p:txBody>
      </p:sp>
      <p:cxnSp>
        <p:nvCxnSpPr>
          <p:cNvPr id="8" name="Straight Connector 7">
            <a:extLst>
              <a:ext uri="{FF2B5EF4-FFF2-40B4-BE49-F238E27FC236}">
                <a16:creationId xmlns:a16="http://schemas.microsoft.com/office/drawing/2014/main" id="{5037748E-5E11-12DF-7153-B4483E9F3486}"/>
              </a:ext>
            </a:extLst>
          </p:cNvPr>
          <p:cNvCxnSpPr/>
          <p:nvPr/>
        </p:nvCxnSpPr>
        <p:spPr>
          <a:xfrm>
            <a:off x="1322963" y="1180729"/>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7383E14C-9EF5-6808-0EF4-47A35C396966}"/>
              </a:ext>
            </a:extLst>
          </p:cNvPr>
          <p:cNvSpPr txBox="1"/>
          <p:nvPr/>
        </p:nvSpPr>
        <p:spPr>
          <a:xfrm>
            <a:off x="10797702" y="6468035"/>
            <a:ext cx="1177047" cy="261610"/>
          </a:xfrm>
          <a:prstGeom prst="rect">
            <a:avLst/>
          </a:prstGeom>
          <a:noFill/>
        </p:spPr>
        <p:txBody>
          <a:bodyPr wrap="square" rtlCol="0">
            <a:spAutoFit/>
          </a:bodyPr>
          <a:lstStyle/>
          <a:p>
            <a:r>
              <a:rPr lang="en-US" sz="1050" dirty="0"/>
              <a:t>12/20/2023</a:t>
            </a:r>
          </a:p>
        </p:txBody>
      </p:sp>
      <p:pic>
        <p:nvPicPr>
          <p:cNvPr id="3" name="Picture 2">
            <a:extLst>
              <a:ext uri="{FF2B5EF4-FFF2-40B4-BE49-F238E27FC236}">
                <a16:creationId xmlns:a16="http://schemas.microsoft.com/office/drawing/2014/main" id="{CF5C0898-75A7-06FE-4B2B-266318EF7183}"/>
              </a:ext>
            </a:extLst>
          </p:cNvPr>
          <p:cNvPicPr>
            <a:picLocks noChangeAspect="1"/>
          </p:cNvPicPr>
          <p:nvPr/>
        </p:nvPicPr>
        <p:blipFill>
          <a:blip r:embed="rId2"/>
          <a:stretch>
            <a:fillRect/>
          </a:stretch>
        </p:blipFill>
        <p:spPr>
          <a:xfrm>
            <a:off x="10207690" y="62857"/>
            <a:ext cx="1514140" cy="570806"/>
          </a:xfrm>
          <a:prstGeom prst="rect">
            <a:avLst/>
          </a:prstGeom>
        </p:spPr>
      </p:pic>
    </p:spTree>
    <p:extLst>
      <p:ext uri="{BB962C8B-B14F-4D97-AF65-F5344CB8AC3E}">
        <p14:creationId xmlns:p14="http://schemas.microsoft.com/office/powerpoint/2010/main" val="16790892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1E60DDF-0239-AC89-7715-73F9764E6735}"/>
              </a:ext>
            </a:extLst>
          </p:cNvPr>
          <p:cNvSpPr txBox="1"/>
          <p:nvPr/>
        </p:nvSpPr>
        <p:spPr>
          <a:xfrm>
            <a:off x="1052591" y="139547"/>
            <a:ext cx="6167336" cy="707886"/>
          </a:xfrm>
          <a:prstGeom prst="rect">
            <a:avLst/>
          </a:prstGeom>
          <a:noFill/>
        </p:spPr>
        <p:txBody>
          <a:bodyPr wrap="square" rtlCol="0">
            <a:spAutoFit/>
          </a:bodyPr>
          <a:lstStyle/>
          <a:p>
            <a:r>
              <a:rPr lang="en-US" sz="4000" dirty="0">
                <a:solidFill>
                  <a:schemeClr val="accent5">
                    <a:lumMod val="50000"/>
                  </a:schemeClr>
                </a:solidFill>
              </a:rPr>
              <a:t>Universal Hollywood </a:t>
            </a:r>
          </a:p>
        </p:txBody>
      </p:sp>
      <p:cxnSp>
        <p:nvCxnSpPr>
          <p:cNvPr id="3" name="Straight Connector 2">
            <a:extLst>
              <a:ext uri="{FF2B5EF4-FFF2-40B4-BE49-F238E27FC236}">
                <a16:creationId xmlns:a16="http://schemas.microsoft.com/office/drawing/2014/main" id="{404383A4-FC7F-8D58-D0C2-0A9A20A7156C}"/>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4C172F08-07A0-4488-6C60-17EF6BCAFAB9}"/>
              </a:ext>
            </a:extLst>
          </p:cNvPr>
          <p:cNvSpPr txBox="1"/>
          <p:nvPr/>
        </p:nvSpPr>
        <p:spPr>
          <a:xfrm>
            <a:off x="1052591" y="1519518"/>
            <a:ext cx="9046150" cy="4431983"/>
          </a:xfrm>
          <a:prstGeom prst="rect">
            <a:avLst/>
          </a:prstGeom>
          <a:noFill/>
        </p:spPr>
        <p:txBody>
          <a:bodyPr wrap="square" rtlCol="0">
            <a:spAutoFit/>
          </a:bodyPr>
          <a:lstStyle/>
          <a:p>
            <a:r>
              <a:rPr lang="en-US" sz="2400" u="sng" dirty="0">
                <a:solidFill>
                  <a:schemeClr val="accent5">
                    <a:lumMod val="50000"/>
                  </a:schemeClr>
                </a:solidFill>
              </a:rPr>
              <a:t>Universal Hollywood FAQ :</a:t>
            </a:r>
          </a:p>
          <a:p>
            <a:pPr marL="285750" indent="-285750">
              <a:buFont typeface="Arial" panose="020B0604020202020204" pitchFamily="34" charset="0"/>
              <a:buChar char="•"/>
            </a:pPr>
            <a:r>
              <a:rPr lang="en-US" dirty="0">
                <a:solidFill>
                  <a:schemeClr val="accent1">
                    <a:lumMod val="75000"/>
                  </a:schemeClr>
                </a:solidFill>
              </a:rPr>
              <a:t>Tickets are allowed to be gifted. Please use the guests name as the lead guest on the order.</a:t>
            </a:r>
          </a:p>
          <a:p>
            <a:pPr marL="285750" indent="-285750">
              <a:buFont typeface="Arial" panose="020B0604020202020204" pitchFamily="34" charset="0"/>
              <a:buChar char="•"/>
            </a:pPr>
            <a:r>
              <a:rPr lang="en-US" dirty="0">
                <a:solidFill>
                  <a:schemeClr val="accent1">
                    <a:lumMod val="75000"/>
                  </a:schemeClr>
                </a:solidFill>
              </a:rPr>
              <a:t>Eligibility tickets may be purchased by anyone with access to MWR services</a:t>
            </a:r>
          </a:p>
          <a:p>
            <a:pPr marL="285750" indent="-285750">
              <a:buFont typeface="Arial" panose="020B0604020202020204" pitchFamily="34" charset="0"/>
              <a:buChar char="•"/>
            </a:pPr>
            <a:r>
              <a:rPr lang="en-US" dirty="0">
                <a:solidFill>
                  <a:schemeClr val="accent1">
                    <a:lumMod val="75000"/>
                  </a:schemeClr>
                </a:solidFill>
              </a:rPr>
              <a:t>There are no Purchase limits</a:t>
            </a:r>
          </a:p>
          <a:p>
            <a:pPr marL="285750" indent="-285750">
              <a:buFont typeface="Arial" panose="020B0604020202020204" pitchFamily="34" charset="0"/>
              <a:buChar char="•"/>
            </a:pPr>
            <a:r>
              <a:rPr lang="en-US" sz="1800" dirty="0">
                <a:solidFill>
                  <a:schemeClr val="accent1">
                    <a:lumMod val="75000"/>
                  </a:schemeClr>
                </a:solidFill>
                <a:effectLst/>
                <a:latin typeface="Calibri" panose="020F0502020204030204" pitchFamily="34" charset="0"/>
                <a:ea typeface="Times New Roman" panose="02020603050405020304" pitchFamily="18" charset="0"/>
              </a:rPr>
              <a:t>Please note the cancellation policy for this vendor is not changing. Bases are required to submit Cancellation Request Forms.</a:t>
            </a:r>
            <a:endParaRPr lang="en-US" dirty="0">
              <a:solidFill>
                <a:schemeClr val="accent1">
                  <a:lumMod val="75000"/>
                </a:schemeClr>
              </a:solidFill>
            </a:endParaRPr>
          </a:p>
          <a:p>
            <a:endParaRPr lang="en-US" dirty="0">
              <a:solidFill>
                <a:schemeClr val="accent1">
                  <a:lumMod val="75000"/>
                </a:schemeClr>
              </a:solidFill>
            </a:endParaRPr>
          </a:p>
          <a:p>
            <a:endParaRPr lang="en-US" dirty="0">
              <a:solidFill>
                <a:schemeClr val="accent1">
                  <a:lumMod val="75000"/>
                </a:schemeClr>
              </a:solidFill>
            </a:endParaRPr>
          </a:p>
          <a:p>
            <a:r>
              <a:rPr lang="en-US" sz="2400" u="sng" dirty="0">
                <a:solidFill>
                  <a:schemeClr val="accent1">
                    <a:lumMod val="75000"/>
                  </a:schemeClr>
                </a:solidFill>
              </a:rPr>
              <a:t>Coming Soon:</a:t>
            </a:r>
          </a:p>
          <a:p>
            <a:pPr marL="285750" indent="-285750">
              <a:buFont typeface="Arial" panose="020B0604020202020204" pitchFamily="34" charset="0"/>
              <a:buChar char="•"/>
            </a:pPr>
            <a:r>
              <a:rPr lang="en-US" dirty="0">
                <a:solidFill>
                  <a:schemeClr val="accent1">
                    <a:lumMod val="75000"/>
                  </a:schemeClr>
                </a:solidFill>
              </a:rPr>
              <a:t>MTP is working with Universal Hollywood on a direct ticket integration into TMS.</a:t>
            </a:r>
          </a:p>
          <a:p>
            <a:pPr marL="285750" indent="-285750">
              <a:buFont typeface="Arial" panose="020B0604020202020204" pitchFamily="34" charset="0"/>
              <a:buChar char="•"/>
            </a:pPr>
            <a:r>
              <a:rPr lang="en-US" dirty="0">
                <a:solidFill>
                  <a:schemeClr val="accent1">
                    <a:lumMod val="75000"/>
                  </a:schemeClr>
                </a:solidFill>
              </a:rPr>
              <a:t>We are projecting completion of this effort to be ready to launch in Late January to early February. </a:t>
            </a:r>
          </a:p>
          <a:p>
            <a:pPr marL="285750" indent="-285750">
              <a:buFont typeface="Arial" panose="020B0604020202020204" pitchFamily="34" charset="0"/>
              <a:buChar char="•"/>
            </a:pPr>
            <a:r>
              <a:rPr lang="en-US" dirty="0">
                <a:solidFill>
                  <a:schemeClr val="accent1">
                    <a:lumMod val="75000"/>
                  </a:schemeClr>
                </a:solidFill>
              </a:rPr>
              <a:t>We will host trainings for this change once dates are available.</a:t>
            </a:r>
          </a:p>
          <a:p>
            <a:pPr marL="285750" indent="-285750">
              <a:buFont typeface="Arial" panose="020B0604020202020204" pitchFamily="34" charset="0"/>
              <a:buChar char="•"/>
            </a:pPr>
            <a:r>
              <a:rPr lang="en-US" dirty="0">
                <a:solidFill>
                  <a:schemeClr val="accent1">
                    <a:lumMod val="75000"/>
                  </a:schemeClr>
                </a:solidFill>
              </a:rPr>
              <a:t>Changes will impact TMS</a:t>
            </a:r>
          </a:p>
          <a:p>
            <a:endParaRPr lang="en-US" dirty="0"/>
          </a:p>
        </p:txBody>
      </p:sp>
      <p:pic>
        <p:nvPicPr>
          <p:cNvPr id="7" name="Picture 6">
            <a:extLst>
              <a:ext uri="{FF2B5EF4-FFF2-40B4-BE49-F238E27FC236}">
                <a16:creationId xmlns:a16="http://schemas.microsoft.com/office/drawing/2014/main" id="{B9920133-F3AE-39EF-C8BF-30E8629E1EC7}"/>
              </a:ext>
            </a:extLst>
          </p:cNvPr>
          <p:cNvPicPr>
            <a:picLocks noChangeAspect="1"/>
          </p:cNvPicPr>
          <p:nvPr/>
        </p:nvPicPr>
        <p:blipFill>
          <a:blip r:embed="rId2"/>
          <a:stretch>
            <a:fillRect/>
          </a:stretch>
        </p:blipFill>
        <p:spPr>
          <a:xfrm>
            <a:off x="10207690" y="62857"/>
            <a:ext cx="1514140" cy="570806"/>
          </a:xfrm>
          <a:prstGeom prst="rect">
            <a:avLst/>
          </a:prstGeom>
        </p:spPr>
      </p:pic>
    </p:spTree>
    <p:extLst>
      <p:ext uri="{BB962C8B-B14F-4D97-AF65-F5344CB8AC3E}">
        <p14:creationId xmlns:p14="http://schemas.microsoft.com/office/powerpoint/2010/main" val="25475321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1E60DDF-0239-AC89-7715-73F9764E6735}"/>
              </a:ext>
            </a:extLst>
          </p:cNvPr>
          <p:cNvSpPr txBox="1"/>
          <p:nvPr/>
        </p:nvSpPr>
        <p:spPr>
          <a:xfrm>
            <a:off x="3190673" y="2721114"/>
            <a:ext cx="6167336" cy="707886"/>
          </a:xfrm>
          <a:prstGeom prst="rect">
            <a:avLst/>
          </a:prstGeom>
          <a:noFill/>
        </p:spPr>
        <p:txBody>
          <a:bodyPr wrap="square" rtlCol="0">
            <a:spAutoFit/>
          </a:bodyPr>
          <a:lstStyle/>
          <a:p>
            <a:r>
              <a:rPr lang="en-US" sz="4000" dirty="0">
                <a:solidFill>
                  <a:schemeClr val="accent5">
                    <a:lumMod val="50000"/>
                  </a:schemeClr>
                </a:solidFill>
              </a:rPr>
              <a:t>QUESTIONS &amp; DISCUSSIONS</a:t>
            </a:r>
          </a:p>
        </p:txBody>
      </p:sp>
      <p:cxnSp>
        <p:nvCxnSpPr>
          <p:cNvPr id="3" name="Straight Connector 2">
            <a:extLst>
              <a:ext uri="{FF2B5EF4-FFF2-40B4-BE49-F238E27FC236}">
                <a16:creationId xmlns:a16="http://schemas.microsoft.com/office/drawing/2014/main" id="{404383A4-FC7F-8D58-D0C2-0A9A20A7156C}"/>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A9E97DCC-332A-E668-5D23-AD2FB550A585}"/>
              </a:ext>
            </a:extLst>
          </p:cNvPr>
          <p:cNvPicPr>
            <a:picLocks noChangeAspect="1"/>
          </p:cNvPicPr>
          <p:nvPr/>
        </p:nvPicPr>
        <p:blipFill>
          <a:blip r:embed="rId2"/>
          <a:stretch>
            <a:fillRect/>
          </a:stretch>
        </p:blipFill>
        <p:spPr>
          <a:xfrm>
            <a:off x="10207690" y="62857"/>
            <a:ext cx="1514140" cy="570806"/>
          </a:xfrm>
          <a:prstGeom prst="rect">
            <a:avLst/>
          </a:prstGeom>
        </p:spPr>
      </p:pic>
      <p:sp>
        <p:nvSpPr>
          <p:cNvPr id="6" name="TextBox 5">
            <a:extLst>
              <a:ext uri="{FF2B5EF4-FFF2-40B4-BE49-F238E27FC236}">
                <a16:creationId xmlns:a16="http://schemas.microsoft.com/office/drawing/2014/main" id="{55E0963A-9167-83A4-54F6-D21A55882470}"/>
              </a:ext>
            </a:extLst>
          </p:cNvPr>
          <p:cNvSpPr txBox="1"/>
          <p:nvPr/>
        </p:nvSpPr>
        <p:spPr>
          <a:xfrm>
            <a:off x="1052591" y="139547"/>
            <a:ext cx="6167336" cy="707886"/>
          </a:xfrm>
          <a:prstGeom prst="rect">
            <a:avLst/>
          </a:prstGeom>
          <a:noFill/>
        </p:spPr>
        <p:txBody>
          <a:bodyPr wrap="square" rtlCol="0">
            <a:spAutoFit/>
          </a:bodyPr>
          <a:lstStyle/>
          <a:p>
            <a:r>
              <a:rPr lang="en-US" sz="4000" dirty="0">
                <a:solidFill>
                  <a:schemeClr val="accent5">
                    <a:lumMod val="50000"/>
                  </a:schemeClr>
                </a:solidFill>
              </a:rPr>
              <a:t>Universal Hollywood </a:t>
            </a:r>
          </a:p>
        </p:txBody>
      </p:sp>
    </p:spTree>
    <p:extLst>
      <p:ext uri="{BB962C8B-B14F-4D97-AF65-F5344CB8AC3E}">
        <p14:creationId xmlns:p14="http://schemas.microsoft.com/office/powerpoint/2010/main" val="16086610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3BCB9ED-DC1B-644A-B10B-AFF793A0800D}"/>
              </a:ext>
            </a:extLst>
          </p:cNvPr>
          <p:cNvSpPr txBox="1"/>
          <p:nvPr/>
        </p:nvSpPr>
        <p:spPr>
          <a:xfrm>
            <a:off x="875489" y="1087881"/>
            <a:ext cx="10768519" cy="4031873"/>
          </a:xfrm>
          <a:prstGeom prst="rect">
            <a:avLst/>
          </a:prstGeom>
          <a:noFill/>
        </p:spPr>
        <p:txBody>
          <a:bodyPr wrap="square" rtlCol="0">
            <a:spAutoFit/>
          </a:bodyPr>
          <a:lstStyle/>
          <a:p>
            <a:pPr marR="0">
              <a:spcBef>
                <a:spcPts val="0"/>
              </a:spcBef>
              <a:spcAft>
                <a:spcPts val="0"/>
              </a:spcAft>
            </a:pPr>
            <a:r>
              <a:rPr lang="en-US" sz="2400" u="sng" dirty="0">
                <a:solidFill>
                  <a:schemeClr val="accent5">
                    <a:lumMod val="50000"/>
                  </a:schemeClr>
                </a:solidFill>
              </a:rPr>
              <a:t>Training Objectives:</a:t>
            </a:r>
          </a:p>
          <a:p>
            <a:pPr marL="285750" marR="0" indent="-285750">
              <a:spcBef>
                <a:spcPts val="0"/>
              </a:spcBef>
              <a:spcAft>
                <a:spcPts val="0"/>
              </a:spcAft>
              <a:buFont typeface="Arial" panose="020B0604020202020204" pitchFamily="34" charset="0"/>
              <a:buChar char="•"/>
            </a:pPr>
            <a:r>
              <a:rPr lang="en-US" sz="2400" dirty="0">
                <a:solidFill>
                  <a:schemeClr val="accent5">
                    <a:lumMod val="50000"/>
                  </a:schemeClr>
                </a:solidFill>
              </a:rPr>
              <a:t>One Day Ticket Changes</a:t>
            </a:r>
          </a:p>
          <a:p>
            <a:pPr marL="742950" lvl="1" indent="-285750">
              <a:buFont typeface="Arial" panose="020B0604020202020204" pitchFamily="34" charset="0"/>
              <a:buChar char="•"/>
            </a:pPr>
            <a:r>
              <a:rPr lang="en-US" sz="2400" dirty="0">
                <a:solidFill>
                  <a:schemeClr val="accent5">
                    <a:lumMod val="50000"/>
                  </a:schemeClr>
                </a:solidFill>
              </a:rPr>
              <a:t>Pricing Calendar</a:t>
            </a:r>
          </a:p>
          <a:p>
            <a:pPr marL="742950" lvl="1" indent="-285750">
              <a:buFont typeface="Arial" panose="020B0604020202020204" pitchFamily="34" charset="0"/>
              <a:buChar char="•"/>
            </a:pPr>
            <a:r>
              <a:rPr lang="en-US" sz="2400" dirty="0">
                <a:solidFill>
                  <a:schemeClr val="accent5">
                    <a:lumMod val="50000"/>
                  </a:schemeClr>
                </a:solidFill>
              </a:rPr>
              <a:t>Black-out dates</a:t>
            </a:r>
          </a:p>
          <a:p>
            <a:pPr marL="742950" lvl="1" indent="-285750">
              <a:buFont typeface="Arial" panose="020B0604020202020204" pitchFamily="34" charset="0"/>
              <a:buChar char="•"/>
            </a:pPr>
            <a:r>
              <a:rPr lang="en-US" sz="2400" dirty="0">
                <a:solidFill>
                  <a:schemeClr val="accent5">
                    <a:lumMod val="50000"/>
                  </a:schemeClr>
                </a:solidFill>
              </a:rPr>
              <a:t>Selling 1-Day tickets in TMS</a:t>
            </a:r>
          </a:p>
          <a:p>
            <a:pPr marL="285750" marR="0" indent="-285750">
              <a:spcBef>
                <a:spcPts val="0"/>
              </a:spcBef>
              <a:spcAft>
                <a:spcPts val="0"/>
              </a:spcAft>
              <a:buFont typeface="Arial" panose="020B0604020202020204" pitchFamily="34" charset="0"/>
              <a:buChar char="•"/>
            </a:pPr>
            <a:r>
              <a:rPr lang="en-US" sz="2400" dirty="0">
                <a:solidFill>
                  <a:schemeClr val="accent5">
                    <a:lumMod val="50000"/>
                  </a:schemeClr>
                </a:solidFill>
              </a:rPr>
              <a:t>12-Month Pass Price Change</a:t>
            </a:r>
          </a:p>
          <a:p>
            <a:pPr marL="285750" marR="0" indent="-285750">
              <a:spcBef>
                <a:spcPts val="0"/>
              </a:spcBef>
              <a:spcAft>
                <a:spcPts val="0"/>
              </a:spcAft>
              <a:buFont typeface="Arial" panose="020B0604020202020204" pitchFamily="34" charset="0"/>
              <a:buChar char="•"/>
            </a:pPr>
            <a:r>
              <a:rPr lang="en-US" sz="2400" dirty="0">
                <a:solidFill>
                  <a:schemeClr val="accent5">
                    <a:lumMod val="50000"/>
                  </a:schemeClr>
                </a:solidFill>
              </a:rPr>
              <a:t>General USH Guidance </a:t>
            </a:r>
          </a:p>
          <a:p>
            <a:pPr marL="285750" marR="0" indent="-285750">
              <a:spcBef>
                <a:spcPts val="0"/>
              </a:spcBef>
              <a:spcAft>
                <a:spcPts val="0"/>
              </a:spcAft>
              <a:buFont typeface="Arial" panose="020B0604020202020204" pitchFamily="34" charset="0"/>
              <a:buChar char="•"/>
            </a:pPr>
            <a:r>
              <a:rPr lang="en-US" sz="2400" dirty="0">
                <a:solidFill>
                  <a:schemeClr val="accent5">
                    <a:lumMod val="50000"/>
                  </a:schemeClr>
                </a:solidFill>
              </a:rPr>
              <a:t>Questions and Answers</a:t>
            </a:r>
            <a:endParaRPr lang="en-US" sz="5400" i="0" dirty="0">
              <a:solidFill>
                <a:schemeClr val="accent5">
                  <a:lumMod val="50000"/>
                </a:schemeClr>
              </a:solidFill>
              <a:effectLst/>
              <a:latin typeface="Times New Roman" panose="02020603050405020304" pitchFamily="18" charset="0"/>
            </a:endParaRPr>
          </a:p>
          <a:p>
            <a:r>
              <a:rPr lang="en-US" sz="1000" b="0" i="0" dirty="0">
                <a:solidFill>
                  <a:srgbClr val="000000"/>
                </a:solidFill>
                <a:effectLst/>
                <a:latin typeface="Times New Roman" panose="02020603050405020304" pitchFamily="18" charset="0"/>
              </a:rPr>
              <a:t>.</a:t>
            </a:r>
            <a:endParaRPr lang="en-US" sz="1000" dirty="0">
              <a:effectLst/>
              <a:latin typeface="Calibri" panose="020F0502020204030204" pitchFamily="34" charset="0"/>
              <a:ea typeface="Calibri" panose="020F0502020204030204" pitchFamily="34" charset="0"/>
            </a:endParaRPr>
          </a:p>
          <a:p>
            <a:endParaRPr lang="en-US" dirty="0">
              <a:latin typeface="Calibri" panose="020F0502020204030204" pitchFamily="34" charset="0"/>
            </a:endParaRPr>
          </a:p>
          <a:p>
            <a:endParaRPr lang="en-US" dirty="0">
              <a:latin typeface="Calibri" panose="020F0502020204030204" pitchFamily="34" charset="0"/>
            </a:endParaRPr>
          </a:p>
          <a:p>
            <a:endParaRPr lang="en-US" dirty="0"/>
          </a:p>
        </p:txBody>
      </p:sp>
      <p:cxnSp>
        <p:nvCxnSpPr>
          <p:cNvPr id="3" name="Straight Connector 2">
            <a:extLst>
              <a:ext uri="{FF2B5EF4-FFF2-40B4-BE49-F238E27FC236}">
                <a16:creationId xmlns:a16="http://schemas.microsoft.com/office/drawing/2014/main" id="{022ECCC9-5540-2653-B051-396722786BA5}"/>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132DBD10-ECEC-C1CB-01F6-161B341A5D61}"/>
              </a:ext>
            </a:extLst>
          </p:cNvPr>
          <p:cNvPicPr>
            <a:picLocks noChangeAspect="1"/>
          </p:cNvPicPr>
          <p:nvPr/>
        </p:nvPicPr>
        <p:blipFill>
          <a:blip r:embed="rId2"/>
          <a:stretch>
            <a:fillRect/>
          </a:stretch>
        </p:blipFill>
        <p:spPr>
          <a:xfrm>
            <a:off x="10207690" y="62857"/>
            <a:ext cx="1514140" cy="570806"/>
          </a:xfrm>
          <a:prstGeom prst="rect">
            <a:avLst/>
          </a:prstGeom>
        </p:spPr>
      </p:pic>
      <p:sp>
        <p:nvSpPr>
          <p:cNvPr id="6" name="TextBox 5">
            <a:extLst>
              <a:ext uri="{FF2B5EF4-FFF2-40B4-BE49-F238E27FC236}">
                <a16:creationId xmlns:a16="http://schemas.microsoft.com/office/drawing/2014/main" id="{7C02C20F-86D7-A00C-969A-12F3A8D59905}"/>
              </a:ext>
            </a:extLst>
          </p:cNvPr>
          <p:cNvSpPr txBox="1"/>
          <p:nvPr/>
        </p:nvSpPr>
        <p:spPr>
          <a:xfrm>
            <a:off x="1052591" y="139547"/>
            <a:ext cx="6167336" cy="707886"/>
          </a:xfrm>
          <a:prstGeom prst="rect">
            <a:avLst/>
          </a:prstGeom>
          <a:noFill/>
        </p:spPr>
        <p:txBody>
          <a:bodyPr wrap="square" rtlCol="0">
            <a:spAutoFit/>
          </a:bodyPr>
          <a:lstStyle/>
          <a:p>
            <a:r>
              <a:rPr lang="en-US" sz="4000" dirty="0">
                <a:solidFill>
                  <a:schemeClr val="accent5">
                    <a:lumMod val="50000"/>
                  </a:schemeClr>
                </a:solidFill>
              </a:rPr>
              <a:t>Universal Hollywood </a:t>
            </a:r>
          </a:p>
        </p:txBody>
      </p:sp>
    </p:spTree>
    <p:extLst>
      <p:ext uri="{BB962C8B-B14F-4D97-AF65-F5344CB8AC3E}">
        <p14:creationId xmlns:p14="http://schemas.microsoft.com/office/powerpoint/2010/main" val="29634668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3BCB9ED-DC1B-644A-B10B-AFF793A0800D}"/>
              </a:ext>
            </a:extLst>
          </p:cNvPr>
          <p:cNvSpPr txBox="1"/>
          <p:nvPr/>
        </p:nvSpPr>
        <p:spPr>
          <a:xfrm>
            <a:off x="274986" y="1108569"/>
            <a:ext cx="11446844" cy="6278642"/>
          </a:xfrm>
          <a:prstGeom prst="rect">
            <a:avLst/>
          </a:prstGeom>
          <a:noFill/>
        </p:spPr>
        <p:txBody>
          <a:bodyPr wrap="square" rtlCol="0">
            <a:spAutoFit/>
          </a:bodyPr>
          <a:lstStyle/>
          <a:p>
            <a:pPr marR="0">
              <a:spcBef>
                <a:spcPts val="0"/>
              </a:spcBef>
              <a:spcAft>
                <a:spcPts val="0"/>
              </a:spcAft>
            </a:pPr>
            <a:r>
              <a:rPr lang="en-US" sz="2400" u="sng" dirty="0">
                <a:solidFill>
                  <a:schemeClr val="accent5">
                    <a:lumMod val="50000"/>
                  </a:schemeClr>
                </a:solidFill>
              </a:rPr>
              <a:t>USH is offering 3 new 1-day tiered tickets:</a:t>
            </a:r>
          </a:p>
          <a:p>
            <a:pPr marR="0">
              <a:spcBef>
                <a:spcPts val="0"/>
              </a:spcBef>
              <a:spcAft>
                <a:spcPts val="0"/>
              </a:spcAft>
            </a:pPr>
            <a:endParaRPr lang="en-US" dirty="0">
              <a:solidFill>
                <a:schemeClr val="accent5">
                  <a:lumMod val="50000"/>
                </a:schemeClr>
              </a:solidFill>
            </a:endParaRPr>
          </a:p>
          <a:p>
            <a:pPr marR="0">
              <a:spcBef>
                <a:spcPts val="0"/>
              </a:spcBef>
              <a:spcAft>
                <a:spcPts val="0"/>
              </a:spcAft>
            </a:pPr>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r>
              <a:rPr lang="en-US" dirty="0">
                <a:solidFill>
                  <a:schemeClr val="accent5">
                    <a:lumMod val="50000"/>
                  </a:schemeClr>
                </a:solidFill>
              </a:rPr>
              <a:t>Tickets must be used by 09/15/2024 </a:t>
            </a:r>
          </a:p>
          <a:p>
            <a:pPr marL="285750" indent="-285750">
              <a:buFont typeface="Arial" panose="020B0604020202020204" pitchFamily="34" charset="0"/>
              <a:buChar char="•"/>
            </a:pPr>
            <a:r>
              <a:rPr lang="en-US" dirty="0">
                <a:solidFill>
                  <a:schemeClr val="accent5">
                    <a:lumMod val="50000"/>
                  </a:schemeClr>
                </a:solidFill>
              </a:rPr>
              <a:t>Parking not included. </a:t>
            </a:r>
          </a:p>
          <a:p>
            <a:pPr marL="285750" indent="-285750">
              <a:buFont typeface="Arial" panose="020B0604020202020204" pitchFamily="34" charset="0"/>
              <a:buChar char="•"/>
            </a:pPr>
            <a:r>
              <a:rPr lang="en-US" dirty="0">
                <a:solidFill>
                  <a:schemeClr val="accent5">
                    <a:lumMod val="50000"/>
                  </a:schemeClr>
                </a:solidFill>
              </a:rPr>
              <a:t>Ticket is non-transferable, non-refundable and non-exchangeable. </a:t>
            </a:r>
          </a:p>
          <a:p>
            <a:pPr marL="285750" indent="-285750">
              <a:buFont typeface="Arial" panose="020B0604020202020204" pitchFamily="34" charset="0"/>
              <a:buChar char="•"/>
            </a:pPr>
            <a:r>
              <a:rPr lang="en-US" dirty="0">
                <a:solidFill>
                  <a:schemeClr val="accent5">
                    <a:lumMod val="50000"/>
                  </a:schemeClr>
                </a:solidFill>
              </a:rPr>
              <a:t>This ticket may not be altered, copied, transferred or resold. </a:t>
            </a:r>
          </a:p>
          <a:p>
            <a:pPr marL="285750" indent="-285750">
              <a:buFont typeface="Arial" panose="020B0604020202020204" pitchFamily="34" charset="0"/>
              <a:buChar char="•"/>
            </a:pPr>
            <a:r>
              <a:rPr lang="en-US" dirty="0">
                <a:solidFill>
                  <a:schemeClr val="accent5">
                    <a:lumMod val="50000"/>
                  </a:schemeClr>
                </a:solidFill>
              </a:rPr>
              <a:t>Ticket cannot be combined with other offers, separately ticketed events, discounts, Halloween Horror Nights or sightseeing tours. </a:t>
            </a:r>
          </a:p>
          <a:p>
            <a:pPr marL="285750" indent="-285750">
              <a:buFont typeface="Arial" panose="020B0604020202020204" pitchFamily="34" charset="0"/>
              <a:buChar char="•"/>
            </a:pPr>
            <a:r>
              <a:rPr lang="en-US" dirty="0">
                <a:solidFill>
                  <a:schemeClr val="accent5">
                    <a:lumMod val="50000"/>
                  </a:schemeClr>
                </a:solidFill>
              </a:rPr>
              <a:t>Tickets cannot be used on black-out dates</a:t>
            </a:r>
          </a:p>
          <a:p>
            <a:pPr marL="285750" indent="-285750">
              <a:buFont typeface="Arial" panose="020B0604020202020204" pitchFamily="34" charset="0"/>
              <a:buChar char="•"/>
            </a:pPr>
            <a:endParaRPr lang="en-US" dirty="0">
              <a:solidFill>
                <a:schemeClr val="accent5">
                  <a:lumMod val="50000"/>
                </a:schemeClr>
              </a:solidFill>
            </a:endParaRPr>
          </a:p>
          <a:p>
            <a:pPr lvl="1"/>
            <a:r>
              <a:rPr lang="en-US" dirty="0">
                <a:solidFill>
                  <a:schemeClr val="accent5">
                    <a:lumMod val="50000"/>
                  </a:schemeClr>
                </a:solidFill>
              </a:rPr>
              <a:t>***SEE TMS and enouncement for full black-out date listings***</a:t>
            </a:r>
          </a:p>
          <a:p>
            <a:endParaRPr lang="en-US" dirty="0">
              <a:latin typeface="Calibri" panose="020F0502020204030204" pitchFamily="34" charset="0"/>
            </a:endParaRPr>
          </a:p>
          <a:p>
            <a:endParaRPr lang="en-US" dirty="0">
              <a:latin typeface="Calibri" panose="020F0502020204030204" pitchFamily="34" charset="0"/>
            </a:endParaRPr>
          </a:p>
          <a:p>
            <a:endParaRPr lang="en-US" dirty="0"/>
          </a:p>
        </p:txBody>
      </p:sp>
      <p:cxnSp>
        <p:nvCxnSpPr>
          <p:cNvPr id="3" name="Straight Connector 2">
            <a:extLst>
              <a:ext uri="{FF2B5EF4-FFF2-40B4-BE49-F238E27FC236}">
                <a16:creationId xmlns:a16="http://schemas.microsoft.com/office/drawing/2014/main" id="{022ECCC9-5540-2653-B051-396722786BA5}"/>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graphicFrame>
        <p:nvGraphicFramePr>
          <p:cNvPr id="5" name="Table 4">
            <a:extLst>
              <a:ext uri="{FF2B5EF4-FFF2-40B4-BE49-F238E27FC236}">
                <a16:creationId xmlns:a16="http://schemas.microsoft.com/office/drawing/2014/main" id="{36E1286B-9D62-0267-610E-E12C74211143}"/>
              </a:ext>
            </a:extLst>
          </p:cNvPr>
          <p:cNvGraphicFramePr>
            <a:graphicFrameLocks noGrp="1"/>
          </p:cNvGraphicFramePr>
          <p:nvPr>
            <p:extLst>
              <p:ext uri="{D42A27DB-BD31-4B8C-83A1-F6EECF244321}">
                <p14:modId xmlns:p14="http://schemas.microsoft.com/office/powerpoint/2010/main" val="3068052566"/>
              </p:ext>
            </p:extLst>
          </p:nvPr>
        </p:nvGraphicFramePr>
        <p:xfrm>
          <a:off x="685800" y="1667436"/>
          <a:ext cx="10905565" cy="1925320"/>
        </p:xfrm>
        <a:graphic>
          <a:graphicData uri="http://schemas.openxmlformats.org/drawingml/2006/table">
            <a:tbl>
              <a:tblPr firstRow="1" firstCol="1" bandRow="1"/>
              <a:tblGrid>
                <a:gridCol w="1084202">
                  <a:extLst>
                    <a:ext uri="{9D8B030D-6E8A-4147-A177-3AD203B41FA5}">
                      <a16:colId xmlns:a16="http://schemas.microsoft.com/office/drawing/2014/main" val="1027726218"/>
                    </a:ext>
                  </a:extLst>
                </a:gridCol>
                <a:gridCol w="2579449">
                  <a:extLst>
                    <a:ext uri="{9D8B030D-6E8A-4147-A177-3AD203B41FA5}">
                      <a16:colId xmlns:a16="http://schemas.microsoft.com/office/drawing/2014/main" val="2348371890"/>
                    </a:ext>
                  </a:extLst>
                </a:gridCol>
                <a:gridCol w="1333410">
                  <a:extLst>
                    <a:ext uri="{9D8B030D-6E8A-4147-A177-3AD203B41FA5}">
                      <a16:colId xmlns:a16="http://schemas.microsoft.com/office/drawing/2014/main" val="464035766"/>
                    </a:ext>
                  </a:extLst>
                </a:gridCol>
                <a:gridCol w="900523">
                  <a:extLst>
                    <a:ext uri="{9D8B030D-6E8A-4147-A177-3AD203B41FA5}">
                      <a16:colId xmlns:a16="http://schemas.microsoft.com/office/drawing/2014/main" val="3292597956"/>
                    </a:ext>
                  </a:extLst>
                </a:gridCol>
                <a:gridCol w="835987">
                  <a:extLst>
                    <a:ext uri="{9D8B030D-6E8A-4147-A177-3AD203B41FA5}">
                      <a16:colId xmlns:a16="http://schemas.microsoft.com/office/drawing/2014/main" val="2379073221"/>
                    </a:ext>
                  </a:extLst>
                </a:gridCol>
                <a:gridCol w="1064345">
                  <a:extLst>
                    <a:ext uri="{9D8B030D-6E8A-4147-A177-3AD203B41FA5}">
                      <a16:colId xmlns:a16="http://schemas.microsoft.com/office/drawing/2014/main" val="81876513"/>
                    </a:ext>
                  </a:extLst>
                </a:gridCol>
                <a:gridCol w="1064345">
                  <a:extLst>
                    <a:ext uri="{9D8B030D-6E8A-4147-A177-3AD203B41FA5}">
                      <a16:colId xmlns:a16="http://schemas.microsoft.com/office/drawing/2014/main" val="4190464954"/>
                    </a:ext>
                  </a:extLst>
                </a:gridCol>
                <a:gridCol w="982930">
                  <a:extLst>
                    <a:ext uri="{9D8B030D-6E8A-4147-A177-3AD203B41FA5}">
                      <a16:colId xmlns:a16="http://schemas.microsoft.com/office/drawing/2014/main" val="981851940"/>
                    </a:ext>
                  </a:extLst>
                </a:gridCol>
                <a:gridCol w="1060374">
                  <a:extLst>
                    <a:ext uri="{9D8B030D-6E8A-4147-A177-3AD203B41FA5}">
                      <a16:colId xmlns:a16="http://schemas.microsoft.com/office/drawing/2014/main" val="2760843266"/>
                    </a:ext>
                  </a:extLst>
                </a:gridCol>
              </a:tblGrid>
              <a:tr h="835814">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Price Code</a:t>
                      </a: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Printed Description</a:t>
                      </a: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RecTrac ID</a:t>
                      </a: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Base Cost</a:t>
                      </a: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Base Retail</a:t>
                      </a: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Gate Price w/Tax</a:t>
                      </a: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Customer Savings*</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Start Selling Date</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End Selling Date</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00010123"/>
                  </a:ext>
                </a:extLst>
              </a:tr>
              <a:tr h="308583">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2400423V</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kern="1200" dirty="0">
                          <a:solidFill>
                            <a:schemeClr val="accent5">
                              <a:lumMod val="50000"/>
                            </a:schemeClr>
                          </a:solidFill>
                          <a:latin typeface="+mn-lt"/>
                          <a:ea typeface="+mn-ea"/>
                          <a:cs typeface="+mn-cs"/>
                        </a:rPr>
                        <a:t>USH 1 DAY NON-PEAK</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UHCAGAD3</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$103.55</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$109</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$159</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$50</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12/21/23</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09/15/24</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17507000"/>
                  </a:ext>
                </a:extLst>
              </a:tr>
              <a:tr h="308583">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2400424V</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kern="1200" dirty="0">
                          <a:solidFill>
                            <a:schemeClr val="accent5">
                              <a:lumMod val="50000"/>
                            </a:schemeClr>
                          </a:solidFill>
                          <a:latin typeface="+mn-lt"/>
                          <a:ea typeface="+mn-ea"/>
                          <a:cs typeface="+mn-cs"/>
                        </a:rPr>
                        <a:t>USH 1 DAY MID PEAK</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UHCAGAD4</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$120.75</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$125</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$159</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$34</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12/21/23</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09/15/24</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24777621"/>
                  </a:ext>
                </a:extLst>
              </a:tr>
              <a:tr h="308583">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2400425V</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kern="1200" dirty="0">
                          <a:solidFill>
                            <a:schemeClr val="accent5">
                              <a:lumMod val="50000"/>
                            </a:schemeClr>
                          </a:solidFill>
                          <a:latin typeface="+mn-lt"/>
                          <a:ea typeface="+mn-ea"/>
                          <a:cs typeface="+mn-cs"/>
                        </a:rPr>
                        <a:t>USH 1 DAY PEAK</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UHCAGAD5</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$130.25</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$135</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$159</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$24</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12/21/23</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09/15/24</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75200681"/>
                  </a:ext>
                </a:extLst>
              </a:tr>
            </a:tbl>
          </a:graphicData>
        </a:graphic>
      </p:graphicFrame>
      <p:pic>
        <p:nvPicPr>
          <p:cNvPr id="6" name="Picture 5">
            <a:extLst>
              <a:ext uri="{FF2B5EF4-FFF2-40B4-BE49-F238E27FC236}">
                <a16:creationId xmlns:a16="http://schemas.microsoft.com/office/drawing/2014/main" id="{42BB4E6E-AB80-8C87-F48E-38C840844052}"/>
              </a:ext>
            </a:extLst>
          </p:cNvPr>
          <p:cNvPicPr>
            <a:picLocks noChangeAspect="1"/>
          </p:cNvPicPr>
          <p:nvPr/>
        </p:nvPicPr>
        <p:blipFill>
          <a:blip r:embed="rId2"/>
          <a:stretch>
            <a:fillRect/>
          </a:stretch>
        </p:blipFill>
        <p:spPr>
          <a:xfrm>
            <a:off x="10207690" y="62857"/>
            <a:ext cx="1514140" cy="570806"/>
          </a:xfrm>
          <a:prstGeom prst="rect">
            <a:avLst/>
          </a:prstGeom>
        </p:spPr>
      </p:pic>
      <p:sp>
        <p:nvSpPr>
          <p:cNvPr id="7" name="TextBox 6">
            <a:extLst>
              <a:ext uri="{FF2B5EF4-FFF2-40B4-BE49-F238E27FC236}">
                <a16:creationId xmlns:a16="http://schemas.microsoft.com/office/drawing/2014/main" id="{029C7482-0309-E6B3-6188-934097B3FB71}"/>
              </a:ext>
            </a:extLst>
          </p:cNvPr>
          <p:cNvSpPr txBox="1"/>
          <p:nvPr/>
        </p:nvSpPr>
        <p:spPr>
          <a:xfrm>
            <a:off x="1052591" y="139547"/>
            <a:ext cx="6167336" cy="707886"/>
          </a:xfrm>
          <a:prstGeom prst="rect">
            <a:avLst/>
          </a:prstGeom>
          <a:noFill/>
        </p:spPr>
        <p:txBody>
          <a:bodyPr wrap="square" rtlCol="0">
            <a:spAutoFit/>
          </a:bodyPr>
          <a:lstStyle/>
          <a:p>
            <a:r>
              <a:rPr lang="en-US" sz="4000" dirty="0">
                <a:solidFill>
                  <a:schemeClr val="accent5">
                    <a:lumMod val="50000"/>
                  </a:schemeClr>
                </a:solidFill>
              </a:rPr>
              <a:t>Universal Hollywood </a:t>
            </a:r>
          </a:p>
        </p:txBody>
      </p:sp>
    </p:spTree>
    <p:extLst>
      <p:ext uri="{BB962C8B-B14F-4D97-AF65-F5344CB8AC3E}">
        <p14:creationId xmlns:p14="http://schemas.microsoft.com/office/powerpoint/2010/main" val="34014982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022ECCC9-5540-2653-B051-396722786BA5}"/>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36D57FA3-3D97-EE6E-B9A0-682D567653E2}"/>
              </a:ext>
            </a:extLst>
          </p:cNvPr>
          <p:cNvPicPr>
            <a:picLocks noChangeAspect="1"/>
          </p:cNvPicPr>
          <p:nvPr/>
        </p:nvPicPr>
        <p:blipFill rotWithShape="1">
          <a:blip r:embed="rId2"/>
          <a:srcRect t="50003" r="33655" b="26503"/>
          <a:stretch/>
        </p:blipFill>
        <p:spPr>
          <a:xfrm>
            <a:off x="219637" y="1586755"/>
            <a:ext cx="9060084" cy="3160057"/>
          </a:xfrm>
          <a:prstGeom prst="rect">
            <a:avLst/>
          </a:prstGeom>
        </p:spPr>
      </p:pic>
      <p:sp>
        <p:nvSpPr>
          <p:cNvPr id="7" name="TextBox 6">
            <a:extLst>
              <a:ext uri="{FF2B5EF4-FFF2-40B4-BE49-F238E27FC236}">
                <a16:creationId xmlns:a16="http://schemas.microsoft.com/office/drawing/2014/main" id="{80396C50-CFEC-3F1C-3539-816EA1CC338B}"/>
              </a:ext>
            </a:extLst>
          </p:cNvPr>
          <p:cNvSpPr txBox="1"/>
          <p:nvPr/>
        </p:nvSpPr>
        <p:spPr>
          <a:xfrm>
            <a:off x="9279721" y="1659285"/>
            <a:ext cx="2692642" cy="3077766"/>
          </a:xfrm>
          <a:prstGeom prst="rect">
            <a:avLst/>
          </a:prstGeom>
          <a:noFill/>
        </p:spPr>
        <p:txBody>
          <a:bodyPr wrap="square" rtlCol="0">
            <a:spAutoFit/>
          </a:bodyPr>
          <a:lstStyle/>
          <a:p>
            <a:r>
              <a:rPr lang="en-US" b="1" u="sng" dirty="0"/>
              <a:t>Calendar Key:</a:t>
            </a:r>
          </a:p>
          <a:p>
            <a:r>
              <a:rPr lang="en-US" sz="1600" dirty="0"/>
              <a:t>Green - $109 – Ticket Valid Use Dates</a:t>
            </a:r>
          </a:p>
          <a:p>
            <a:endParaRPr lang="en-US" sz="1600" dirty="0"/>
          </a:p>
          <a:p>
            <a:r>
              <a:rPr lang="en-US" sz="1600" dirty="0"/>
              <a:t>Yellow - $125 Ticket Valid Use Date</a:t>
            </a:r>
          </a:p>
          <a:p>
            <a:endParaRPr lang="en-US" sz="1600" dirty="0"/>
          </a:p>
          <a:p>
            <a:r>
              <a:rPr lang="en-US" sz="1600" dirty="0"/>
              <a:t>Orange - $135 Ticket Valid Use Dates</a:t>
            </a:r>
          </a:p>
          <a:p>
            <a:endParaRPr lang="en-US" sz="1600" dirty="0"/>
          </a:p>
          <a:p>
            <a:r>
              <a:rPr lang="en-US" sz="1600" dirty="0"/>
              <a:t>Blue – Black-out dates for all Military One-day products</a:t>
            </a:r>
          </a:p>
        </p:txBody>
      </p:sp>
      <p:sp>
        <p:nvSpPr>
          <p:cNvPr id="8" name="TextBox 7">
            <a:extLst>
              <a:ext uri="{FF2B5EF4-FFF2-40B4-BE49-F238E27FC236}">
                <a16:creationId xmlns:a16="http://schemas.microsoft.com/office/drawing/2014/main" id="{A80F4AA7-9CB0-3F7A-0435-38FD2DF262AC}"/>
              </a:ext>
            </a:extLst>
          </p:cNvPr>
          <p:cNvSpPr txBox="1"/>
          <p:nvPr/>
        </p:nvSpPr>
        <p:spPr>
          <a:xfrm>
            <a:off x="219637" y="4836750"/>
            <a:ext cx="8364071" cy="1754326"/>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accent1">
                    <a:lumMod val="75000"/>
                  </a:schemeClr>
                </a:solidFill>
              </a:rPr>
              <a:t>1-Day USH Black-out date and price calendar will be sent in enouncement and posted in the TMS Support and Documentation</a:t>
            </a:r>
          </a:p>
          <a:p>
            <a:pPr marL="285750" indent="-285750">
              <a:buFont typeface="Arial" panose="020B0604020202020204" pitchFamily="34" charset="0"/>
              <a:buChar char="•"/>
            </a:pPr>
            <a:endParaRPr lang="en-US" dirty="0">
              <a:solidFill>
                <a:schemeClr val="accent1">
                  <a:lumMod val="75000"/>
                </a:schemeClr>
              </a:solidFill>
            </a:endParaRPr>
          </a:p>
          <a:p>
            <a:pPr marL="285750" indent="-285750">
              <a:buFont typeface="Arial" panose="020B0604020202020204" pitchFamily="34" charset="0"/>
              <a:buChar char="•"/>
            </a:pPr>
            <a:r>
              <a:rPr lang="en-US" dirty="0">
                <a:solidFill>
                  <a:schemeClr val="accent1">
                    <a:lumMod val="75000"/>
                  </a:schemeClr>
                </a:solidFill>
              </a:rPr>
              <a:t>Note: Customers that purchase $135 dollar tickets can use the tickets on a lower priced date. For example, customer was planning on going to the park May 24</a:t>
            </a:r>
            <a:r>
              <a:rPr lang="en-US" baseline="30000" dirty="0">
                <a:solidFill>
                  <a:schemeClr val="accent1">
                    <a:lumMod val="75000"/>
                  </a:schemeClr>
                </a:solidFill>
              </a:rPr>
              <a:t>th</a:t>
            </a:r>
            <a:r>
              <a:rPr lang="en-US" dirty="0">
                <a:solidFill>
                  <a:schemeClr val="accent1">
                    <a:lumMod val="75000"/>
                  </a:schemeClr>
                </a:solidFill>
              </a:rPr>
              <a:t>. But changes plans to go on May 31. They can use their tickets on the lower priced date</a:t>
            </a:r>
            <a:r>
              <a:rPr lang="en-US" dirty="0"/>
              <a:t>.</a:t>
            </a:r>
          </a:p>
        </p:txBody>
      </p:sp>
      <p:sp>
        <p:nvSpPr>
          <p:cNvPr id="9" name="TextBox 8">
            <a:extLst>
              <a:ext uri="{FF2B5EF4-FFF2-40B4-BE49-F238E27FC236}">
                <a16:creationId xmlns:a16="http://schemas.microsoft.com/office/drawing/2014/main" id="{C515097B-6E45-9895-7899-976C41189E1D}"/>
              </a:ext>
            </a:extLst>
          </p:cNvPr>
          <p:cNvSpPr txBox="1"/>
          <p:nvPr/>
        </p:nvSpPr>
        <p:spPr>
          <a:xfrm>
            <a:off x="219637" y="1118573"/>
            <a:ext cx="9046150" cy="1015663"/>
          </a:xfrm>
          <a:prstGeom prst="rect">
            <a:avLst/>
          </a:prstGeom>
          <a:noFill/>
        </p:spPr>
        <p:txBody>
          <a:bodyPr wrap="square" rtlCol="0">
            <a:spAutoFit/>
          </a:bodyPr>
          <a:lstStyle/>
          <a:p>
            <a:r>
              <a:rPr lang="en-US" sz="2400" u="sng" dirty="0">
                <a:solidFill>
                  <a:schemeClr val="accent5">
                    <a:lumMod val="50000"/>
                  </a:schemeClr>
                </a:solidFill>
              </a:rPr>
              <a:t>Universal Hollywood – 1-day Calendar:</a:t>
            </a:r>
          </a:p>
          <a:p>
            <a:r>
              <a:rPr lang="en-US" sz="1800" dirty="0">
                <a:solidFill>
                  <a:schemeClr val="accent5">
                    <a:lumMod val="50000"/>
                  </a:schemeClr>
                </a:solidFill>
              </a:rPr>
              <a:t> </a:t>
            </a:r>
          </a:p>
          <a:p>
            <a:endParaRPr lang="en-US" dirty="0"/>
          </a:p>
        </p:txBody>
      </p:sp>
      <p:pic>
        <p:nvPicPr>
          <p:cNvPr id="10" name="Picture 9">
            <a:extLst>
              <a:ext uri="{FF2B5EF4-FFF2-40B4-BE49-F238E27FC236}">
                <a16:creationId xmlns:a16="http://schemas.microsoft.com/office/drawing/2014/main" id="{6CF1D6D1-DFA3-D591-6C84-D56336F9B9CE}"/>
              </a:ext>
            </a:extLst>
          </p:cNvPr>
          <p:cNvPicPr>
            <a:picLocks noChangeAspect="1"/>
          </p:cNvPicPr>
          <p:nvPr/>
        </p:nvPicPr>
        <p:blipFill>
          <a:blip r:embed="rId3"/>
          <a:stretch>
            <a:fillRect/>
          </a:stretch>
        </p:blipFill>
        <p:spPr>
          <a:xfrm>
            <a:off x="10207690" y="62857"/>
            <a:ext cx="1514140" cy="570806"/>
          </a:xfrm>
          <a:prstGeom prst="rect">
            <a:avLst/>
          </a:prstGeom>
        </p:spPr>
      </p:pic>
      <p:sp>
        <p:nvSpPr>
          <p:cNvPr id="11" name="TextBox 10">
            <a:extLst>
              <a:ext uri="{FF2B5EF4-FFF2-40B4-BE49-F238E27FC236}">
                <a16:creationId xmlns:a16="http://schemas.microsoft.com/office/drawing/2014/main" id="{87E221DF-B748-D655-E7C5-CD8FAE13E58E}"/>
              </a:ext>
            </a:extLst>
          </p:cNvPr>
          <p:cNvSpPr txBox="1"/>
          <p:nvPr/>
        </p:nvSpPr>
        <p:spPr>
          <a:xfrm>
            <a:off x="1052591" y="139547"/>
            <a:ext cx="6167336" cy="707886"/>
          </a:xfrm>
          <a:prstGeom prst="rect">
            <a:avLst/>
          </a:prstGeom>
          <a:noFill/>
        </p:spPr>
        <p:txBody>
          <a:bodyPr wrap="square" rtlCol="0">
            <a:spAutoFit/>
          </a:bodyPr>
          <a:lstStyle/>
          <a:p>
            <a:r>
              <a:rPr lang="en-US" sz="4000" dirty="0">
                <a:solidFill>
                  <a:schemeClr val="accent5">
                    <a:lumMod val="50000"/>
                  </a:schemeClr>
                </a:solidFill>
              </a:rPr>
              <a:t>Universal Hollywood </a:t>
            </a:r>
          </a:p>
        </p:txBody>
      </p:sp>
    </p:spTree>
    <p:extLst>
      <p:ext uri="{BB962C8B-B14F-4D97-AF65-F5344CB8AC3E}">
        <p14:creationId xmlns:p14="http://schemas.microsoft.com/office/powerpoint/2010/main" val="5012058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87E55E88-F706-97DF-7189-D711F0F7C3AA}"/>
              </a:ext>
            </a:extLst>
          </p:cNvPr>
          <p:cNvCxnSpPr/>
          <p:nvPr/>
        </p:nvCxnSpPr>
        <p:spPr>
          <a:xfrm>
            <a:off x="1193259" y="648982"/>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6D38A4A9-83E7-BD78-7D13-44277279CDAA}"/>
              </a:ext>
            </a:extLst>
          </p:cNvPr>
          <p:cNvPicPr>
            <a:picLocks noChangeAspect="1"/>
          </p:cNvPicPr>
          <p:nvPr/>
        </p:nvPicPr>
        <p:blipFill>
          <a:blip r:embed="rId2"/>
          <a:stretch>
            <a:fillRect/>
          </a:stretch>
        </p:blipFill>
        <p:spPr>
          <a:xfrm>
            <a:off x="10207690" y="62857"/>
            <a:ext cx="1514140" cy="570806"/>
          </a:xfrm>
          <a:prstGeom prst="rect">
            <a:avLst/>
          </a:prstGeom>
        </p:spPr>
      </p:pic>
      <p:pic>
        <p:nvPicPr>
          <p:cNvPr id="8" name="Picture 7">
            <a:extLst>
              <a:ext uri="{FF2B5EF4-FFF2-40B4-BE49-F238E27FC236}">
                <a16:creationId xmlns:a16="http://schemas.microsoft.com/office/drawing/2014/main" id="{56FEE9BD-805F-693E-CE3C-111718648B63}"/>
              </a:ext>
            </a:extLst>
          </p:cNvPr>
          <p:cNvPicPr>
            <a:picLocks noChangeAspect="1"/>
          </p:cNvPicPr>
          <p:nvPr/>
        </p:nvPicPr>
        <p:blipFill>
          <a:blip r:embed="rId3"/>
          <a:stretch>
            <a:fillRect/>
          </a:stretch>
        </p:blipFill>
        <p:spPr>
          <a:xfrm>
            <a:off x="825759" y="664302"/>
            <a:ext cx="10241902" cy="3622360"/>
          </a:xfrm>
          <a:prstGeom prst="rect">
            <a:avLst/>
          </a:prstGeom>
        </p:spPr>
      </p:pic>
      <p:sp>
        <p:nvSpPr>
          <p:cNvPr id="9" name="TextBox 8">
            <a:extLst>
              <a:ext uri="{FF2B5EF4-FFF2-40B4-BE49-F238E27FC236}">
                <a16:creationId xmlns:a16="http://schemas.microsoft.com/office/drawing/2014/main" id="{9AE9259B-C7CC-0868-6AC1-1E42C0F418E4}"/>
              </a:ext>
            </a:extLst>
          </p:cNvPr>
          <p:cNvSpPr txBox="1"/>
          <p:nvPr/>
        </p:nvSpPr>
        <p:spPr>
          <a:xfrm>
            <a:off x="517482" y="4358417"/>
            <a:ext cx="10241901" cy="2400657"/>
          </a:xfrm>
          <a:prstGeom prst="rect">
            <a:avLst/>
          </a:prstGeom>
          <a:noFill/>
        </p:spPr>
        <p:txBody>
          <a:bodyPr wrap="square" rtlCol="0">
            <a:spAutoFit/>
          </a:bodyPr>
          <a:lstStyle/>
          <a:p>
            <a:r>
              <a:rPr lang="en-US" sz="2400" u="sng" dirty="0">
                <a:solidFill>
                  <a:schemeClr val="accent5">
                    <a:lumMod val="50000"/>
                  </a:schemeClr>
                </a:solidFill>
              </a:rPr>
              <a:t>TMS Black Out Dates: </a:t>
            </a:r>
          </a:p>
          <a:p>
            <a:pPr marL="285750" indent="-285750">
              <a:buFont typeface="Arial" panose="020B0604020202020204" pitchFamily="34" charset="0"/>
              <a:buChar char="•"/>
            </a:pPr>
            <a:r>
              <a:rPr lang="en-US" dirty="0">
                <a:solidFill>
                  <a:schemeClr val="accent5">
                    <a:lumMod val="50000"/>
                  </a:schemeClr>
                </a:solidFill>
              </a:rPr>
              <a:t>Black-out dates have been added to TMS </a:t>
            </a:r>
          </a:p>
          <a:p>
            <a:pPr marL="285750" indent="-285750">
              <a:buFont typeface="Arial" panose="020B0604020202020204" pitchFamily="34" charset="0"/>
              <a:buChar char="•"/>
            </a:pPr>
            <a:r>
              <a:rPr lang="en-US" sz="1800" dirty="0">
                <a:solidFill>
                  <a:schemeClr val="accent5">
                    <a:lumMod val="50000"/>
                  </a:schemeClr>
                </a:solidFill>
              </a:rPr>
              <a:t>Select ticket name to access all ticket details</a:t>
            </a:r>
          </a:p>
          <a:p>
            <a:pPr marL="285750" indent="-285750">
              <a:buFont typeface="Arial" panose="020B0604020202020204" pitchFamily="34" charset="0"/>
              <a:buChar char="•"/>
            </a:pPr>
            <a:r>
              <a:rPr lang="en-US" sz="1800" dirty="0">
                <a:solidFill>
                  <a:schemeClr val="accent5">
                    <a:lumMod val="50000"/>
                  </a:schemeClr>
                </a:solidFill>
              </a:rPr>
              <a:t>In pop-up window select </a:t>
            </a:r>
            <a:r>
              <a:rPr lang="en-US" dirty="0">
                <a:solidFill>
                  <a:schemeClr val="accent5">
                    <a:lumMod val="50000"/>
                  </a:schemeClr>
                </a:solidFill>
              </a:rPr>
              <a:t>tab “</a:t>
            </a:r>
            <a:r>
              <a:rPr lang="en-US" sz="1800" dirty="0">
                <a:solidFill>
                  <a:schemeClr val="accent5">
                    <a:lumMod val="50000"/>
                  </a:schemeClr>
                </a:solidFill>
              </a:rPr>
              <a:t>Dates” to see all black- out dates</a:t>
            </a:r>
          </a:p>
          <a:p>
            <a:pPr marL="285750" indent="-285750">
              <a:buFont typeface="Arial" panose="020B0604020202020204" pitchFamily="34" charset="0"/>
              <a:buChar char="•"/>
            </a:pPr>
            <a:r>
              <a:rPr lang="en-US" sz="1800" dirty="0">
                <a:solidFill>
                  <a:schemeClr val="accent5">
                    <a:lumMod val="50000"/>
                  </a:schemeClr>
                </a:solidFill>
              </a:rPr>
              <a:t>Can also look in the  “Terms &amp; Conditions”  Tab, which prints on customer's ticket.</a:t>
            </a:r>
          </a:p>
          <a:p>
            <a:pPr marL="285750" indent="-285750">
              <a:buFont typeface="Arial" panose="020B0604020202020204" pitchFamily="34" charset="0"/>
              <a:buChar char="•"/>
            </a:pPr>
            <a:endParaRPr lang="en-US" sz="1800" dirty="0">
              <a:solidFill>
                <a:schemeClr val="accent5">
                  <a:lumMod val="50000"/>
                </a:schemeClr>
              </a:solidFill>
            </a:endParaRPr>
          </a:p>
          <a:p>
            <a:endParaRPr lang="en-US" dirty="0"/>
          </a:p>
          <a:p>
            <a:endParaRPr lang="en-US" dirty="0"/>
          </a:p>
        </p:txBody>
      </p:sp>
      <p:sp>
        <p:nvSpPr>
          <p:cNvPr id="10" name="TextBox 9">
            <a:extLst>
              <a:ext uri="{FF2B5EF4-FFF2-40B4-BE49-F238E27FC236}">
                <a16:creationId xmlns:a16="http://schemas.microsoft.com/office/drawing/2014/main" id="{A2DEF75B-2500-8A03-9F72-8AE0FBC468FA}"/>
              </a:ext>
            </a:extLst>
          </p:cNvPr>
          <p:cNvSpPr txBox="1"/>
          <p:nvPr/>
        </p:nvSpPr>
        <p:spPr>
          <a:xfrm>
            <a:off x="1037618" y="0"/>
            <a:ext cx="6167336" cy="707886"/>
          </a:xfrm>
          <a:prstGeom prst="rect">
            <a:avLst/>
          </a:prstGeom>
          <a:noFill/>
        </p:spPr>
        <p:txBody>
          <a:bodyPr wrap="square" rtlCol="0">
            <a:spAutoFit/>
          </a:bodyPr>
          <a:lstStyle/>
          <a:p>
            <a:r>
              <a:rPr lang="en-US" sz="4000" dirty="0">
                <a:solidFill>
                  <a:schemeClr val="accent5">
                    <a:lumMod val="50000"/>
                  </a:schemeClr>
                </a:solidFill>
              </a:rPr>
              <a:t>Universal Hollywood </a:t>
            </a:r>
          </a:p>
        </p:txBody>
      </p:sp>
    </p:spTree>
    <p:extLst>
      <p:ext uri="{BB962C8B-B14F-4D97-AF65-F5344CB8AC3E}">
        <p14:creationId xmlns:p14="http://schemas.microsoft.com/office/powerpoint/2010/main" val="31012874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8DF70F9-1FE2-FD50-7AB5-CF683433B24E}"/>
              </a:ext>
            </a:extLst>
          </p:cNvPr>
          <p:cNvSpPr txBox="1"/>
          <p:nvPr/>
        </p:nvSpPr>
        <p:spPr>
          <a:xfrm>
            <a:off x="6512767" y="1156999"/>
            <a:ext cx="4806540" cy="4616648"/>
          </a:xfrm>
          <a:prstGeom prst="rect">
            <a:avLst/>
          </a:prstGeom>
          <a:noFill/>
        </p:spPr>
        <p:txBody>
          <a:bodyPr wrap="square" rtlCol="0">
            <a:spAutoFit/>
          </a:bodyPr>
          <a:lstStyle/>
          <a:p>
            <a:r>
              <a:rPr lang="en-US" sz="2400" u="sng" dirty="0">
                <a:solidFill>
                  <a:schemeClr val="accent5">
                    <a:lumMod val="50000"/>
                  </a:schemeClr>
                </a:solidFill>
              </a:rPr>
              <a:t>TMS Add to Cart Prompt:</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solidFill>
                  <a:schemeClr val="accent1">
                    <a:lumMod val="75000"/>
                  </a:schemeClr>
                </a:solidFill>
              </a:rPr>
              <a:t>In the TMS Ticket Portal a New Cart Prompt has been added where you will choose a reservation date. </a:t>
            </a:r>
          </a:p>
          <a:p>
            <a:endParaRPr lang="en-US" dirty="0">
              <a:solidFill>
                <a:schemeClr val="accent1">
                  <a:lumMod val="75000"/>
                </a:schemeClr>
              </a:solidFill>
            </a:endParaRPr>
          </a:p>
          <a:p>
            <a:pPr marL="285750" indent="-285750">
              <a:buFont typeface="Arial" panose="020B0604020202020204" pitchFamily="34" charset="0"/>
              <a:buChar char="•"/>
            </a:pPr>
            <a:r>
              <a:rPr lang="en-US" dirty="0">
                <a:solidFill>
                  <a:schemeClr val="accent1">
                    <a:lumMod val="75000"/>
                  </a:schemeClr>
                </a:solidFill>
              </a:rPr>
              <a:t>By Selecting the date, the seller is NOT creating a reservation</a:t>
            </a:r>
          </a:p>
          <a:p>
            <a:pPr marL="285750" indent="-285750">
              <a:buFont typeface="Arial" panose="020B0604020202020204" pitchFamily="34" charset="0"/>
              <a:buChar char="•"/>
            </a:pPr>
            <a:endParaRPr lang="en-US" dirty="0">
              <a:solidFill>
                <a:schemeClr val="accent1">
                  <a:lumMod val="75000"/>
                </a:schemeClr>
              </a:solidFill>
            </a:endParaRPr>
          </a:p>
          <a:p>
            <a:pPr marL="285750" indent="-285750">
              <a:buFont typeface="Arial" panose="020B0604020202020204" pitchFamily="34" charset="0"/>
              <a:buChar char="•"/>
            </a:pPr>
            <a:r>
              <a:rPr lang="en-US" dirty="0">
                <a:solidFill>
                  <a:schemeClr val="accent1">
                    <a:lumMod val="75000"/>
                  </a:schemeClr>
                </a:solidFill>
              </a:rPr>
              <a:t>Use the same date for both the arrival and departure date</a:t>
            </a:r>
          </a:p>
          <a:p>
            <a:pPr marL="285750" indent="-285750">
              <a:buFont typeface="Arial" panose="020B0604020202020204" pitchFamily="34" charset="0"/>
              <a:buChar char="•"/>
            </a:pPr>
            <a:endParaRPr lang="en-US" dirty="0">
              <a:solidFill>
                <a:schemeClr val="accent1">
                  <a:lumMod val="75000"/>
                </a:schemeClr>
              </a:solidFill>
            </a:endParaRPr>
          </a:p>
          <a:p>
            <a:pPr marL="285750" indent="-285750">
              <a:buFont typeface="Arial" panose="020B0604020202020204" pitchFamily="34" charset="0"/>
              <a:buChar char="•"/>
            </a:pPr>
            <a:r>
              <a:rPr lang="en-US" dirty="0">
                <a:solidFill>
                  <a:schemeClr val="accent1">
                    <a:lumMod val="75000"/>
                  </a:schemeClr>
                </a:solidFill>
              </a:rPr>
              <a:t>Customers can change dates.</a:t>
            </a:r>
          </a:p>
          <a:p>
            <a:endParaRPr lang="en-US" dirty="0"/>
          </a:p>
          <a:p>
            <a:endParaRPr lang="en-US" dirty="0"/>
          </a:p>
          <a:p>
            <a:endParaRPr lang="en-US" dirty="0"/>
          </a:p>
        </p:txBody>
      </p:sp>
      <p:cxnSp>
        <p:nvCxnSpPr>
          <p:cNvPr id="3" name="Straight Connector 2">
            <a:extLst>
              <a:ext uri="{FF2B5EF4-FFF2-40B4-BE49-F238E27FC236}">
                <a16:creationId xmlns:a16="http://schemas.microsoft.com/office/drawing/2014/main" id="{87E55E88-F706-97DF-7189-D711F0F7C3AA}"/>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10FDAA0C-1E23-2043-D921-1E8749A10992}"/>
              </a:ext>
            </a:extLst>
          </p:cNvPr>
          <p:cNvPicPr>
            <a:picLocks noChangeAspect="1"/>
          </p:cNvPicPr>
          <p:nvPr/>
        </p:nvPicPr>
        <p:blipFill rotWithShape="1">
          <a:blip r:embed="rId2"/>
          <a:srcRect l="30765" t="8766" r="35255" b="-26"/>
          <a:stretch/>
        </p:blipFill>
        <p:spPr>
          <a:xfrm>
            <a:off x="1343608" y="1072898"/>
            <a:ext cx="3909527" cy="5758616"/>
          </a:xfrm>
          <a:prstGeom prst="rect">
            <a:avLst/>
          </a:prstGeom>
        </p:spPr>
      </p:pic>
      <p:pic>
        <p:nvPicPr>
          <p:cNvPr id="5" name="Picture 4">
            <a:extLst>
              <a:ext uri="{FF2B5EF4-FFF2-40B4-BE49-F238E27FC236}">
                <a16:creationId xmlns:a16="http://schemas.microsoft.com/office/drawing/2014/main" id="{3395F5AF-D390-B622-3A9C-BC9735D8D1A6}"/>
              </a:ext>
            </a:extLst>
          </p:cNvPr>
          <p:cNvPicPr>
            <a:picLocks noChangeAspect="1"/>
          </p:cNvPicPr>
          <p:nvPr/>
        </p:nvPicPr>
        <p:blipFill>
          <a:blip r:embed="rId3"/>
          <a:stretch>
            <a:fillRect/>
          </a:stretch>
        </p:blipFill>
        <p:spPr>
          <a:xfrm>
            <a:off x="10207690" y="62857"/>
            <a:ext cx="1514140" cy="570806"/>
          </a:xfrm>
          <a:prstGeom prst="rect">
            <a:avLst/>
          </a:prstGeom>
        </p:spPr>
      </p:pic>
      <p:sp>
        <p:nvSpPr>
          <p:cNvPr id="7" name="TextBox 6">
            <a:extLst>
              <a:ext uri="{FF2B5EF4-FFF2-40B4-BE49-F238E27FC236}">
                <a16:creationId xmlns:a16="http://schemas.microsoft.com/office/drawing/2014/main" id="{1A84E217-7632-06C4-E26C-1B0BC42FC790}"/>
              </a:ext>
            </a:extLst>
          </p:cNvPr>
          <p:cNvSpPr txBox="1"/>
          <p:nvPr/>
        </p:nvSpPr>
        <p:spPr>
          <a:xfrm>
            <a:off x="1052591" y="139547"/>
            <a:ext cx="6167336" cy="707886"/>
          </a:xfrm>
          <a:prstGeom prst="rect">
            <a:avLst/>
          </a:prstGeom>
          <a:noFill/>
        </p:spPr>
        <p:txBody>
          <a:bodyPr wrap="square" rtlCol="0">
            <a:spAutoFit/>
          </a:bodyPr>
          <a:lstStyle/>
          <a:p>
            <a:r>
              <a:rPr lang="en-US" sz="4000" dirty="0">
                <a:solidFill>
                  <a:schemeClr val="accent5">
                    <a:lumMod val="50000"/>
                  </a:schemeClr>
                </a:solidFill>
              </a:rPr>
              <a:t>Universal Hollywood </a:t>
            </a:r>
          </a:p>
        </p:txBody>
      </p:sp>
    </p:spTree>
    <p:extLst>
      <p:ext uri="{BB962C8B-B14F-4D97-AF65-F5344CB8AC3E}">
        <p14:creationId xmlns:p14="http://schemas.microsoft.com/office/powerpoint/2010/main" val="13464134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8DF70F9-1FE2-FD50-7AB5-CF683433B24E}"/>
              </a:ext>
            </a:extLst>
          </p:cNvPr>
          <p:cNvSpPr txBox="1"/>
          <p:nvPr/>
        </p:nvSpPr>
        <p:spPr>
          <a:xfrm>
            <a:off x="633357" y="4710696"/>
            <a:ext cx="6815657" cy="2123658"/>
          </a:xfrm>
          <a:prstGeom prst="rect">
            <a:avLst/>
          </a:prstGeom>
          <a:noFill/>
        </p:spPr>
        <p:txBody>
          <a:bodyPr wrap="square" rtlCol="0">
            <a:spAutoFit/>
          </a:bodyPr>
          <a:lstStyle/>
          <a:p>
            <a:r>
              <a:rPr lang="en-US" sz="2400" u="sng" dirty="0">
                <a:solidFill>
                  <a:schemeClr val="accent5">
                    <a:lumMod val="50000"/>
                  </a:schemeClr>
                </a:solidFill>
              </a:rPr>
              <a:t>TMS Add Arrival and Departure Dates:</a:t>
            </a:r>
          </a:p>
          <a:p>
            <a:pPr marL="285750" indent="-285750">
              <a:buFont typeface="Arial" panose="020B0604020202020204" pitchFamily="34" charset="0"/>
              <a:buChar char="•"/>
            </a:pPr>
            <a:r>
              <a:rPr lang="en-US" dirty="0">
                <a:solidFill>
                  <a:schemeClr val="accent1">
                    <a:lumMod val="75000"/>
                  </a:schemeClr>
                </a:solidFill>
              </a:rPr>
              <a:t>Select the same date for the departure and arrival</a:t>
            </a:r>
          </a:p>
          <a:p>
            <a:pPr marL="285750" indent="-285750">
              <a:buFont typeface="Arial" panose="020B0604020202020204" pitchFamily="34" charset="0"/>
              <a:buChar char="•"/>
            </a:pPr>
            <a:r>
              <a:rPr lang="en-US" dirty="0">
                <a:solidFill>
                  <a:schemeClr val="accent1">
                    <a:lumMod val="75000"/>
                  </a:schemeClr>
                </a:solidFill>
              </a:rPr>
              <a:t>Black-out dates are light grey and cannot be selected.</a:t>
            </a:r>
          </a:p>
          <a:p>
            <a:pPr marL="285750" indent="-285750">
              <a:buFont typeface="Arial" panose="020B0604020202020204" pitchFamily="34" charset="0"/>
              <a:buChar char="•"/>
            </a:pPr>
            <a:r>
              <a:rPr lang="en-US" dirty="0">
                <a:solidFill>
                  <a:schemeClr val="accent1">
                    <a:lumMod val="75000"/>
                  </a:schemeClr>
                </a:solidFill>
              </a:rPr>
              <a:t>Save to proceed to check-out</a:t>
            </a:r>
          </a:p>
          <a:p>
            <a:endParaRPr lang="en-US" dirty="0"/>
          </a:p>
          <a:p>
            <a:endParaRPr lang="en-US" dirty="0"/>
          </a:p>
          <a:p>
            <a:endParaRPr lang="en-US" dirty="0"/>
          </a:p>
        </p:txBody>
      </p:sp>
      <p:cxnSp>
        <p:nvCxnSpPr>
          <p:cNvPr id="3" name="Straight Connector 2">
            <a:extLst>
              <a:ext uri="{FF2B5EF4-FFF2-40B4-BE49-F238E27FC236}">
                <a16:creationId xmlns:a16="http://schemas.microsoft.com/office/drawing/2014/main" id="{87E55E88-F706-97DF-7189-D711F0F7C3AA}"/>
              </a:ext>
            </a:extLst>
          </p:cNvPr>
          <p:cNvCxnSpPr/>
          <p:nvPr/>
        </p:nvCxnSpPr>
        <p:spPr>
          <a:xfrm>
            <a:off x="1183928" y="65936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3395F5AF-D390-B622-3A9C-BC9735D8D1A6}"/>
              </a:ext>
            </a:extLst>
          </p:cNvPr>
          <p:cNvPicPr>
            <a:picLocks noChangeAspect="1"/>
          </p:cNvPicPr>
          <p:nvPr/>
        </p:nvPicPr>
        <p:blipFill>
          <a:blip r:embed="rId2"/>
          <a:stretch>
            <a:fillRect/>
          </a:stretch>
        </p:blipFill>
        <p:spPr>
          <a:xfrm>
            <a:off x="10207690" y="62857"/>
            <a:ext cx="1514140" cy="570806"/>
          </a:xfrm>
          <a:prstGeom prst="rect">
            <a:avLst/>
          </a:prstGeom>
        </p:spPr>
      </p:pic>
      <p:sp>
        <p:nvSpPr>
          <p:cNvPr id="7" name="TextBox 6">
            <a:extLst>
              <a:ext uri="{FF2B5EF4-FFF2-40B4-BE49-F238E27FC236}">
                <a16:creationId xmlns:a16="http://schemas.microsoft.com/office/drawing/2014/main" id="{1A84E217-7632-06C4-E26C-1B0BC42FC790}"/>
              </a:ext>
            </a:extLst>
          </p:cNvPr>
          <p:cNvSpPr txBox="1"/>
          <p:nvPr/>
        </p:nvSpPr>
        <p:spPr>
          <a:xfrm>
            <a:off x="1046949" y="7102"/>
            <a:ext cx="6167336" cy="707886"/>
          </a:xfrm>
          <a:prstGeom prst="rect">
            <a:avLst/>
          </a:prstGeom>
          <a:noFill/>
        </p:spPr>
        <p:txBody>
          <a:bodyPr wrap="square" rtlCol="0">
            <a:spAutoFit/>
          </a:bodyPr>
          <a:lstStyle/>
          <a:p>
            <a:r>
              <a:rPr lang="en-US" sz="4000" dirty="0">
                <a:solidFill>
                  <a:schemeClr val="accent5">
                    <a:lumMod val="50000"/>
                  </a:schemeClr>
                </a:solidFill>
              </a:rPr>
              <a:t>Universal Hollywood </a:t>
            </a:r>
          </a:p>
        </p:txBody>
      </p:sp>
      <p:pic>
        <p:nvPicPr>
          <p:cNvPr id="8" name="Picture 7">
            <a:extLst>
              <a:ext uri="{FF2B5EF4-FFF2-40B4-BE49-F238E27FC236}">
                <a16:creationId xmlns:a16="http://schemas.microsoft.com/office/drawing/2014/main" id="{B605051A-1598-69BB-C9A5-1F9538C367CA}"/>
              </a:ext>
            </a:extLst>
          </p:cNvPr>
          <p:cNvPicPr>
            <a:picLocks noChangeAspect="1"/>
          </p:cNvPicPr>
          <p:nvPr/>
        </p:nvPicPr>
        <p:blipFill rotWithShape="1">
          <a:blip r:embed="rId3"/>
          <a:srcRect l="3104" r="14810" b="24954"/>
          <a:stretch/>
        </p:blipFill>
        <p:spPr>
          <a:xfrm>
            <a:off x="1115438" y="726612"/>
            <a:ext cx="9961123" cy="4017192"/>
          </a:xfrm>
          <a:prstGeom prst="rect">
            <a:avLst/>
          </a:prstGeom>
        </p:spPr>
      </p:pic>
      <p:sp>
        <p:nvSpPr>
          <p:cNvPr id="9" name="TextBox 8">
            <a:extLst>
              <a:ext uri="{FF2B5EF4-FFF2-40B4-BE49-F238E27FC236}">
                <a16:creationId xmlns:a16="http://schemas.microsoft.com/office/drawing/2014/main" id="{C259E127-516B-CFA0-4824-B36B68B65345}"/>
              </a:ext>
            </a:extLst>
          </p:cNvPr>
          <p:cNvSpPr txBox="1"/>
          <p:nvPr/>
        </p:nvSpPr>
        <p:spPr>
          <a:xfrm>
            <a:off x="7828383" y="4916110"/>
            <a:ext cx="4124131" cy="738664"/>
          </a:xfrm>
          <a:prstGeom prst="rect">
            <a:avLst/>
          </a:prstGeom>
          <a:noFill/>
        </p:spPr>
        <p:txBody>
          <a:bodyPr wrap="square" rtlCol="0">
            <a:spAutoFit/>
          </a:bodyPr>
          <a:lstStyle/>
          <a:p>
            <a:r>
              <a:rPr lang="en-US" sz="1400" dirty="0"/>
              <a:t>Pro-Tip: If you have trouble seeing dates keyboard short cut: select “control and +” on key board to make objects on screen bigger. </a:t>
            </a:r>
          </a:p>
        </p:txBody>
      </p:sp>
    </p:spTree>
    <p:extLst>
      <p:ext uri="{BB962C8B-B14F-4D97-AF65-F5344CB8AC3E}">
        <p14:creationId xmlns:p14="http://schemas.microsoft.com/office/powerpoint/2010/main" val="7924061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8DF70F9-1FE2-FD50-7AB5-CF683433B24E}"/>
              </a:ext>
            </a:extLst>
          </p:cNvPr>
          <p:cNvSpPr txBox="1"/>
          <p:nvPr/>
        </p:nvSpPr>
        <p:spPr>
          <a:xfrm>
            <a:off x="5867831" y="770744"/>
            <a:ext cx="6010037" cy="7109639"/>
          </a:xfrm>
          <a:prstGeom prst="rect">
            <a:avLst/>
          </a:prstGeom>
          <a:noFill/>
        </p:spPr>
        <p:txBody>
          <a:bodyPr wrap="square" rtlCol="0">
            <a:spAutoFit/>
          </a:bodyPr>
          <a:lstStyle/>
          <a:p>
            <a:r>
              <a:rPr lang="en-US" sz="2400" u="sng" dirty="0">
                <a:solidFill>
                  <a:schemeClr val="accent5">
                    <a:lumMod val="50000"/>
                  </a:schemeClr>
                </a:solidFill>
              </a:rPr>
              <a:t>TMS USH Ticket Sample:</a:t>
            </a:r>
          </a:p>
          <a:p>
            <a:pPr marL="285750" indent="-285750">
              <a:buFont typeface="Arial" panose="020B0604020202020204" pitchFamily="34" charset="0"/>
              <a:buChar char="•"/>
            </a:pPr>
            <a:r>
              <a:rPr lang="en-US" dirty="0">
                <a:solidFill>
                  <a:schemeClr val="accent1">
                    <a:lumMod val="75000"/>
                  </a:schemeClr>
                </a:solidFill>
              </a:rPr>
              <a:t>Ticket media will not display the customers selected date</a:t>
            </a:r>
          </a:p>
          <a:p>
            <a:pPr marL="285750" indent="-285750">
              <a:buFont typeface="Arial" panose="020B0604020202020204" pitchFamily="34" charset="0"/>
              <a:buChar char="•"/>
            </a:pPr>
            <a:endParaRPr lang="en-US" dirty="0">
              <a:solidFill>
                <a:schemeClr val="accent1">
                  <a:lumMod val="75000"/>
                </a:schemeClr>
              </a:solidFill>
            </a:endParaRPr>
          </a:p>
          <a:p>
            <a:pPr marL="285750" indent="-285750">
              <a:buFont typeface="Arial" panose="020B0604020202020204" pitchFamily="34" charset="0"/>
              <a:buChar char="•"/>
            </a:pPr>
            <a:r>
              <a:rPr lang="en-US" dirty="0">
                <a:solidFill>
                  <a:schemeClr val="accent1">
                    <a:lumMod val="75000"/>
                  </a:schemeClr>
                </a:solidFill>
              </a:rPr>
              <a:t>Tickets Expire and must be used by 9/15/2023</a:t>
            </a:r>
          </a:p>
          <a:p>
            <a:pPr marL="285750" indent="-285750">
              <a:buFont typeface="Arial" panose="020B0604020202020204" pitchFamily="34" charset="0"/>
              <a:buChar char="•"/>
            </a:pPr>
            <a:endParaRPr lang="en-US" dirty="0">
              <a:solidFill>
                <a:schemeClr val="accent1">
                  <a:lumMod val="75000"/>
                </a:schemeClr>
              </a:solidFill>
            </a:endParaRPr>
          </a:p>
          <a:p>
            <a:pPr marL="285750" marR="0" lvl="0" indent="-285750">
              <a:spcBef>
                <a:spcPts val="0"/>
              </a:spcBef>
              <a:spcAft>
                <a:spcPts val="0"/>
              </a:spcAft>
              <a:buFont typeface="Arial" panose="020B0604020202020204" pitchFamily="34" charset="0"/>
              <a:buChar char="•"/>
            </a:pPr>
            <a:r>
              <a:rPr lang="en-US" dirty="0">
                <a:solidFill>
                  <a:schemeClr val="accent1">
                    <a:lumMod val="75000"/>
                  </a:schemeClr>
                </a:solidFill>
              </a:rPr>
              <a:t>If the guest needs to select an alternate date after the order is completed, sellers do not need to generate a new order. Guest are allowed to use the tickets at any time as long as they redeem them on a valid usage date or prior to expiration. </a:t>
            </a:r>
          </a:p>
          <a:p>
            <a:pPr marL="285750" indent="-285750">
              <a:buFont typeface="Arial" panose="020B0604020202020204" pitchFamily="34" charset="0"/>
              <a:buChar char="•"/>
            </a:pPr>
            <a:endParaRPr lang="en-US" dirty="0">
              <a:solidFill>
                <a:schemeClr val="accent1">
                  <a:lumMod val="75000"/>
                </a:schemeClr>
              </a:solidFill>
            </a:endParaRPr>
          </a:p>
          <a:p>
            <a:pPr marL="285750" marR="0" lvl="0" indent="-285750">
              <a:spcBef>
                <a:spcPts val="0"/>
              </a:spcBef>
              <a:spcAft>
                <a:spcPts val="0"/>
              </a:spcAft>
              <a:buFont typeface="Arial" panose="020B0604020202020204" pitchFamily="34" charset="0"/>
              <a:buChar char="•"/>
            </a:pPr>
            <a:r>
              <a:rPr lang="en-US" dirty="0">
                <a:solidFill>
                  <a:schemeClr val="accent1">
                    <a:lumMod val="75000"/>
                  </a:schemeClr>
                </a:solidFill>
              </a:rPr>
              <a:t>If the guest wants to go on a date that is at a higher tiered price, the order will need to be cancelled and tickets re-issued.</a:t>
            </a:r>
          </a:p>
          <a:p>
            <a:pPr marL="285750" marR="0" lvl="0" indent="-285750">
              <a:spcBef>
                <a:spcPts val="0"/>
              </a:spcBef>
              <a:spcAft>
                <a:spcPts val="0"/>
              </a:spcAft>
              <a:buFont typeface="Arial" panose="020B0604020202020204" pitchFamily="34" charset="0"/>
              <a:buChar char="•"/>
            </a:pPr>
            <a:endParaRPr lang="en-US" dirty="0">
              <a:solidFill>
                <a:schemeClr val="accent1">
                  <a:lumMod val="75000"/>
                </a:schemeClr>
              </a:solidFill>
            </a:endParaRPr>
          </a:p>
          <a:p>
            <a:pPr marL="285750" marR="0" lvl="0" indent="-285750">
              <a:spcBef>
                <a:spcPts val="0"/>
              </a:spcBef>
              <a:spcAft>
                <a:spcPts val="0"/>
              </a:spcAft>
              <a:buFont typeface="Arial" panose="020B0604020202020204" pitchFamily="34" charset="0"/>
              <a:buChar char="•"/>
            </a:pPr>
            <a:r>
              <a:rPr lang="en-US" dirty="0">
                <a:solidFill>
                  <a:schemeClr val="accent1">
                    <a:lumMod val="75000"/>
                  </a:schemeClr>
                </a:solidFill>
              </a:rPr>
              <a:t>Please note the cancellation policy for this vendor is not changing. Bases are required to submit Cancellation Request Forms for processing. If tickets have left the office, please be aware that credit is not guaranteed until MTP receives confirmation from the vendor that the tickets are cancelled and have not been used. </a:t>
            </a:r>
          </a:p>
          <a:p>
            <a:pPr marL="285750" indent="-285750">
              <a:buFont typeface="Arial" panose="020B0604020202020204" pitchFamily="34" charset="0"/>
              <a:buChar char="•"/>
            </a:pPr>
            <a:endParaRPr lang="en-US" dirty="0">
              <a:solidFill>
                <a:schemeClr val="accent1">
                  <a:lumMod val="75000"/>
                </a:schemeClr>
              </a:solidFill>
            </a:endParaRPr>
          </a:p>
          <a:p>
            <a:endParaRPr lang="en-US" dirty="0"/>
          </a:p>
          <a:p>
            <a:endParaRPr lang="en-US" dirty="0"/>
          </a:p>
          <a:p>
            <a:endParaRPr lang="en-US" dirty="0"/>
          </a:p>
        </p:txBody>
      </p:sp>
      <p:cxnSp>
        <p:nvCxnSpPr>
          <p:cNvPr id="3" name="Straight Connector 2">
            <a:extLst>
              <a:ext uri="{FF2B5EF4-FFF2-40B4-BE49-F238E27FC236}">
                <a16:creationId xmlns:a16="http://schemas.microsoft.com/office/drawing/2014/main" id="{87E55E88-F706-97DF-7189-D711F0F7C3AA}"/>
              </a:ext>
            </a:extLst>
          </p:cNvPr>
          <p:cNvCxnSpPr/>
          <p:nvPr/>
        </p:nvCxnSpPr>
        <p:spPr>
          <a:xfrm>
            <a:off x="1183928" y="715115"/>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3395F5AF-D390-B622-3A9C-BC9735D8D1A6}"/>
              </a:ext>
            </a:extLst>
          </p:cNvPr>
          <p:cNvPicPr>
            <a:picLocks noChangeAspect="1"/>
          </p:cNvPicPr>
          <p:nvPr/>
        </p:nvPicPr>
        <p:blipFill>
          <a:blip r:embed="rId2"/>
          <a:stretch>
            <a:fillRect/>
          </a:stretch>
        </p:blipFill>
        <p:spPr>
          <a:xfrm>
            <a:off x="10207690" y="62857"/>
            <a:ext cx="1514140" cy="570806"/>
          </a:xfrm>
          <a:prstGeom prst="rect">
            <a:avLst/>
          </a:prstGeom>
        </p:spPr>
      </p:pic>
      <p:sp>
        <p:nvSpPr>
          <p:cNvPr id="7" name="TextBox 6">
            <a:extLst>
              <a:ext uri="{FF2B5EF4-FFF2-40B4-BE49-F238E27FC236}">
                <a16:creationId xmlns:a16="http://schemas.microsoft.com/office/drawing/2014/main" id="{1A84E217-7632-06C4-E26C-1B0BC42FC790}"/>
              </a:ext>
            </a:extLst>
          </p:cNvPr>
          <p:cNvSpPr txBox="1"/>
          <p:nvPr/>
        </p:nvSpPr>
        <p:spPr>
          <a:xfrm>
            <a:off x="1046949" y="62857"/>
            <a:ext cx="6167336" cy="707886"/>
          </a:xfrm>
          <a:prstGeom prst="rect">
            <a:avLst/>
          </a:prstGeom>
          <a:noFill/>
        </p:spPr>
        <p:txBody>
          <a:bodyPr wrap="square" rtlCol="0">
            <a:spAutoFit/>
          </a:bodyPr>
          <a:lstStyle/>
          <a:p>
            <a:r>
              <a:rPr lang="en-US" sz="4000" dirty="0">
                <a:solidFill>
                  <a:schemeClr val="accent5">
                    <a:lumMod val="50000"/>
                  </a:schemeClr>
                </a:solidFill>
              </a:rPr>
              <a:t>Universal Hollywood </a:t>
            </a:r>
          </a:p>
        </p:txBody>
      </p:sp>
      <p:pic>
        <p:nvPicPr>
          <p:cNvPr id="11" name="Picture 10">
            <a:extLst>
              <a:ext uri="{FF2B5EF4-FFF2-40B4-BE49-F238E27FC236}">
                <a16:creationId xmlns:a16="http://schemas.microsoft.com/office/drawing/2014/main" id="{28FF3A1F-B05E-00D0-C2FD-34AFDD4A94DA}"/>
              </a:ext>
            </a:extLst>
          </p:cNvPr>
          <p:cNvPicPr>
            <a:picLocks noChangeAspect="1"/>
          </p:cNvPicPr>
          <p:nvPr/>
        </p:nvPicPr>
        <p:blipFill rotWithShape="1">
          <a:blip r:embed="rId3"/>
          <a:srcRect l="2766" b="1279"/>
          <a:stretch/>
        </p:blipFill>
        <p:spPr>
          <a:xfrm>
            <a:off x="541177" y="770744"/>
            <a:ext cx="4691030" cy="5808476"/>
          </a:xfrm>
          <a:prstGeom prst="rect">
            <a:avLst/>
          </a:prstGeom>
          <a:ln w="63500">
            <a:solidFill>
              <a:schemeClr val="tx1">
                <a:alpha val="91000"/>
              </a:schemeClr>
            </a:solidFill>
          </a:ln>
          <a:effectLst>
            <a:softEdge rad="88900"/>
          </a:effectLst>
        </p:spPr>
      </p:pic>
    </p:spTree>
    <p:extLst>
      <p:ext uri="{BB962C8B-B14F-4D97-AF65-F5344CB8AC3E}">
        <p14:creationId xmlns:p14="http://schemas.microsoft.com/office/powerpoint/2010/main" val="36094286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3BCB9ED-DC1B-644A-B10B-AFF793A0800D}"/>
              </a:ext>
            </a:extLst>
          </p:cNvPr>
          <p:cNvSpPr txBox="1"/>
          <p:nvPr/>
        </p:nvSpPr>
        <p:spPr>
          <a:xfrm>
            <a:off x="498971" y="1249246"/>
            <a:ext cx="10768519" cy="5447645"/>
          </a:xfrm>
          <a:prstGeom prst="rect">
            <a:avLst/>
          </a:prstGeom>
          <a:noFill/>
        </p:spPr>
        <p:txBody>
          <a:bodyPr wrap="square" rtlCol="0">
            <a:spAutoFit/>
          </a:bodyPr>
          <a:lstStyle/>
          <a:p>
            <a:r>
              <a:rPr lang="en-US" sz="2400" u="sng" dirty="0">
                <a:solidFill>
                  <a:schemeClr val="accent5">
                    <a:lumMod val="50000"/>
                  </a:schemeClr>
                </a:solidFill>
              </a:rPr>
              <a:t>USH is changing price on 12 month passes:</a:t>
            </a:r>
          </a:p>
          <a:p>
            <a:pPr marR="0">
              <a:spcBef>
                <a:spcPts val="0"/>
              </a:spcBef>
              <a:spcAft>
                <a:spcPts val="0"/>
              </a:spcAft>
            </a:pPr>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endParaRPr lang="en-US" dirty="0">
              <a:solidFill>
                <a:schemeClr val="accent5">
                  <a:lumMod val="50000"/>
                </a:schemeClr>
              </a:solidFill>
            </a:endParaRPr>
          </a:p>
          <a:p>
            <a:pPr marL="285750" indent="-285750">
              <a:buFont typeface="Arial" panose="020B0604020202020204" pitchFamily="34" charset="0"/>
              <a:buChar char="•"/>
            </a:pPr>
            <a:r>
              <a:rPr lang="en-US" dirty="0">
                <a:solidFill>
                  <a:schemeClr val="accent5">
                    <a:lumMod val="50000"/>
                  </a:schemeClr>
                </a:solidFill>
              </a:rPr>
              <a:t>Please expire price code 2400057V on 12/20/23 (retrac id: UHCAGAD2 , base cost  187.07 / retail $199)</a:t>
            </a:r>
          </a:p>
          <a:p>
            <a:endParaRPr lang="en-US" dirty="0">
              <a:solidFill>
                <a:schemeClr val="accent5">
                  <a:lumMod val="50000"/>
                </a:schemeClr>
              </a:solidFill>
            </a:endParaRPr>
          </a:p>
          <a:p>
            <a:pPr marL="285750" indent="-285750">
              <a:buFont typeface="Arial" panose="020B0604020202020204" pitchFamily="34" charset="0"/>
              <a:buChar char="•"/>
            </a:pPr>
            <a:r>
              <a:rPr lang="en-US" dirty="0">
                <a:solidFill>
                  <a:schemeClr val="accent5">
                    <a:lumMod val="50000"/>
                  </a:schemeClr>
                </a:solidFill>
              </a:rPr>
              <a:t>Pass is valid for 12 months from the guest's selected 1st visit date. 1st visit must occur on or prior to 09/15/2024.</a:t>
            </a:r>
          </a:p>
          <a:p>
            <a:pPr marL="285750" indent="-285750">
              <a:buFont typeface="Arial" panose="020B0604020202020204" pitchFamily="34" charset="0"/>
              <a:buChar char="•"/>
            </a:pPr>
            <a:endParaRPr lang="en-US" dirty="0">
              <a:solidFill>
                <a:schemeClr val="accent5">
                  <a:lumMod val="50000"/>
                </a:schemeClr>
              </a:solidFill>
            </a:endParaRPr>
          </a:p>
          <a:p>
            <a:pPr marL="285750" indent="-285750">
              <a:buFont typeface="Arial" panose="020B0604020202020204" pitchFamily="34" charset="0"/>
              <a:buChar char="•"/>
            </a:pPr>
            <a:r>
              <a:rPr lang="en-US" dirty="0">
                <a:solidFill>
                  <a:schemeClr val="accent5">
                    <a:lumMod val="50000"/>
                  </a:schemeClr>
                </a:solidFill>
              </a:rPr>
              <a:t> Blackout dates apply on return visits. For blackout calendar, visit universalstudioshollywood.com/web/en/us/pass-members/black-out-calendars?calendar_name=DDB2</a:t>
            </a:r>
          </a:p>
          <a:p>
            <a:pPr marL="285750" indent="-285750">
              <a:buFont typeface="Arial" panose="020B0604020202020204" pitchFamily="34" charset="0"/>
              <a:buChar char="•"/>
            </a:pPr>
            <a:endParaRPr lang="en-US" dirty="0">
              <a:solidFill>
                <a:schemeClr val="accent5">
                  <a:lumMod val="50000"/>
                </a:schemeClr>
              </a:solidFill>
            </a:endParaRPr>
          </a:p>
          <a:p>
            <a:endParaRPr lang="en-US" dirty="0">
              <a:latin typeface="Calibri" panose="020F0502020204030204" pitchFamily="34" charset="0"/>
            </a:endParaRPr>
          </a:p>
          <a:p>
            <a:endParaRPr lang="en-US" dirty="0">
              <a:latin typeface="Calibri" panose="020F0502020204030204" pitchFamily="34" charset="0"/>
            </a:endParaRPr>
          </a:p>
          <a:p>
            <a:endParaRPr lang="en-US" dirty="0"/>
          </a:p>
        </p:txBody>
      </p:sp>
      <p:cxnSp>
        <p:nvCxnSpPr>
          <p:cNvPr id="3" name="Straight Connector 2">
            <a:extLst>
              <a:ext uri="{FF2B5EF4-FFF2-40B4-BE49-F238E27FC236}">
                <a16:creationId xmlns:a16="http://schemas.microsoft.com/office/drawing/2014/main" id="{022ECCC9-5540-2653-B051-396722786BA5}"/>
              </a:ext>
            </a:extLst>
          </p:cNvPr>
          <p:cNvCxnSpPr/>
          <p:nvPr/>
        </p:nvCxnSpPr>
        <p:spPr>
          <a:xfrm>
            <a:off x="1193259" y="948380"/>
            <a:ext cx="9961123" cy="0"/>
          </a:xfrm>
          <a:prstGeom prst="line">
            <a:avLst/>
          </a:prstGeom>
          <a:ln w="412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graphicFrame>
        <p:nvGraphicFramePr>
          <p:cNvPr id="5" name="Table 4">
            <a:extLst>
              <a:ext uri="{FF2B5EF4-FFF2-40B4-BE49-F238E27FC236}">
                <a16:creationId xmlns:a16="http://schemas.microsoft.com/office/drawing/2014/main" id="{36E1286B-9D62-0267-610E-E12C74211143}"/>
              </a:ext>
            </a:extLst>
          </p:cNvPr>
          <p:cNvGraphicFramePr>
            <a:graphicFrameLocks noGrp="1"/>
          </p:cNvGraphicFramePr>
          <p:nvPr>
            <p:extLst>
              <p:ext uri="{D42A27DB-BD31-4B8C-83A1-F6EECF244321}">
                <p14:modId xmlns:p14="http://schemas.microsoft.com/office/powerpoint/2010/main" val="2708572292"/>
              </p:ext>
            </p:extLst>
          </p:nvPr>
        </p:nvGraphicFramePr>
        <p:xfrm>
          <a:off x="643812" y="1667436"/>
          <a:ext cx="10947553" cy="1785620"/>
        </p:xfrm>
        <a:graphic>
          <a:graphicData uri="http://schemas.openxmlformats.org/drawingml/2006/table">
            <a:tbl>
              <a:tblPr firstRow="1" firstCol="1" bandRow="1"/>
              <a:tblGrid>
                <a:gridCol w="1126190">
                  <a:extLst>
                    <a:ext uri="{9D8B030D-6E8A-4147-A177-3AD203B41FA5}">
                      <a16:colId xmlns:a16="http://schemas.microsoft.com/office/drawing/2014/main" val="1027726218"/>
                    </a:ext>
                  </a:extLst>
                </a:gridCol>
                <a:gridCol w="2579449">
                  <a:extLst>
                    <a:ext uri="{9D8B030D-6E8A-4147-A177-3AD203B41FA5}">
                      <a16:colId xmlns:a16="http://schemas.microsoft.com/office/drawing/2014/main" val="2348371890"/>
                    </a:ext>
                  </a:extLst>
                </a:gridCol>
                <a:gridCol w="1333410">
                  <a:extLst>
                    <a:ext uri="{9D8B030D-6E8A-4147-A177-3AD203B41FA5}">
                      <a16:colId xmlns:a16="http://schemas.microsoft.com/office/drawing/2014/main" val="464035766"/>
                    </a:ext>
                  </a:extLst>
                </a:gridCol>
                <a:gridCol w="900523">
                  <a:extLst>
                    <a:ext uri="{9D8B030D-6E8A-4147-A177-3AD203B41FA5}">
                      <a16:colId xmlns:a16="http://schemas.microsoft.com/office/drawing/2014/main" val="3292597956"/>
                    </a:ext>
                  </a:extLst>
                </a:gridCol>
                <a:gridCol w="835987">
                  <a:extLst>
                    <a:ext uri="{9D8B030D-6E8A-4147-A177-3AD203B41FA5}">
                      <a16:colId xmlns:a16="http://schemas.microsoft.com/office/drawing/2014/main" val="2379073221"/>
                    </a:ext>
                  </a:extLst>
                </a:gridCol>
                <a:gridCol w="1064345">
                  <a:extLst>
                    <a:ext uri="{9D8B030D-6E8A-4147-A177-3AD203B41FA5}">
                      <a16:colId xmlns:a16="http://schemas.microsoft.com/office/drawing/2014/main" val="81876513"/>
                    </a:ext>
                  </a:extLst>
                </a:gridCol>
                <a:gridCol w="1064345">
                  <a:extLst>
                    <a:ext uri="{9D8B030D-6E8A-4147-A177-3AD203B41FA5}">
                      <a16:colId xmlns:a16="http://schemas.microsoft.com/office/drawing/2014/main" val="4190464954"/>
                    </a:ext>
                  </a:extLst>
                </a:gridCol>
                <a:gridCol w="982930">
                  <a:extLst>
                    <a:ext uri="{9D8B030D-6E8A-4147-A177-3AD203B41FA5}">
                      <a16:colId xmlns:a16="http://schemas.microsoft.com/office/drawing/2014/main" val="981851940"/>
                    </a:ext>
                  </a:extLst>
                </a:gridCol>
                <a:gridCol w="1060374">
                  <a:extLst>
                    <a:ext uri="{9D8B030D-6E8A-4147-A177-3AD203B41FA5}">
                      <a16:colId xmlns:a16="http://schemas.microsoft.com/office/drawing/2014/main" val="2760843266"/>
                    </a:ext>
                  </a:extLst>
                </a:gridCol>
              </a:tblGrid>
              <a:tr h="835814">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Price Code</a:t>
                      </a: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Printed Description</a:t>
                      </a: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RecTrac ID</a:t>
                      </a: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Base Cost</a:t>
                      </a: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Base Retail</a:t>
                      </a: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Gate Price w/Tax</a:t>
                      </a:r>
                    </a:p>
                  </a:txBody>
                  <a:tcPr marL="34925" marR="34925" marT="34925" marB="349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Customer Savings*</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Start Selling Date</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200" dirty="0">
                          <a:solidFill>
                            <a:schemeClr val="accent5">
                              <a:lumMod val="50000"/>
                            </a:schemeClr>
                          </a:solidFill>
                          <a:latin typeface="+mn-lt"/>
                          <a:ea typeface="+mn-ea"/>
                          <a:cs typeface="+mn-cs"/>
                        </a:rPr>
                        <a:t>End Selling Date</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00010123"/>
                  </a:ext>
                </a:extLst>
              </a:tr>
              <a:tr h="308583">
                <a:tc>
                  <a:txBody>
                    <a:bodyPr/>
                    <a:lstStyle/>
                    <a:p>
                      <a:pPr marL="0" marR="0" algn="ctr" defTabSz="914400" rtl="0" eaLnBrk="1" latinLnBrk="0" hangingPunct="1">
                        <a:spcBef>
                          <a:spcPts val="0"/>
                        </a:spcBef>
                        <a:spcAft>
                          <a:spcPts val="0"/>
                        </a:spcAft>
                      </a:pPr>
                      <a:r>
                        <a:rPr lang="en-US" sz="1800" kern="1200" dirty="0">
                          <a:solidFill>
                            <a:schemeClr val="accent5">
                              <a:lumMod val="50000"/>
                            </a:schemeClr>
                          </a:solidFill>
                          <a:latin typeface="+mn-lt"/>
                          <a:ea typeface="+mn-ea"/>
                          <a:cs typeface="+mn-cs"/>
                        </a:rPr>
                        <a:t>2400426V </a:t>
                      </a:r>
                      <a:r>
                        <a:rPr lang="en-US" sz="1800" kern="1200" dirty="0">
                          <a:solidFill>
                            <a:srgbClr val="FF0000"/>
                          </a:solidFill>
                          <a:latin typeface="+mn-lt"/>
                          <a:ea typeface="+mn-ea"/>
                          <a:cs typeface="+mn-cs"/>
                        </a:rPr>
                        <a:t>exp: 2400057V</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latinLnBrk="0" hangingPunct="1">
                        <a:spcBef>
                          <a:spcPts val="0"/>
                        </a:spcBef>
                        <a:spcAft>
                          <a:spcPts val="0"/>
                        </a:spcAft>
                      </a:pPr>
                      <a:r>
                        <a:rPr lang="en-US" sz="1800" kern="1200" dirty="0">
                          <a:solidFill>
                            <a:schemeClr val="accent5">
                              <a:lumMod val="50000"/>
                            </a:schemeClr>
                          </a:solidFill>
                          <a:latin typeface="+mn-lt"/>
                          <a:ea typeface="+mn-ea"/>
                          <a:cs typeface="+mn-cs"/>
                        </a:rPr>
                        <a:t>USH 12M SILVR PASS</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latinLnBrk="0" hangingPunct="1">
                        <a:spcBef>
                          <a:spcPts val="0"/>
                        </a:spcBef>
                        <a:spcAft>
                          <a:spcPts val="0"/>
                        </a:spcAft>
                      </a:pPr>
                      <a:r>
                        <a:rPr lang="en-US" sz="1800" kern="1200" dirty="0">
                          <a:solidFill>
                            <a:schemeClr val="accent5">
                              <a:lumMod val="50000"/>
                            </a:schemeClr>
                          </a:solidFill>
                          <a:latin typeface="+mn-lt"/>
                          <a:ea typeface="+mn-ea"/>
                          <a:cs typeface="+mn-cs"/>
                        </a:rPr>
                        <a:t>UHCAGAD2</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latinLnBrk="0" hangingPunct="1">
                        <a:spcBef>
                          <a:spcPts val="0"/>
                        </a:spcBef>
                        <a:spcAft>
                          <a:spcPts val="0"/>
                        </a:spcAft>
                      </a:pPr>
                      <a:r>
                        <a:rPr lang="en-US" sz="1800" kern="1200" dirty="0">
                          <a:solidFill>
                            <a:schemeClr val="accent5">
                              <a:lumMod val="50000"/>
                            </a:schemeClr>
                          </a:solidFill>
                          <a:latin typeface="+mn-lt"/>
                          <a:ea typeface="+mn-ea"/>
                          <a:cs typeface="+mn-cs"/>
                        </a:rPr>
                        <a:t>$177.77</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latinLnBrk="0" hangingPunct="1">
                        <a:spcBef>
                          <a:spcPts val="0"/>
                        </a:spcBef>
                        <a:spcAft>
                          <a:spcPts val="0"/>
                        </a:spcAft>
                      </a:pPr>
                      <a:r>
                        <a:rPr lang="en-US" sz="1800" kern="1200" dirty="0">
                          <a:solidFill>
                            <a:schemeClr val="accent5">
                              <a:lumMod val="50000"/>
                            </a:schemeClr>
                          </a:solidFill>
                          <a:latin typeface="+mn-lt"/>
                          <a:ea typeface="+mn-ea"/>
                          <a:cs typeface="+mn-cs"/>
                        </a:rPr>
                        <a:t>$189</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latinLnBrk="0" hangingPunct="1">
                        <a:spcBef>
                          <a:spcPts val="0"/>
                        </a:spcBef>
                        <a:spcAft>
                          <a:spcPts val="0"/>
                        </a:spcAft>
                      </a:pPr>
                      <a:r>
                        <a:rPr lang="en-US" sz="1800" kern="1200" dirty="0">
                          <a:solidFill>
                            <a:schemeClr val="accent5">
                              <a:lumMod val="50000"/>
                            </a:schemeClr>
                          </a:solidFill>
                          <a:latin typeface="+mn-lt"/>
                          <a:ea typeface="+mn-ea"/>
                          <a:cs typeface="+mn-cs"/>
                        </a:rPr>
                        <a:t>$249</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latinLnBrk="0" hangingPunct="1">
                        <a:spcBef>
                          <a:spcPts val="0"/>
                        </a:spcBef>
                        <a:spcAft>
                          <a:spcPts val="0"/>
                        </a:spcAft>
                      </a:pPr>
                      <a:r>
                        <a:rPr lang="en-US" sz="1800" kern="1200" dirty="0">
                          <a:solidFill>
                            <a:schemeClr val="accent5">
                              <a:lumMod val="50000"/>
                            </a:schemeClr>
                          </a:solidFill>
                          <a:latin typeface="+mn-lt"/>
                          <a:ea typeface="+mn-ea"/>
                          <a:cs typeface="+mn-cs"/>
                        </a:rPr>
                        <a:t>$60</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latinLnBrk="0" hangingPunct="1">
                        <a:spcBef>
                          <a:spcPts val="0"/>
                        </a:spcBef>
                        <a:spcAft>
                          <a:spcPts val="0"/>
                        </a:spcAft>
                      </a:pPr>
                      <a:r>
                        <a:rPr lang="en-US" sz="1800" kern="1200" dirty="0">
                          <a:solidFill>
                            <a:schemeClr val="accent5">
                              <a:lumMod val="50000"/>
                            </a:schemeClr>
                          </a:solidFill>
                          <a:latin typeface="+mn-lt"/>
                          <a:ea typeface="+mn-ea"/>
                          <a:cs typeface="+mn-cs"/>
                        </a:rPr>
                        <a:t>12/21/23</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defTabSz="914400" rtl="0" eaLnBrk="1" latinLnBrk="0" hangingPunct="1">
                        <a:spcBef>
                          <a:spcPts val="0"/>
                        </a:spcBef>
                        <a:spcAft>
                          <a:spcPts val="0"/>
                        </a:spcAft>
                      </a:pPr>
                      <a:r>
                        <a:rPr lang="en-US" sz="1800" kern="1200" dirty="0">
                          <a:solidFill>
                            <a:schemeClr val="accent5">
                              <a:lumMod val="50000"/>
                            </a:schemeClr>
                          </a:solidFill>
                          <a:latin typeface="+mn-lt"/>
                          <a:ea typeface="+mn-ea"/>
                          <a:cs typeface="+mn-cs"/>
                        </a:rPr>
                        <a:t>09/15/24</a:t>
                      </a: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62980093"/>
                  </a:ext>
                </a:extLst>
              </a:tr>
            </a:tbl>
          </a:graphicData>
        </a:graphic>
      </p:graphicFrame>
      <p:pic>
        <p:nvPicPr>
          <p:cNvPr id="6" name="Picture 5">
            <a:extLst>
              <a:ext uri="{FF2B5EF4-FFF2-40B4-BE49-F238E27FC236}">
                <a16:creationId xmlns:a16="http://schemas.microsoft.com/office/drawing/2014/main" id="{12908C2C-9AF5-CDA8-AD63-A6C18836660C}"/>
              </a:ext>
            </a:extLst>
          </p:cNvPr>
          <p:cNvPicPr>
            <a:picLocks noChangeAspect="1"/>
          </p:cNvPicPr>
          <p:nvPr/>
        </p:nvPicPr>
        <p:blipFill>
          <a:blip r:embed="rId2"/>
          <a:stretch>
            <a:fillRect/>
          </a:stretch>
        </p:blipFill>
        <p:spPr>
          <a:xfrm>
            <a:off x="10207690" y="62857"/>
            <a:ext cx="1514140" cy="570806"/>
          </a:xfrm>
          <a:prstGeom prst="rect">
            <a:avLst/>
          </a:prstGeom>
        </p:spPr>
      </p:pic>
      <p:sp>
        <p:nvSpPr>
          <p:cNvPr id="7" name="TextBox 6">
            <a:extLst>
              <a:ext uri="{FF2B5EF4-FFF2-40B4-BE49-F238E27FC236}">
                <a16:creationId xmlns:a16="http://schemas.microsoft.com/office/drawing/2014/main" id="{AB1BF5AA-9429-15B4-4870-3B64238BC3CE}"/>
              </a:ext>
            </a:extLst>
          </p:cNvPr>
          <p:cNvSpPr txBox="1"/>
          <p:nvPr/>
        </p:nvSpPr>
        <p:spPr>
          <a:xfrm>
            <a:off x="1052591" y="139547"/>
            <a:ext cx="6167336" cy="707886"/>
          </a:xfrm>
          <a:prstGeom prst="rect">
            <a:avLst/>
          </a:prstGeom>
          <a:noFill/>
        </p:spPr>
        <p:txBody>
          <a:bodyPr wrap="square" rtlCol="0">
            <a:spAutoFit/>
          </a:bodyPr>
          <a:lstStyle/>
          <a:p>
            <a:r>
              <a:rPr lang="en-US" sz="4000" dirty="0">
                <a:solidFill>
                  <a:schemeClr val="accent5">
                    <a:lumMod val="50000"/>
                  </a:schemeClr>
                </a:solidFill>
              </a:rPr>
              <a:t>Universal Hollywood </a:t>
            </a:r>
          </a:p>
        </p:txBody>
      </p:sp>
    </p:spTree>
    <p:extLst>
      <p:ext uri="{BB962C8B-B14F-4D97-AF65-F5344CB8AC3E}">
        <p14:creationId xmlns:p14="http://schemas.microsoft.com/office/powerpoint/2010/main" val="1107084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341</TotalTime>
  <Words>895</Words>
  <Application>Microsoft Office PowerPoint</Application>
  <PresentationFormat>Widescreen</PresentationFormat>
  <Paragraphs>170</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Times New Roman</vt:lpstr>
      <vt:lpstr>Office Theme</vt:lpstr>
      <vt:lpstr>Universal Studios Hollywood Job Aide  One-Day Tiered Product and Pricing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HPES NMCI 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Universal Studios Hollywood New Product/Pricing</dc:title>
  <dc:creator>Gray, Bonnie E NAF USN CNIC WASHINGTON DC (USA)</dc:creator>
  <cp:lastModifiedBy>Jennifer</cp:lastModifiedBy>
  <cp:revision>5</cp:revision>
  <dcterms:created xsi:type="dcterms:W3CDTF">2023-12-20T15:40:34Z</dcterms:created>
  <dcterms:modified xsi:type="dcterms:W3CDTF">2023-12-20T21:38:44Z</dcterms:modified>
</cp:coreProperties>
</file>