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6" r:id="rId4"/>
    <p:sldId id="261" r:id="rId5"/>
    <p:sldId id="269" r:id="rId6"/>
    <p:sldId id="270" r:id="rId7"/>
    <p:sldId id="260" r:id="rId8"/>
    <p:sldId id="272" r:id="rId9"/>
    <p:sldId id="276" r:id="rId10"/>
    <p:sldId id="274" r:id="rId11"/>
    <p:sldId id="268" r:id="rId12"/>
    <p:sldId id="273" r:id="rId13"/>
    <p:sldId id="271" r:id="rId14"/>
    <p:sldId id="275" r:id="rId15"/>
    <p:sldId id="262" r:id="rId16"/>
    <p:sldId id="267" r:id="rId17"/>
    <p:sldId id="278" r:id="rId18"/>
    <p:sldId id="27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43" autoAdjust="0"/>
    <p:restoredTop sz="94660"/>
  </p:normalViewPr>
  <p:slideViewPr>
    <p:cSldViewPr snapToGrid="0">
      <p:cViewPr varScale="1">
        <p:scale>
          <a:sx n="64" d="100"/>
          <a:sy n="64" d="100"/>
        </p:scale>
        <p:origin x="556"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185D9-1F1C-E79F-90CE-A58DFD09585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0933FE4-2722-DDD6-2209-6B2ED1951A9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0D071E-1014-4EFC-5EC4-EBDCB903B824}"/>
              </a:ext>
            </a:extLst>
          </p:cNvPr>
          <p:cNvSpPr>
            <a:spLocks noGrp="1"/>
          </p:cNvSpPr>
          <p:nvPr>
            <p:ph type="dt" sz="half" idx="10"/>
          </p:nvPr>
        </p:nvSpPr>
        <p:spPr/>
        <p:txBody>
          <a:bodyPr/>
          <a:lstStyle/>
          <a:p>
            <a:fld id="{D01284F4-B078-4C70-A4EB-8066BB19E5F5}" type="datetimeFigureOut">
              <a:rPr lang="en-US" smtClean="0"/>
              <a:t>3/11/2024</a:t>
            </a:fld>
            <a:endParaRPr lang="en-US" dirty="0"/>
          </a:p>
        </p:txBody>
      </p:sp>
      <p:sp>
        <p:nvSpPr>
          <p:cNvPr id="5" name="Footer Placeholder 4">
            <a:extLst>
              <a:ext uri="{FF2B5EF4-FFF2-40B4-BE49-F238E27FC236}">
                <a16:creationId xmlns:a16="http://schemas.microsoft.com/office/drawing/2014/main" id="{EC609E60-4BE0-95BD-D1A8-01C74EA695C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2948A96-828A-436A-84FD-9222819A0415}"/>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769529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7D705-B74A-E792-8310-0C7799396B0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266D0D8-294E-E7F9-B004-FD8299B9A3A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41D515-E8E2-6C09-8A0B-8F5980DBD362}"/>
              </a:ext>
            </a:extLst>
          </p:cNvPr>
          <p:cNvSpPr>
            <a:spLocks noGrp="1"/>
          </p:cNvSpPr>
          <p:nvPr>
            <p:ph type="dt" sz="half" idx="10"/>
          </p:nvPr>
        </p:nvSpPr>
        <p:spPr/>
        <p:txBody>
          <a:bodyPr/>
          <a:lstStyle/>
          <a:p>
            <a:fld id="{D01284F4-B078-4C70-A4EB-8066BB19E5F5}" type="datetimeFigureOut">
              <a:rPr lang="en-US" smtClean="0"/>
              <a:t>3/11/2024</a:t>
            </a:fld>
            <a:endParaRPr lang="en-US" dirty="0"/>
          </a:p>
        </p:txBody>
      </p:sp>
      <p:sp>
        <p:nvSpPr>
          <p:cNvPr id="5" name="Footer Placeholder 4">
            <a:extLst>
              <a:ext uri="{FF2B5EF4-FFF2-40B4-BE49-F238E27FC236}">
                <a16:creationId xmlns:a16="http://schemas.microsoft.com/office/drawing/2014/main" id="{D70F9723-3A38-CD78-4094-EC11142402E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D4F042E-EBAD-A360-01D2-37B610055715}"/>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2308975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1A21457-ACF2-9D64-44BB-5E61AC2CDFF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16FA224-1507-D086-F1BB-A3F2B89CBFD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9D8196-3590-4514-DB01-657211B54F21}"/>
              </a:ext>
            </a:extLst>
          </p:cNvPr>
          <p:cNvSpPr>
            <a:spLocks noGrp="1"/>
          </p:cNvSpPr>
          <p:nvPr>
            <p:ph type="dt" sz="half" idx="10"/>
          </p:nvPr>
        </p:nvSpPr>
        <p:spPr/>
        <p:txBody>
          <a:bodyPr/>
          <a:lstStyle/>
          <a:p>
            <a:fld id="{D01284F4-B078-4C70-A4EB-8066BB19E5F5}" type="datetimeFigureOut">
              <a:rPr lang="en-US" smtClean="0"/>
              <a:t>3/11/2024</a:t>
            </a:fld>
            <a:endParaRPr lang="en-US" dirty="0"/>
          </a:p>
        </p:txBody>
      </p:sp>
      <p:sp>
        <p:nvSpPr>
          <p:cNvPr id="5" name="Footer Placeholder 4">
            <a:extLst>
              <a:ext uri="{FF2B5EF4-FFF2-40B4-BE49-F238E27FC236}">
                <a16:creationId xmlns:a16="http://schemas.microsoft.com/office/drawing/2014/main" id="{950BB2DB-A272-E67C-E674-00F0BEBF15A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BDC7445-6647-5FE3-093B-597143F53F71}"/>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4086285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12A73-8074-5D31-9F7B-3D3665D200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DB7D88-5AA8-9EC6-C500-6CD3FDD5093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2A67D8-734A-880A-90AB-6997B8BA8333}"/>
              </a:ext>
            </a:extLst>
          </p:cNvPr>
          <p:cNvSpPr>
            <a:spLocks noGrp="1"/>
          </p:cNvSpPr>
          <p:nvPr>
            <p:ph type="dt" sz="half" idx="10"/>
          </p:nvPr>
        </p:nvSpPr>
        <p:spPr/>
        <p:txBody>
          <a:bodyPr/>
          <a:lstStyle/>
          <a:p>
            <a:fld id="{D01284F4-B078-4C70-A4EB-8066BB19E5F5}" type="datetimeFigureOut">
              <a:rPr lang="en-US" smtClean="0"/>
              <a:t>3/11/2024</a:t>
            </a:fld>
            <a:endParaRPr lang="en-US" dirty="0"/>
          </a:p>
        </p:txBody>
      </p:sp>
      <p:sp>
        <p:nvSpPr>
          <p:cNvPr id="5" name="Footer Placeholder 4">
            <a:extLst>
              <a:ext uri="{FF2B5EF4-FFF2-40B4-BE49-F238E27FC236}">
                <a16:creationId xmlns:a16="http://schemas.microsoft.com/office/drawing/2014/main" id="{4D9A2782-A657-9FD8-6DE1-525DA3D5BB2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C1E7244-37C0-FE9C-2C01-71E33F97FC1D}"/>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980658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8F631-62AF-FEA3-42AE-F8AED27B466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DE7121-7F33-FA1A-C723-F881A24E25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2751A25-D295-8F79-02A4-51FB7E18A0FA}"/>
              </a:ext>
            </a:extLst>
          </p:cNvPr>
          <p:cNvSpPr>
            <a:spLocks noGrp="1"/>
          </p:cNvSpPr>
          <p:nvPr>
            <p:ph type="dt" sz="half" idx="10"/>
          </p:nvPr>
        </p:nvSpPr>
        <p:spPr/>
        <p:txBody>
          <a:bodyPr/>
          <a:lstStyle/>
          <a:p>
            <a:fld id="{D01284F4-B078-4C70-A4EB-8066BB19E5F5}" type="datetimeFigureOut">
              <a:rPr lang="en-US" smtClean="0"/>
              <a:t>3/11/2024</a:t>
            </a:fld>
            <a:endParaRPr lang="en-US" dirty="0"/>
          </a:p>
        </p:txBody>
      </p:sp>
      <p:sp>
        <p:nvSpPr>
          <p:cNvPr id="5" name="Footer Placeholder 4">
            <a:extLst>
              <a:ext uri="{FF2B5EF4-FFF2-40B4-BE49-F238E27FC236}">
                <a16:creationId xmlns:a16="http://schemas.microsoft.com/office/drawing/2014/main" id="{D8FD341A-E20F-206B-11EF-FB50ADC875E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AD112AD-AC28-B0EE-30E1-43F180F97764}"/>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2627614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71927-0D1E-D395-4F85-4581266D98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FBBEB33-105D-0D1F-03A9-EBCF796AE4D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7ED1001-4E16-0DB1-8FE2-E4EE82A06DA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97551E2-8917-A928-91B3-99B167CA899B}"/>
              </a:ext>
            </a:extLst>
          </p:cNvPr>
          <p:cNvSpPr>
            <a:spLocks noGrp="1"/>
          </p:cNvSpPr>
          <p:nvPr>
            <p:ph type="dt" sz="half" idx="10"/>
          </p:nvPr>
        </p:nvSpPr>
        <p:spPr/>
        <p:txBody>
          <a:bodyPr/>
          <a:lstStyle/>
          <a:p>
            <a:fld id="{D01284F4-B078-4C70-A4EB-8066BB19E5F5}" type="datetimeFigureOut">
              <a:rPr lang="en-US" smtClean="0"/>
              <a:t>3/11/2024</a:t>
            </a:fld>
            <a:endParaRPr lang="en-US" dirty="0"/>
          </a:p>
        </p:txBody>
      </p:sp>
      <p:sp>
        <p:nvSpPr>
          <p:cNvPr id="6" name="Footer Placeholder 5">
            <a:extLst>
              <a:ext uri="{FF2B5EF4-FFF2-40B4-BE49-F238E27FC236}">
                <a16:creationId xmlns:a16="http://schemas.microsoft.com/office/drawing/2014/main" id="{ADA455C9-3FF5-90D4-5923-30DD5529CB5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75354F2-5FE2-2973-6108-A0E21118E959}"/>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581104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0F588-A6B2-D575-47B8-7F12114E267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329C6E9-ACCF-1DF9-E04D-1C73E17212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164A4D4-1040-17E3-7AC7-CA956902F22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496A3A5-AD6C-1E90-2BA6-1F1CA0A8B0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7F4CDE9-BB7D-E189-9734-41CBEDAC217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286CCA2-096D-D26E-44C5-E963AB8A266C}"/>
              </a:ext>
            </a:extLst>
          </p:cNvPr>
          <p:cNvSpPr>
            <a:spLocks noGrp="1"/>
          </p:cNvSpPr>
          <p:nvPr>
            <p:ph type="dt" sz="half" idx="10"/>
          </p:nvPr>
        </p:nvSpPr>
        <p:spPr/>
        <p:txBody>
          <a:bodyPr/>
          <a:lstStyle/>
          <a:p>
            <a:fld id="{D01284F4-B078-4C70-A4EB-8066BB19E5F5}" type="datetimeFigureOut">
              <a:rPr lang="en-US" smtClean="0"/>
              <a:t>3/11/2024</a:t>
            </a:fld>
            <a:endParaRPr lang="en-US" dirty="0"/>
          </a:p>
        </p:txBody>
      </p:sp>
      <p:sp>
        <p:nvSpPr>
          <p:cNvPr id="8" name="Footer Placeholder 7">
            <a:extLst>
              <a:ext uri="{FF2B5EF4-FFF2-40B4-BE49-F238E27FC236}">
                <a16:creationId xmlns:a16="http://schemas.microsoft.com/office/drawing/2014/main" id="{1F995BF6-AB95-1669-214D-45EA0FEC1553}"/>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D0D9F0E0-9FF6-80A6-CB7B-6935DB022E22}"/>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898769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1C620-35B1-E3F4-AD57-83D43570D00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C077D37-CEF4-E3BF-F7C2-B095A2B32DCD}"/>
              </a:ext>
            </a:extLst>
          </p:cNvPr>
          <p:cNvSpPr>
            <a:spLocks noGrp="1"/>
          </p:cNvSpPr>
          <p:nvPr>
            <p:ph type="dt" sz="half" idx="10"/>
          </p:nvPr>
        </p:nvSpPr>
        <p:spPr/>
        <p:txBody>
          <a:bodyPr/>
          <a:lstStyle/>
          <a:p>
            <a:fld id="{D01284F4-B078-4C70-A4EB-8066BB19E5F5}" type="datetimeFigureOut">
              <a:rPr lang="en-US" smtClean="0"/>
              <a:t>3/11/2024</a:t>
            </a:fld>
            <a:endParaRPr lang="en-US" dirty="0"/>
          </a:p>
        </p:txBody>
      </p:sp>
      <p:sp>
        <p:nvSpPr>
          <p:cNvPr id="4" name="Footer Placeholder 3">
            <a:extLst>
              <a:ext uri="{FF2B5EF4-FFF2-40B4-BE49-F238E27FC236}">
                <a16:creationId xmlns:a16="http://schemas.microsoft.com/office/drawing/2014/main" id="{8896147D-8ABD-AEE6-E71F-DD1835CFEFE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BE32B012-AB81-C098-A698-D6E3FE9D901E}"/>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1022488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72639B-7551-9EAF-A1C7-355792FA8E38}"/>
              </a:ext>
            </a:extLst>
          </p:cNvPr>
          <p:cNvSpPr>
            <a:spLocks noGrp="1"/>
          </p:cNvSpPr>
          <p:nvPr>
            <p:ph type="dt" sz="half" idx="10"/>
          </p:nvPr>
        </p:nvSpPr>
        <p:spPr/>
        <p:txBody>
          <a:bodyPr/>
          <a:lstStyle/>
          <a:p>
            <a:fld id="{D01284F4-B078-4C70-A4EB-8066BB19E5F5}" type="datetimeFigureOut">
              <a:rPr lang="en-US" smtClean="0"/>
              <a:t>3/11/2024</a:t>
            </a:fld>
            <a:endParaRPr lang="en-US" dirty="0"/>
          </a:p>
        </p:txBody>
      </p:sp>
      <p:sp>
        <p:nvSpPr>
          <p:cNvPr id="3" name="Footer Placeholder 2">
            <a:extLst>
              <a:ext uri="{FF2B5EF4-FFF2-40B4-BE49-F238E27FC236}">
                <a16:creationId xmlns:a16="http://schemas.microsoft.com/office/drawing/2014/main" id="{C03AF24F-C339-76ED-7173-8FB2CA9DF012}"/>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F18DAC6-9E1D-55F6-BA44-0CBCCB9DA36B}"/>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521338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CFF35-F96C-4D5B-9642-AEB868D314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E1B44CF-8A84-EA57-C7BF-B4F8075A94F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59BD4F9-8E95-25E9-A44D-506011F633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B66E63-C211-1F11-3AD5-497CFC71AB64}"/>
              </a:ext>
            </a:extLst>
          </p:cNvPr>
          <p:cNvSpPr>
            <a:spLocks noGrp="1"/>
          </p:cNvSpPr>
          <p:nvPr>
            <p:ph type="dt" sz="half" idx="10"/>
          </p:nvPr>
        </p:nvSpPr>
        <p:spPr/>
        <p:txBody>
          <a:bodyPr/>
          <a:lstStyle/>
          <a:p>
            <a:fld id="{D01284F4-B078-4C70-A4EB-8066BB19E5F5}" type="datetimeFigureOut">
              <a:rPr lang="en-US" smtClean="0"/>
              <a:t>3/11/2024</a:t>
            </a:fld>
            <a:endParaRPr lang="en-US" dirty="0"/>
          </a:p>
        </p:txBody>
      </p:sp>
      <p:sp>
        <p:nvSpPr>
          <p:cNvPr id="6" name="Footer Placeholder 5">
            <a:extLst>
              <a:ext uri="{FF2B5EF4-FFF2-40B4-BE49-F238E27FC236}">
                <a16:creationId xmlns:a16="http://schemas.microsoft.com/office/drawing/2014/main" id="{9DDF2B03-3E60-CC2A-5BDC-FE1A1A033DC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E9BA24C-C74E-DFB7-6A3E-BEFE271BC99A}"/>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1464151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DCB6C-8BC3-8BC5-4542-19E21D90DF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1798B2-46A3-C874-072F-E84DD6E95E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26DBF9B-D70A-2A6F-0998-B25EC16874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7EC49B-01F1-DB53-4D8F-4597C0A191A2}"/>
              </a:ext>
            </a:extLst>
          </p:cNvPr>
          <p:cNvSpPr>
            <a:spLocks noGrp="1"/>
          </p:cNvSpPr>
          <p:nvPr>
            <p:ph type="dt" sz="half" idx="10"/>
          </p:nvPr>
        </p:nvSpPr>
        <p:spPr/>
        <p:txBody>
          <a:bodyPr/>
          <a:lstStyle/>
          <a:p>
            <a:fld id="{D01284F4-B078-4C70-A4EB-8066BB19E5F5}" type="datetimeFigureOut">
              <a:rPr lang="en-US" smtClean="0"/>
              <a:t>3/11/2024</a:t>
            </a:fld>
            <a:endParaRPr lang="en-US" dirty="0"/>
          </a:p>
        </p:txBody>
      </p:sp>
      <p:sp>
        <p:nvSpPr>
          <p:cNvPr id="6" name="Footer Placeholder 5">
            <a:extLst>
              <a:ext uri="{FF2B5EF4-FFF2-40B4-BE49-F238E27FC236}">
                <a16:creationId xmlns:a16="http://schemas.microsoft.com/office/drawing/2014/main" id="{E5953618-F4C2-0ECC-1066-7508A9C426D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714C86C-3473-CD0D-4ABF-2BD7D9D30754}"/>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768862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23B0945-2F20-811E-FDCD-E77EA860C8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6A2E595-FD98-6D27-9824-5C4BA36BFF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2772EC-08B0-B51E-CA71-1FF9FFAB32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1284F4-B078-4C70-A4EB-8066BB19E5F5}" type="datetimeFigureOut">
              <a:rPr lang="en-US" smtClean="0"/>
              <a:t>3/11/2024</a:t>
            </a:fld>
            <a:endParaRPr lang="en-US" dirty="0"/>
          </a:p>
        </p:txBody>
      </p:sp>
      <p:sp>
        <p:nvSpPr>
          <p:cNvPr id="5" name="Footer Placeholder 4">
            <a:extLst>
              <a:ext uri="{FF2B5EF4-FFF2-40B4-BE49-F238E27FC236}">
                <a16:creationId xmlns:a16="http://schemas.microsoft.com/office/drawing/2014/main" id="{F31913E3-DD99-B222-A130-78FE4FDF1A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1D466246-6558-BD5F-F09C-B077D66863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F60735-E69F-46ED-8F3A-E2C5EE9F9296}" type="slidenum">
              <a:rPr lang="en-US" smtClean="0"/>
              <a:t>‹#›</a:t>
            </a:fld>
            <a:endParaRPr lang="en-US" dirty="0"/>
          </a:p>
        </p:txBody>
      </p:sp>
    </p:spTree>
    <p:extLst>
      <p:ext uri="{BB962C8B-B14F-4D97-AF65-F5344CB8AC3E}">
        <p14:creationId xmlns:p14="http://schemas.microsoft.com/office/powerpoint/2010/main" val="22080241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F9C00-74CF-CA64-1A49-252C21ADE2EF}"/>
              </a:ext>
            </a:extLst>
          </p:cNvPr>
          <p:cNvSpPr>
            <a:spLocks noGrp="1"/>
          </p:cNvSpPr>
          <p:nvPr>
            <p:ph type="ctrTitle"/>
          </p:nvPr>
        </p:nvSpPr>
        <p:spPr>
          <a:xfrm>
            <a:off x="1653701" y="1705606"/>
            <a:ext cx="9378733" cy="3750974"/>
          </a:xfrm>
        </p:spPr>
        <p:txBody>
          <a:bodyPr>
            <a:normAutofit fontScale="90000"/>
          </a:bodyPr>
          <a:lstStyle/>
          <a:p>
            <a:r>
              <a:rPr lang="en-US" dirty="0">
                <a:solidFill>
                  <a:schemeClr val="accent5">
                    <a:lumMod val="50000"/>
                  </a:schemeClr>
                </a:solidFill>
              </a:rPr>
              <a:t>Universal Studios Hollywood </a:t>
            </a:r>
            <a:br>
              <a:rPr lang="en-US" dirty="0">
                <a:solidFill>
                  <a:schemeClr val="accent5">
                    <a:lumMod val="50000"/>
                  </a:schemeClr>
                </a:solidFill>
              </a:rPr>
            </a:br>
            <a:r>
              <a:rPr lang="en-US" dirty="0">
                <a:solidFill>
                  <a:schemeClr val="accent5">
                    <a:lumMod val="50000"/>
                  </a:schemeClr>
                </a:solidFill>
              </a:rPr>
              <a:t>API Transition  </a:t>
            </a:r>
            <a:br>
              <a:rPr lang="en-US" dirty="0">
                <a:solidFill>
                  <a:schemeClr val="accent5">
                    <a:lumMod val="50000"/>
                  </a:schemeClr>
                </a:solidFill>
              </a:rPr>
            </a:br>
            <a:r>
              <a:rPr lang="en-US" dirty="0">
                <a:solidFill>
                  <a:schemeClr val="accent5">
                    <a:lumMod val="50000"/>
                  </a:schemeClr>
                </a:solidFill>
              </a:rPr>
              <a:t>&amp; </a:t>
            </a:r>
            <a:br>
              <a:rPr lang="en-US" dirty="0">
                <a:solidFill>
                  <a:schemeClr val="accent5">
                    <a:lumMod val="50000"/>
                  </a:schemeClr>
                </a:solidFill>
              </a:rPr>
            </a:br>
            <a:r>
              <a:rPr lang="en-US" dirty="0">
                <a:solidFill>
                  <a:schemeClr val="accent5">
                    <a:lumMod val="50000"/>
                  </a:schemeClr>
                </a:solidFill>
              </a:rPr>
              <a:t>MTP Calendar Update Job Aide </a:t>
            </a:r>
            <a:br>
              <a:rPr lang="en-US" dirty="0">
                <a:solidFill>
                  <a:schemeClr val="accent5">
                    <a:lumMod val="50000"/>
                  </a:schemeClr>
                </a:solidFill>
              </a:rPr>
            </a:br>
            <a:endParaRPr lang="en-US" dirty="0">
              <a:solidFill>
                <a:schemeClr val="accent5">
                  <a:lumMod val="50000"/>
                </a:schemeClr>
              </a:solidFill>
            </a:endParaRPr>
          </a:p>
        </p:txBody>
      </p:sp>
      <p:cxnSp>
        <p:nvCxnSpPr>
          <p:cNvPr id="8" name="Straight Connector 7">
            <a:extLst>
              <a:ext uri="{FF2B5EF4-FFF2-40B4-BE49-F238E27FC236}">
                <a16:creationId xmlns:a16="http://schemas.microsoft.com/office/drawing/2014/main" id="{5037748E-5E11-12DF-7153-B4483E9F3486}"/>
              </a:ext>
            </a:extLst>
          </p:cNvPr>
          <p:cNvCxnSpPr/>
          <p:nvPr/>
        </p:nvCxnSpPr>
        <p:spPr>
          <a:xfrm>
            <a:off x="1322963" y="1180729"/>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383E14C-9EF5-6808-0EF4-47A35C396966}"/>
              </a:ext>
            </a:extLst>
          </p:cNvPr>
          <p:cNvSpPr txBox="1"/>
          <p:nvPr/>
        </p:nvSpPr>
        <p:spPr>
          <a:xfrm>
            <a:off x="10797702" y="6468035"/>
            <a:ext cx="1177047" cy="261610"/>
          </a:xfrm>
          <a:prstGeom prst="rect">
            <a:avLst/>
          </a:prstGeom>
          <a:noFill/>
        </p:spPr>
        <p:txBody>
          <a:bodyPr wrap="square" rtlCol="0">
            <a:spAutoFit/>
          </a:bodyPr>
          <a:lstStyle/>
          <a:p>
            <a:r>
              <a:rPr lang="en-US" sz="1050" dirty="0"/>
              <a:t>12/20/2023</a:t>
            </a:r>
          </a:p>
        </p:txBody>
      </p:sp>
      <p:pic>
        <p:nvPicPr>
          <p:cNvPr id="3" name="Picture 2">
            <a:extLst>
              <a:ext uri="{FF2B5EF4-FFF2-40B4-BE49-F238E27FC236}">
                <a16:creationId xmlns:a16="http://schemas.microsoft.com/office/drawing/2014/main" id="{CF5C0898-75A7-06FE-4B2B-266318EF7183}"/>
              </a:ext>
            </a:extLst>
          </p:cNvPr>
          <p:cNvPicPr>
            <a:picLocks noChangeAspect="1"/>
          </p:cNvPicPr>
          <p:nvPr/>
        </p:nvPicPr>
        <p:blipFill>
          <a:blip r:embed="rId2"/>
          <a:stretch>
            <a:fillRect/>
          </a:stretch>
        </p:blipFill>
        <p:spPr>
          <a:xfrm>
            <a:off x="10207690" y="62857"/>
            <a:ext cx="1514140" cy="570806"/>
          </a:xfrm>
          <a:prstGeom prst="rect">
            <a:avLst/>
          </a:prstGeom>
        </p:spPr>
      </p:pic>
    </p:spTree>
    <p:extLst>
      <p:ext uri="{BB962C8B-B14F-4D97-AF65-F5344CB8AC3E}">
        <p14:creationId xmlns:p14="http://schemas.microsoft.com/office/powerpoint/2010/main" val="1679089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9E97DCC-332A-E668-5D23-AD2FB550A5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55E0963A-9167-83A4-54F6-D21A55882470}"/>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11" name="Picture 10">
            <a:extLst>
              <a:ext uri="{FF2B5EF4-FFF2-40B4-BE49-F238E27FC236}">
                <a16:creationId xmlns:a16="http://schemas.microsoft.com/office/drawing/2014/main" id="{CE5274ED-D918-D874-1AE0-8B8198117CAA}"/>
              </a:ext>
            </a:extLst>
          </p:cNvPr>
          <p:cNvPicPr>
            <a:picLocks noChangeAspect="1"/>
          </p:cNvPicPr>
          <p:nvPr/>
        </p:nvPicPr>
        <p:blipFill>
          <a:blip r:embed="rId3"/>
          <a:stretch>
            <a:fillRect/>
          </a:stretch>
        </p:blipFill>
        <p:spPr>
          <a:xfrm>
            <a:off x="863544" y="1049328"/>
            <a:ext cx="4019550" cy="5400675"/>
          </a:xfrm>
          <a:prstGeom prst="rect">
            <a:avLst/>
          </a:prstGeom>
          <a:ln>
            <a:solidFill>
              <a:schemeClr val="tx1"/>
            </a:solidFill>
          </a:ln>
        </p:spPr>
      </p:pic>
      <p:pic>
        <p:nvPicPr>
          <p:cNvPr id="13" name="Picture 12">
            <a:extLst>
              <a:ext uri="{FF2B5EF4-FFF2-40B4-BE49-F238E27FC236}">
                <a16:creationId xmlns:a16="http://schemas.microsoft.com/office/drawing/2014/main" id="{E9355F2F-6AD2-54B0-B998-1940A356BAE7}"/>
              </a:ext>
            </a:extLst>
          </p:cNvPr>
          <p:cNvPicPr>
            <a:picLocks noChangeAspect="1"/>
          </p:cNvPicPr>
          <p:nvPr/>
        </p:nvPicPr>
        <p:blipFill>
          <a:blip r:embed="rId4"/>
          <a:stretch>
            <a:fillRect/>
          </a:stretch>
        </p:blipFill>
        <p:spPr>
          <a:xfrm>
            <a:off x="6096000" y="1049328"/>
            <a:ext cx="4452731" cy="5329174"/>
          </a:xfrm>
          <a:prstGeom prst="rect">
            <a:avLst/>
          </a:prstGeom>
          <a:ln>
            <a:solidFill>
              <a:schemeClr val="tx1"/>
            </a:solidFill>
          </a:ln>
        </p:spPr>
      </p:pic>
      <p:sp>
        <p:nvSpPr>
          <p:cNvPr id="14" name="Oval 13">
            <a:extLst>
              <a:ext uri="{FF2B5EF4-FFF2-40B4-BE49-F238E27FC236}">
                <a16:creationId xmlns:a16="http://schemas.microsoft.com/office/drawing/2014/main" id="{270B9A56-2D66-E361-BF47-9C15905BBF4B}"/>
              </a:ext>
            </a:extLst>
          </p:cNvPr>
          <p:cNvSpPr/>
          <p:nvPr/>
        </p:nvSpPr>
        <p:spPr>
          <a:xfrm>
            <a:off x="7114051" y="3194413"/>
            <a:ext cx="1208314" cy="23458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183732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498971" y="1249246"/>
            <a:ext cx="10768519" cy="5724644"/>
          </a:xfrm>
          <a:prstGeom prst="rect">
            <a:avLst/>
          </a:prstGeom>
          <a:noFill/>
        </p:spPr>
        <p:txBody>
          <a:bodyPr wrap="square" rtlCol="0">
            <a:spAutoFit/>
          </a:bodyPr>
          <a:lstStyle/>
          <a:p>
            <a:r>
              <a:rPr lang="en-US" sz="2400" u="sng" dirty="0">
                <a:solidFill>
                  <a:schemeClr val="accent5">
                    <a:lumMod val="50000"/>
                  </a:schemeClr>
                </a:solidFill>
              </a:rPr>
              <a:t>USH API 12 month passes:</a:t>
            </a:r>
          </a:p>
          <a:p>
            <a:pPr marR="0">
              <a:spcBef>
                <a:spcPts val="0"/>
              </a:spcBef>
              <a:spcAft>
                <a:spcPts val="0"/>
              </a:spcAft>
            </a:pPr>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Pass is valid for 12 months from the guest's selected 1st visit date. 1st visit must occur on or prior to 09/15/2024.</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 Blackout dates apply on return visits. For blackout calendar, visit universalstudioshollywood.com/web/en/us/pass-members/black-out-calendars?calendar_name=DDB2</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b="1" dirty="0">
                <a:solidFill>
                  <a:schemeClr val="accent5">
                    <a:lumMod val="50000"/>
                  </a:schemeClr>
                </a:solidFill>
                <a:highlight>
                  <a:srgbClr val="FFFF00"/>
                </a:highlight>
              </a:rPr>
              <a:t>Tickets cannot be cancelled in TMS. Installations must submit a cancellation request form.</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endParaRPr lang="en-US" dirty="0">
              <a:solidFill>
                <a:schemeClr val="accent5">
                  <a:lumMod val="50000"/>
                </a:schemeClr>
              </a:solidFill>
            </a:endParaRPr>
          </a:p>
          <a:p>
            <a:endParaRPr lang="en-US" dirty="0">
              <a:latin typeface="Calibri" panose="020F0502020204030204" pitchFamily="34" charset="0"/>
            </a:endParaRPr>
          </a:p>
          <a:p>
            <a:endParaRPr lang="en-US" dirty="0">
              <a:latin typeface="Calibri" panose="020F0502020204030204" pitchFamily="34" charset="0"/>
            </a:endParaRPr>
          </a:p>
          <a:p>
            <a:endParaRPr lang="en-US" dirty="0"/>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aphicFrame>
        <p:nvGraphicFramePr>
          <p:cNvPr id="5" name="Table 4">
            <a:extLst>
              <a:ext uri="{FF2B5EF4-FFF2-40B4-BE49-F238E27FC236}">
                <a16:creationId xmlns:a16="http://schemas.microsoft.com/office/drawing/2014/main" id="{36E1286B-9D62-0267-610E-E12C74211143}"/>
              </a:ext>
            </a:extLst>
          </p:cNvPr>
          <p:cNvGraphicFramePr>
            <a:graphicFrameLocks noGrp="1"/>
          </p:cNvGraphicFramePr>
          <p:nvPr>
            <p:extLst>
              <p:ext uri="{D42A27DB-BD31-4B8C-83A1-F6EECF244321}">
                <p14:modId xmlns:p14="http://schemas.microsoft.com/office/powerpoint/2010/main" val="4074995930"/>
              </p:ext>
            </p:extLst>
          </p:nvPr>
        </p:nvGraphicFramePr>
        <p:xfrm>
          <a:off x="636104" y="1667436"/>
          <a:ext cx="10955261" cy="1785620"/>
        </p:xfrm>
        <a:graphic>
          <a:graphicData uri="http://schemas.openxmlformats.org/drawingml/2006/table">
            <a:tbl>
              <a:tblPr firstRow="1" firstCol="1" bandRow="1"/>
              <a:tblGrid>
                <a:gridCol w="1133898">
                  <a:extLst>
                    <a:ext uri="{9D8B030D-6E8A-4147-A177-3AD203B41FA5}">
                      <a16:colId xmlns:a16="http://schemas.microsoft.com/office/drawing/2014/main" val="1027726218"/>
                    </a:ext>
                  </a:extLst>
                </a:gridCol>
                <a:gridCol w="2579449">
                  <a:extLst>
                    <a:ext uri="{9D8B030D-6E8A-4147-A177-3AD203B41FA5}">
                      <a16:colId xmlns:a16="http://schemas.microsoft.com/office/drawing/2014/main" val="2348371890"/>
                    </a:ext>
                  </a:extLst>
                </a:gridCol>
                <a:gridCol w="1333410">
                  <a:extLst>
                    <a:ext uri="{9D8B030D-6E8A-4147-A177-3AD203B41FA5}">
                      <a16:colId xmlns:a16="http://schemas.microsoft.com/office/drawing/2014/main" val="464035766"/>
                    </a:ext>
                  </a:extLst>
                </a:gridCol>
                <a:gridCol w="900523">
                  <a:extLst>
                    <a:ext uri="{9D8B030D-6E8A-4147-A177-3AD203B41FA5}">
                      <a16:colId xmlns:a16="http://schemas.microsoft.com/office/drawing/2014/main" val="3292597956"/>
                    </a:ext>
                  </a:extLst>
                </a:gridCol>
                <a:gridCol w="835987">
                  <a:extLst>
                    <a:ext uri="{9D8B030D-6E8A-4147-A177-3AD203B41FA5}">
                      <a16:colId xmlns:a16="http://schemas.microsoft.com/office/drawing/2014/main" val="2379073221"/>
                    </a:ext>
                  </a:extLst>
                </a:gridCol>
                <a:gridCol w="1064345">
                  <a:extLst>
                    <a:ext uri="{9D8B030D-6E8A-4147-A177-3AD203B41FA5}">
                      <a16:colId xmlns:a16="http://schemas.microsoft.com/office/drawing/2014/main" val="81876513"/>
                    </a:ext>
                  </a:extLst>
                </a:gridCol>
                <a:gridCol w="1064345">
                  <a:extLst>
                    <a:ext uri="{9D8B030D-6E8A-4147-A177-3AD203B41FA5}">
                      <a16:colId xmlns:a16="http://schemas.microsoft.com/office/drawing/2014/main" val="4190464954"/>
                    </a:ext>
                  </a:extLst>
                </a:gridCol>
                <a:gridCol w="982930">
                  <a:extLst>
                    <a:ext uri="{9D8B030D-6E8A-4147-A177-3AD203B41FA5}">
                      <a16:colId xmlns:a16="http://schemas.microsoft.com/office/drawing/2014/main" val="981851940"/>
                    </a:ext>
                  </a:extLst>
                </a:gridCol>
                <a:gridCol w="1060374">
                  <a:extLst>
                    <a:ext uri="{9D8B030D-6E8A-4147-A177-3AD203B41FA5}">
                      <a16:colId xmlns:a16="http://schemas.microsoft.com/office/drawing/2014/main" val="2760843266"/>
                    </a:ext>
                  </a:extLst>
                </a:gridCol>
              </a:tblGrid>
              <a:tr h="835814">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Price Code</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Printed Description</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RecTrac ID</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Base Cost</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Base Retail</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Gate Price w/Tax</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Customer Savings*</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Start Selling Date</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End Selling Date</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0010123"/>
                  </a:ext>
                </a:extLst>
              </a:tr>
              <a:tr h="308583">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highlight>
                            <a:srgbClr val="FFFF00"/>
                          </a:highlight>
                          <a:latin typeface="+mn-lt"/>
                          <a:ea typeface="+mn-ea"/>
                          <a:cs typeface="+mn-cs"/>
                        </a:rPr>
                        <a:t>2400796V</a:t>
                      </a:r>
                      <a:r>
                        <a:rPr lang="en-US" sz="1800" kern="1200" dirty="0">
                          <a:solidFill>
                            <a:schemeClr val="accent5">
                              <a:lumMod val="50000"/>
                            </a:schemeClr>
                          </a:solidFill>
                          <a:latin typeface="+mn-lt"/>
                          <a:ea typeface="+mn-ea"/>
                          <a:cs typeface="+mn-cs"/>
                        </a:rPr>
                        <a:t> </a:t>
                      </a:r>
                      <a:r>
                        <a:rPr lang="en-US" sz="1800" kern="1200" dirty="0">
                          <a:solidFill>
                            <a:srgbClr val="FF0000"/>
                          </a:solidFill>
                          <a:latin typeface="+mn-lt"/>
                          <a:ea typeface="+mn-ea"/>
                          <a:cs typeface="+mn-cs"/>
                        </a:rPr>
                        <a:t>exp: 2400426V</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USH 12M SILVR PASS</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UHCAGAD2</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$177.77</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$189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$249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$60</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3/18/24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highlight>
                            <a:srgbClr val="FFFF00"/>
                          </a:highlight>
                          <a:latin typeface="+mn-lt"/>
                          <a:ea typeface="+mn-ea"/>
                          <a:cs typeface="+mn-cs"/>
                        </a:rPr>
                        <a:t>09/15/24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2980093"/>
                  </a:ext>
                </a:extLst>
              </a:tr>
            </a:tbl>
          </a:graphicData>
        </a:graphic>
      </p:graphicFrame>
      <p:pic>
        <p:nvPicPr>
          <p:cNvPr id="6" name="Picture 5">
            <a:extLst>
              <a:ext uri="{FF2B5EF4-FFF2-40B4-BE49-F238E27FC236}">
                <a16:creationId xmlns:a16="http://schemas.microsoft.com/office/drawing/2014/main" id="{12908C2C-9AF5-CDA8-AD63-A6C18836660C}"/>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AB1BF5AA-9429-15B4-4870-3B64238BC3CE}"/>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Tree>
    <p:extLst>
      <p:ext uri="{BB962C8B-B14F-4D97-AF65-F5344CB8AC3E}">
        <p14:creationId xmlns:p14="http://schemas.microsoft.com/office/powerpoint/2010/main" val="1107084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B01CAA9-8AC8-3026-B94F-4F63B0656C0F}"/>
              </a:ext>
            </a:extLst>
          </p:cNvPr>
          <p:cNvPicPr>
            <a:picLocks noChangeAspect="1"/>
          </p:cNvPicPr>
          <p:nvPr/>
        </p:nvPicPr>
        <p:blipFill>
          <a:blip r:embed="rId2"/>
          <a:stretch>
            <a:fillRect/>
          </a:stretch>
        </p:blipFill>
        <p:spPr>
          <a:xfrm>
            <a:off x="739588" y="737680"/>
            <a:ext cx="10567894" cy="3738280"/>
          </a:xfrm>
          <a:prstGeom prst="rect">
            <a:avLst/>
          </a:prstGeom>
        </p:spPr>
      </p:pic>
      <p:sp>
        <p:nvSpPr>
          <p:cNvPr id="2" name="TextBox 1">
            <a:extLst>
              <a:ext uri="{FF2B5EF4-FFF2-40B4-BE49-F238E27FC236}">
                <a16:creationId xmlns:a16="http://schemas.microsoft.com/office/drawing/2014/main" id="{78DF70F9-1FE2-FD50-7AB5-CF683433B24E}"/>
              </a:ext>
            </a:extLst>
          </p:cNvPr>
          <p:cNvSpPr txBox="1"/>
          <p:nvPr/>
        </p:nvSpPr>
        <p:spPr>
          <a:xfrm>
            <a:off x="567616" y="4560673"/>
            <a:ext cx="6815657" cy="2400657"/>
          </a:xfrm>
          <a:prstGeom prst="rect">
            <a:avLst/>
          </a:prstGeom>
          <a:noFill/>
        </p:spPr>
        <p:txBody>
          <a:bodyPr wrap="square" rtlCol="0">
            <a:spAutoFit/>
          </a:bodyPr>
          <a:lstStyle/>
          <a:p>
            <a:r>
              <a:rPr lang="en-US" sz="2400" u="sng" dirty="0">
                <a:solidFill>
                  <a:schemeClr val="accent5">
                    <a:lumMod val="50000"/>
                  </a:schemeClr>
                </a:solidFill>
              </a:rPr>
              <a:t>TMS Add Customer Info:</a:t>
            </a:r>
          </a:p>
          <a:p>
            <a:pPr marL="285750" indent="-285750">
              <a:buFont typeface="Arial" panose="020B0604020202020204" pitchFamily="34" charset="0"/>
              <a:buChar char="•"/>
            </a:pPr>
            <a:r>
              <a:rPr lang="en-US" dirty="0">
                <a:solidFill>
                  <a:schemeClr val="accent1">
                    <a:lumMod val="75000"/>
                  </a:schemeClr>
                </a:solidFill>
              </a:rPr>
              <a:t>Customer Email is REQUIRED for all tickets</a:t>
            </a:r>
          </a:p>
          <a:p>
            <a:pPr marL="285750" indent="-285750">
              <a:buFont typeface="Arial" panose="020B0604020202020204" pitchFamily="34" charset="0"/>
              <a:buChar char="•"/>
            </a:pPr>
            <a:r>
              <a:rPr lang="en-US" dirty="0">
                <a:solidFill>
                  <a:schemeClr val="accent1">
                    <a:lumMod val="75000"/>
                  </a:schemeClr>
                </a:solidFill>
              </a:rPr>
              <a:t>Sellers will select the alert icon </a:t>
            </a:r>
          </a:p>
          <a:p>
            <a:pPr marL="285750" indent="-285750">
              <a:buFont typeface="Arial" panose="020B0604020202020204" pitchFamily="34" charset="0"/>
              <a:buChar char="•"/>
            </a:pPr>
            <a:r>
              <a:rPr lang="en-US" dirty="0">
                <a:solidFill>
                  <a:schemeClr val="accent1">
                    <a:lumMod val="75000"/>
                  </a:schemeClr>
                </a:solidFill>
              </a:rPr>
              <a:t>Individual NAME is REQUIRED for each pass</a:t>
            </a:r>
          </a:p>
          <a:p>
            <a:r>
              <a:rPr lang="en-US" dirty="0">
                <a:solidFill>
                  <a:schemeClr val="accent1">
                    <a:lumMod val="75000"/>
                  </a:schemeClr>
                </a:solidFill>
              </a:rPr>
              <a:t> </a:t>
            </a:r>
          </a:p>
          <a:p>
            <a:endParaRPr lang="en-US" dirty="0"/>
          </a:p>
          <a:p>
            <a:endParaRPr lang="en-US" dirty="0"/>
          </a:p>
          <a:p>
            <a:endParaRPr lang="en-US" dirty="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65936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3"/>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1A84E217-7632-06C4-E26C-1B0BC42FC790}"/>
              </a:ext>
            </a:extLst>
          </p:cNvPr>
          <p:cNvSpPr txBox="1"/>
          <p:nvPr/>
        </p:nvSpPr>
        <p:spPr>
          <a:xfrm>
            <a:off x="1046949" y="7102"/>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
        <p:nvSpPr>
          <p:cNvPr id="12" name="Oval 11">
            <a:extLst>
              <a:ext uri="{FF2B5EF4-FFF2-40B4-BE49-F238E27FC236}">
                <a16:creationId xmlns:a16="http://schemas.microsoft.com/office/drawing/2014/main" id="{D99EF7B1-5944-8DDD-EAC2-275502FC35C9}"/>
              </a:ext>
            </a:extLst>
          </p:cNvPr>
          <p:cNvSpPr/>
          <p:nvPr/>
        </p:nvSpPr>
        <p:spPr>
          <a:xfrm>
            <a:off x="5997388" y="1738458"/>
            <a:ext cx="2641600" cy="40686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4B2A6EA-291F-127F-F761-78DE1A1AA015}"/>
              </a:ext>
            </a:extLst>
          </p:cNvPr>
          <p:cNvPicPr>
            <a:picLocks noChangeAspect="1"/>
          </p:cNvPicPr>
          <p:nvPr/>
        </p:nvPicPr>
        <p:blipFill rotWithShape="1">
          <a:blip r:embed="rId4"/>
          <a:srcRect l="30562" t="4703" r="35947" b="42311"/>
          <a:stretch/>
        </p:blipFill>
        <p:spPr>
          <a:xfrm>
            <a:off x="6293088" y="2740290"/>
            <a:ext cx="4691799" cy="2578616"/>
          </a:xfrm>
          <a:prstGeom prst="rect">
            <a:avLst/>
          </a:prstGeom>
          <a:ln>
            <a:noFill/>
          </a:ln>
          <a:effectLst>
            <a:outerShdw blurRad="190500" algn="tl" rotWithShape="0">
              <a:srgbClr val="000000">
                <a:alpha val="70000"/>
              </a:srgbClr>
            </a:outerShdw>
          </a:effectLst>
        </p:spPr>
      </p:pic>
      <p:sp>
        <p:nvSpPr>
          <p:cNvPr id="13" name="Oval 12">
            <a:extLst>
              <a:ext uri="{FF2B5EF4-FFF2-40B4-BE49-F238E27FC236}">
                <a16:creationId xmlns:a16="http://schemas.microsoft.com/office/drawing/2014/main" id="{10888430-31BD-CE05-0006-8F1219BEE985}"/>
              </a:ext>
            </a:extLst>
          </p:cNvPr>
          <p:cNvSpPr/>
          <p:nvPr/>
        </p:nvSpPr>
        <p:spPr>
          <a:xfrm>
            <a:off x="7458607" y="3184474"/>
            <a:ext cx="1284942" cy="32721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63520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5867831" y="770744"/>
            <a:ext cx="6010037" cy="6217087"/>
          </a:xfrm>
          <a:prstGeom prst="rect">
            <a:avLst/>
          </a:prstGeom>
          <a:noFill/>
        </p:spPr>
        <p:txBody>
          <a:bodyPr wrap="square" rtlCol="0">
            <a:spAutoFit/>
          </a:bodyPr>
          <a:lstStyle/>
          <a:p>
            <a:r>
              <a:rPr lang="en-US" sz="2400" u="sng" dirty="0">
                <a:solidFill>
                  <a:schemeClr val="accent5">
                    <a:lumMod val="50000"/>
                  </a:schemeClr>
                </a:solidFill>
              </a:rPr>
              <a:t>TMS USH Order Confirmation Sample:</a:t>
            </a:r>
          </a:p>
          <a:p>
            <a:pPr marL="285750" indent="-285750">
              <a:buFont typeface="Arial" panose="020B0604020202020204" pitchFamily="34" charset="0"/>
              <a:buChar char="•"/>
            </a:pPr>
            <a:r>
              <a:rPr lang="en-US" dirty="0">
                <a:solidFill>
                  <a:schemeClr val="accent1">
                    <a:lumMod val="75000"/>
                  </a:schemeClr>
                </a:solidFill>
              </a:rPr>
              <a:t>Confirmation will display the customers number of tickets, product and selected date</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Tickets Expire and must be used by  date in customer's email currently that date is 9/15/2024.</a:t>
            </a:r>
          </a:p>
          <a:p>
            <a:pPr marL="285750" indent="-285750">
              <a:buFont typeface="Arial" panose="020B0604020202020204" pitchFamily="34" charset="0"/>
              <a:buChar char="•"/>
            </a:pPr>
            <a:endParaRPr lang="en-US"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If the guest’s names are spelled slightly wrong the tickets do not have to be issued guest will correct the names when they activate the pass. </a:t>
            </a:r>
          </a:p>
          <a:p>
            <a:pPr marL="285750" marR="0" lvl="0" indent="-285750">
              <a:spcBef>
                <a:spcPts val="0"/>
              </a:spcBef>
              <a:spcAft>
                <a:spcPts val="0"/>
              </a:spcAft>
              <a:buFont typeface="Arial" panose="020B0604020202020204" pitchFamily="34" charset="0"/>
              <a:buChar char="•"/>
            </a:pPr>
            <a:endParaRPr lang="en-US"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Guests will need to use the email provided at the time of booking to access their tickets. If you enter the wrong email cancel and reissue the order.</a:t>
            </a:r>
          </a:p>
          <a:p>
            <a:pPr marL="285750" marR="0" lvl="0" indent="-285750">
              <a:spcBef>
                <a:spcPts val="0"/>
              </a:spcBef>
              <a:spcAft>
                <a:spcPts val="0"/>
              </a:spcAft>
              <a:buFont typeface="Arial" panose="020B0604020202020204" pitchFamily="34" charset="0"/>
              <a:buChar char="•"/>
            </a:pPr>
            <a:endParaRPr lang="en-US" sz="1400"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highlight>
                  <a:srgbClr val="FFFF00"/>
                </a:highlight>
              </a:rPr>
              <a:t>Cancellation policy, bases are NOT allowed to cancel tickets on the API. Please submit a cancellation request to MTP to verify before issuing refunds. Orders will be cancelled in full no partial cancellations or refunds are allowed.</a:t>
            </a:r>
            <a:endParaRPr lang="en-US" dirty="0">
              <a:highlight>
                <a:srgbClr val="FFFF00"/>
              </a:highlight>
            </a:endParaRPr>
          </a:p>
          <a:p>
            <a:endParaRPr lang="en-US" dirty="0"/>
          </a:p>
          <a:p>
            <a:endParaRPr lang="en-US" dirty="0"/>
          </a:p>
          <a:p>
            <a:endParaRPr lang="en-US" dirty="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1A84E217-7632-06C4-E26C-1B0BC42FC790}"/>
              </a:ext>
            </a:extLst>
          </p:cNvPr>
          <p:cNvSpPr txBox="1"/>
          <p:nvPr/>
        </p:nvSpPr>
        <p:spPr>
          <a:xfrm>
            <a:off x="1046949" y="6285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
        <p:nvSpPr>
          <p:cNvPr id="6" name="Rectangle 5">
            <a:extLst>
              <a:ext uri="{FF2B5EF4-FFF2-40B4-BE49-F238E27FC236}">
                <a16:creationId xmlns:a16="http://schemas.microsoft.com/office/drawing/2014/main" id="{817D07CF-85F1-5DDC-B947-23784197B0DB}"/>
              </a:ext>
            </a:extLst>
          </p:cNvPr>
          <p:cNvSpPr/>
          <p:nvPr/>
        </p:nvSpPr>
        <p:spPr>
          <a:xfrm>
            <a:off x="2856753" y="2940424"/>
            <a:ext cx="615576" cy="896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693616F-04FE-7B25-9B97-BA33EC322391}"/>
              </a:ext>
            </a:extLst>
          </p:cNvPr>
          <p:cNvPicPr>
            <a:picLocks noChangeAspect="1"/>
          </p:cNvPicPr>
          <p:nvPr/>
        </p:nvPicPr>
        <p:blipFill>
          <a:blip r:embed="rId3"/>
          <a:stretch>
            <a:fillRect/>
          </a:stretch>
        </p:blipFill>
        <p:spPr>
          <a:xfrm>
            <a:off x="489097" y="852195"/>
            <a:ext cx="5165651" cy="5733541"/>
          </a:xfrm>
          <a:prstGeom prst="rect">
            <a:avLst/>
          </a:prstGeom>
          <a:ln>
            <a:solidFill>
              <a:schemeClr val="tx1"/>
            </a:solidFill>
          </a:ln>
        </p:spPr>
      </p:pic>
    </p:spTree>
    <p:extLst>
      <p:ext uri="{BB962C8B-B14F-4D97-AF65-F5344CB8AC3E}">
        <p14:creationId xmlns:p14="http://schemas.microsoft.com/office/powerpoint/2010/main" val="36094286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9E97DCC-332A-E668-5D23-AD2FB550A5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55E0963A-9167-83A4-54F6-D21A55882470}"/>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7" name="Picture 6">
            <a:extLst>
              <a:ext uri="{FF2B5EF4-FFF2-40B4-BE49-F238E27FC236}">
                <a16:creationId xmlns:a16="http://schemas.microsoft.com/office/drawing/2014/main" id="{9A6580FB-FE97-5F34-EEE7-2110C84A6F4A}"/>
              </a:ext>
            </a:extLst>
          </p:cNvPr>
          <p:cNvPicPr>
            <a:picLocks noChangeAspect="1"/>
          </p:cNvPicPr>
          <p:nvPr/>
        </p:nvPicPr>
        <p:blipFill>
          <a:blip r:embed="rId3"/>
          <a:stretch>
            <a:fillRect/>
          </a:stretch>
        </p:blipFill>
        <p:spPr>
          <a:xfrm>
            <a:off x="1052591" y="1049328"/>
            <a:ext cx="4224815" cy="5759544"/>
          </a:xfrm>
          <a:prstGeom prst="rect">
            <a:avLst/>
          </a:prstGeom>
          <a:ln>
            <a:solidFill>
              <a:schemeClr val="tx1"/>
            </a:solidFill>
          </a:ln>
        </p:spPr>
      </p:pic>
      <p:pic>
        <p:nvPicPr>
          <p:cNvPr id="9" name="Picture 8">
            <a:extLst>
              <a:ext uri="{FF2B5EF4-FFF2-40B4-BE49-F238E27FC236}">
                <a16:creationId xmlns:a16="http://schemas.microsoft.com/office/drawing/2014/main" id="{759190AB-D9D0-AFF0-C486-5FAEA1A77567}"/>
              </a:ext>
            </a:extLst>
          </p:cNvPr>
          <p:cNvPicPr>
            <a:picLocks noChangeAspect="1"/>
          </p:cNvPicPr>
          <p:nvPr/>
        </p:nvPicPr>
        <p:blipFill rotWithShape="1">
          <a:blip r:embed="rId4"/>
          <a:srcRect b="48374"/>
          <a:stretch/>
        </p:blipFill>
        <p:spPr>
          <a:xfrm>
            <a:off x="6369620" y="1162150"/>
            <a:ext cx="4958835" cy="5397674"/>
          </a:xfrm>
          <a:prstGeom prst="rect">
            <a:avLst/>
          </a:prstGeom>
          <a:ln>
            <a:solidFill>
              <a:schemeClr val="tx1"/>
            </a:solidFill>
          </a:ln>
        </p:spPr>
      </p:pic>
      <p:sp>
        <p:nvSpPr>
          <p:cNvPr id="2" name="Oval 1">
            <a:extLst>
              <a:ext uri="{FF2B5EF4-FFF2-40B4-BE49-F238E27FC236}">
                <a16:creationId xmlns:a16="http://schemas.microsoft.com/office/drawing/2014/main" id="{4C1F04CC-641E-F963-0E7D-9DD13692AFB1}"/>
              </a:ext>
            </a:extLst>
          </p:cNvPr>
          <p:cNvSpPr/>
          <p:nvPr/>
        </p:nvSpPr>
        <p:spPr>
          <a:xfrm>
            <a:off x="8412763" y="4668717"/>
            <a:ext cx="1592627" cy="27434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99423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E60DDF-0239-AC89-7715-73F9764E6735}"/>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C172F08-07A0-4488-6C60-17EF6BCAFAB9}"/>
              </a:ext>
            </a:extLst>
          </p:cNvPr>
          <p:cNvSpPr txBox="1"/>
          <p:nvPr/>
        </p:nvSpPr>
        <p:spPr>
          <a:xfrm>
            <a:off x="1052591" y="1519518"/>
            <a:ext cx="9046150" cy="5447645"/>
          </a:xfrm>
          <a:prstGeom prst="rect">
            <a:avLst/>
          </a:prstGeom>
          <a:noFill/>
        </p:spPr>
        <p:txBody>
          <a:bodyPr wrap="square" rtlCol="0">
            <a:spAutoFit/>
          </a:bodyPr>
          <a:lstStyle/>
          <a:p>
            <a:r>
              <a:rPr lang="en-US" sz="2400" u="sng" dirty="0">
                <a:solidFill>
                  <a:schemeClr val="accent5">
                    <a:lumMod val="50000"/>
                  </a:schemeClr>
                </a:solidFill>
              </a:rPr>
              <a:t>Universal Hollywood FAQ :</a:t>
            </a:r>
          </a:p>
          <a:p>
            <a:pPr marL="285750" indent="-285750">
              <a:buFont typeface="Arial" panose="020B0604020202020204" pitchFamily="34" charset="0"/>
              <a:buChar char="•"/>
            </a:pPr>
            <a:r>
              <a:rPr lang="en-US" dirty="0">
                <a:solidFill>
                  <a:schemeClr val="accent1">
                    <a:lumMod val="75000"/>
                  </a:schemeClr>
                </a:solidFill>
              </a:rPr>
              <a:t>Tickets are allowed to be gifted. Please use the guests name as the lead guest on the order.</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Eligibility tickets may be purchased by anyone with access to MWR services</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There are no Purchase limits</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sz="1800" dirty="0">
                <a:solidFill>
                  <a:schemeClr val="accent1">
                    <a:lumMod val="75000"/>
                  </a:schemeClr>
                </a:solidFill>
                <a:effectLst/>
                <a:highlight>
                  <a:srgbClr val="FFFF00"/>
                </a:highlight>
                <a:latin typeface="Calibri" panose="020F0502020204030204" pitchFamily="34" charset="0"/>
                <a:ea typeface="Times New Roman" panose="02020603050405020304" pitchFamily="18" charset="0"/>
              </a:rPr>
              <a:t>Please note the cancellation policy for this vendor is changing. Bases are allowed to cancel non-PASS </a:t>
            </a:r>
            <a:r>
              <a:rPr lang="en-US" dirty="0">
                <a:solidFill>
                  <a:schemeClr val="accent1">
                    <a:lumMod val="75000"/>
                  </a:schemeClr>
                </a:solidFill>
                <a:highlight>
                  <a:srgbClr val="FFFF00"/>
                </a:highlight>
                <a:latin typeface="Calibri" panose="020F0502020204030204" pitchFamily="34" charset="0"/>
                <a:ea typeface="Times New Roman" panose="02020603050405020304" pitchFamily="18" charset="0"/>
              </a:rPr>
              <a:t>tickets, PASS ticket cancellations are not allowed. For NON-PASS tickets even if they have left the office the API will validate</a:t>
            </a:r>
            <a:r>
              <a:rPr lang="en-US" sz="1800" dirty="0">
                <a:solidFill>
                  <a:schemeClr val="accent1">
                    <a:lumMod val="75000"/>
                  </a:schemeClr>
                </a:solidFill>
                <a:effectLst/>
                <a:highlight>
                  <a:srgbClr val="FFFF00"/>
                </a:highlight>
                <a:latin typeface="Calibri" panose="020F0502020204030204" pitchFamily="34" charset="0"/>
                <a:ea typeface="Times New Roman" panose="02020603050405020304" pitchFamily="18" charset="0"/>
              </a:rPr>
              <a:t> usage before allowing a cancellation. If a cancellation is attempted the tickets may have been used or modified. Bases may submit Cancellation Request Forms if they believe an order should be cancelled by it is being denied by TMS.</a:t>
            </a:r>
          </a:p>
          <a:p>
            <a:pPr marL="285750" indent="-285750">
              <a:buFont typeface="Arial" panose="020B0604020202020204" pitchFamily="34" charset="0"/>
              <a:buChar char="•"/>
            </a:pPr>
            <a:endParaRPr lang="en-US" sz="1800" dirty="0">
              <a:solidFill>
                <a:schemeClr val="accent1">
                  <a:lumMod val="75000"/>
                </a:schemeClr>
              </a:solidFill>
              <a:effectLst/>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r>
              <a:rPr lang="en-US" dirty="0">
                <a:solidFill>
                  <a:schemeClr val="accent1">
                    <a:lumMod val="75000"/>
                  </a:schemeClr>
                </a:solidFill>
                <a:latin typeface="Calibri" panose="020F0502020204030204" pitchFamily="34" charset="0"/>
              </a:rPr>
              <a:t>PROTIP: Always have a guest provide an email they can access on their mobile device, guest check and confirm receipt of their tickets before they leave the ticket office. </a:t>
            </a:r>
            <a:endParaRPr lang="en-US" dirty="0">
              <a:solidFill>
                <a:schemeClr val="accent1">
                  <a:lumMod val="75000"/>
                </a:schemeClr>
              </a:solidFill>
            </a:endParaRPr>
          </a:p>
          <a:p>
            <a:endParaRPr lang="en-US" dirty="0">
              <a:solidFill>
                <a:schemeClr val="accent1">
                  <a:lumMod val="75000"/>
                </a:schemeClr>
              </a:solidFill>
            </a:endParaRPr>
          </a:p>
          <a:p>
            <a:endParaRPr lang="en-US" dirty="0">
              <a:solidFill>
                <a:schemeClr val="accent1">
                  <a:lumMod val="75000"/>
                </a:schemeClr>
              </a:solidFill>
            </a:endParaRPr>
          </a:p>
          <a:p>
            <a:endParaRPr lang="en-US" dirty="0"/>
          </a:p>
        </p:txBody>
      </p:sp>
      <p:pic>
        <p:nvPicPr>
          <p:cNvPr id="7" name="Picture 6">
            <a:extLst>
              <a:ext uri="{FF2B5EF4-FFF2-40B4-BE49-F238E27FC236}">
                <a16:creationId xmlns:a16="http://schemas.microsoft.com/office/drawing/2014/main" id="{B9920133-F3AE-39EF-C8BF-30E8629E1EC7}"/>
              </a:ext>
            </a:extLst>
          </p:cNvPr>
          <p:cNvPicPr>
            <a:picLocks noChangeAspect="1"/>
          </p:cNvPicPr>
          <p:nvPr/>
        </p:nvPicPr>
        <p:blipFill>
          <a:blip r:embed="rId2"/>
          <a:stretch>
            <a:fillRect/>
          </a:stretch>
        </p:blipFill>
        <p:spPr>
          <a:xfrm>
            <a:off x="10207690" y="62857"/>
            <a:ext cx="1514140" cy="570806"/>
          </a:xfrm>
          <a:prstGeom prst="rect">
            <a:avLst/>
          </a:prstGeom>
        </p:spPr>
      </p:pic>
    </p:spTree>
    <p:extLst>
      <p:ext uri="{BB962C8B-B14F-4D97-AF65-F5344CB8AC3E}">
        <p14:creationId xmlns:p14="http://schemas.microsoft.com/office/powerpoint/2010/main" val="25475321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E60DDF-0239-AC89-7715-73F9764E6735}"/>
              </a:ext>
            </a:extLst>
          </p:cNvPr>
          <p:cNvSpPr txBox="1"/>
          <p:nvPr/>
        </p:nvSpPr>
        <p:spPr>
          <a:xfrm>
            <a:off x="350226" y="1476868"/>
            <a:ext cx="4924139" cy="2862322"/>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5">
                    <a:lumMod val="50000"/>
                  </a:schemeClr>
                </a:solidFill>
              </a:rPr>
              <a:t>All API Vendors with Reservation Date calendar is updating</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If date only you will see blue dates and prices available</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If date and time you will see blue date &amp; times and can click expand button for more times</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If no blue box date and time is not available. </a:t>
            </a:r>
          </a:p>
        </p:txBody>
      </p:sp>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9E97DCC-332A-E668-5D23-AD2FB550A5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55E0963A-9167-83A4-54F6-D21A55882470}"/>
              </a:ext>
            </a:extLst>
          </p:cNvPr>
          <p:cNvSpPr txBox="1"/>
          <p:nvPr/>
        </p:nvSpPr>
        <p:spPr>
          <a:xfrm>
            <a:off x="1052591" y="139548"/>
            <a:ext cx="7428800" cy="707886"/>
          </a:xfrm>
          <a:prstGeom prst="rect">
            <a:avLst/>
          </a:prstGeom>
          <a:noFill/>
        </p:spPr>
        <p:txBody>
          <a:bodyPr wrap="square" rtlCol="0">
            <a:spAutoFit/>
          </a:bodyPr>
          <a:lstStyle/>
          <a:p>
            <a:r>
              <a:rPr lang="en-US" sz="4000" dirty="0">
                <a:solidFill>
                  <a:schemeClr val="accent5">
                    <a:lumMod val="50000"/>
                  </a:schemeClr>
                </a:solidFill>
              </a:rPr>
              <a:t>Calendar Updates all API Vendors</a:t>
            </a:r>
          </a:p>
        </p:txBody>
      </p:sp>
      <p:pic>
        <p:nvPicPr>
          <p:cNvPr id="4" name="Picture 3">
            <a:extLst>
              <a:ext uri="{FF2B5EF4-FFF2-40B4-BE49-F238E27FC236}">
                <a16:creationId xmlns:a16="http://schemas.microsoft.com/office/drawing/2014/main" id="{360E97F2-DEB3-8AD5-90A9-FB2108173B93}"/>
              </a:ext>
            </a:extLst>
          </p:cNvPr>
          <p:cNvPicPr>
            <a:picLocks noChangeAspect="1"/>
          </p:cNvPicPr>
          <p:nvPr/>
        </p:nvPicPr>
        <p:blipFill>
          <a:blip r:embed="rId3"/>
          <a:stretch>
            <a:fillRect/>
          </a:stretch>
        </p:blipFill>
        <p:spPr>
          <a:xfrm>
            <a:off x="5509591" y="1162151"/>
            <a:ext cx="5943600" cy="5223510"/>
          </a:xfrm>
          <a:prstGeom prst="rect">
            <a:avLst/>
          </a:prstGeom>
        </p:spPr>
      </p:pic>
      <p:sp>
        <p:nvSpPr>
          <p:cNvPr id="7" name="Oval 6">
            <a:extLst>
              <a:ext uri="{FF2B5EF4-FFF2-40B4-BE49-F238E27FC236}">
                <a16:creationId xmlns:a16="http://schemas.microsoft.com/office/drawing/2014/main" id="{0325F95E-5D2C-ED50-E438-3773A68FEF39}"/>
              </a:ext>
            </a:extLst>
          </p:cNvPr>
          <p:cNvSpPr/>
          <p:nvPr/>
        </p:nvSpPr>
        <p:spPr>
          <a:xfrm>
            <a:off x="7024599" y="4840996"/>
            <a:ext cx="1208314" cy="23458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086610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9E97DCC-332A-E668-5D23-AD2FB550A5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55E0963A-9167-83A4-54F6-D21A55882470}"/>
              </a:ext>
            </a:extLst>
          </p:cNvPr>
          <p:cNvSpPr txBox="1"/>
          <p:nvPr/>
        </p:nvSpPr>
        <p:spPr>
          <a:xfrm>
            <a:off x="1052591" y="139548"/>
            <a:ext cx="7428800" cy="707886"/>
          </a:xfrm>
          <a:prstGeom prst="rect">
            <a:avLst/>
          </a:prstGeom>
          <a:noFill/>
        </p:spPr>
        <p:txBody>
          <a:bodyPr wrap="square" rtlCol="0">
            <a:spAutoFit/>
          </a:bodyPr>
          <a:lstStyle/>
          <a:p>
            <a:r>
              <a:rPr lang="en-US" sz="4000" dirty="0">
                <a:solidFill>
                  <a:schemeClr val="accent5">
                    <a:lumMod val="50000"/>
                  </a:schemeClr>
                </a:solidFill>
              </a:rPr>
              <a:t>Calendar Updates all API Vendors</a:t>
            </a:r>
          </a:p>
        </p:txBody>
      </p:sp>
      <p:pic>
        <p:nvPicPr>
          <p:cNvPr id="7" name="Picture 6">
            <a:extLst>
              <a:ext uri="{FF2B5EF4-FFF2-40B4-BE49-F238E27FC236}">
                <a16:creationId xmlns:a16="http://schemas.microsoft.com/office/drawing/2014/main" id="{3D57ABD8-8195-28BD-AB09-C938265B074E}"/>
              </a:ext>
            </a:extLst>
          </p:cNvPr>
          <p:cNvPicPr>
            <a:picLocks noChangeAspect="1"/>
          </p:cNvPicPr>
          <p:nvPr/>
        </p:nvPicPr>
        <p:blipFill rotWithShape="1">
          <a:blip r:embed="rId3"/>
          <a:srcRect r="6745"/>
          <a:stretch/>
        </p:blipFill>
        <p:spPr>
          <a:xfrm>
            <a:off x="5499652" y="1263098"/>
            <a:ext cx="5340626" cy="5426471"/>
          </a:xfrm>
          <a:prstGeom prst="rect">
            <a:avLst/>
          </a:prstGeom>
        </p:spPr>
      </p:pic>
      <p:sp>
        <p:nvSpPr>
          <p:cNvPr id="8" name="TextBox 7">
            <a:extLst>
              <a:ext uri="{FF2B5EF4-FFF2-40B4-BE49-F238E27FC236}">
                <a16:creationId xmlns:a16="http://schemas.microsoft.com/office/drawing/2014/main" id="{C9713C1A-AAB3-5059-2617-3A1F5E37D48B}"/>
              </a:ext>
            </a:extLst>
          </p:cNvPr>
          <p:cNvSpPr txBox="1"/>
          <p:nvPr/>
        </p:nvSpPr>
        <p:spPr>
          <a:xfrm>
            <a:off x="350226" y="1476868"/>
            <a:ext cx="4924139" cy="2585323"/>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5">
                    <a:lumMod val="50000"/>
                  </a:schemeClr>
                </a:solidFill>
              </a:rPr>
              <a:t>Here is the expanded time listing</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If no blue line appears a time is not available</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Double click the time the customer wants to and the cart will update with the selection.</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If customer wants a different date, select the month get back to the main calendar screen  </a:t>
            </a:r>
          </a:p>
        </p:txBody>
      </p:sp>
      <p:sp>
        <p:nvSpPr>
          <p:cNvPr id="9" name="Oval 8">
            <a:extLst>
              <a:ext uri="{FF2B5EF4-FFF2-40B4-BE49-F238E27FC236}">
                <a16:creationId xmlns:a16="http://schemas.microsoft.com/office/drawing/2014/main" id="{5F7ECBAF-DC39-1FE7-94D3-30C67950584D}"/>
              </a:ext>
            </a:extLst>
          </p:cNvPr>
          <p:cNvSpPr/>
          <p:nvPr/>
        </p:nvSpPr>
        <p:spPr>
          <a:xfrm>
            <a:off x="9756446" y="1647222"/>
            <a:ext cx="1208314" cy="23458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352024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E60DDF-0239-AC89-7715-73F9764E6735}"/>
              </a:ext>
            </a:extLst>
          </p:cNvPr>
          <p:cNvSpPr txBox="1"/>
          <p:nvPr/>
        </p:nvSpPr>
        <p:spPr>
          <a:xfrm>
            <a:off x="3190673" y="2721114"/>
            <a:ext cx="6167336" cy="707886"/>
          </a:xfrm>
          <a:prstGeom prst="rect">
            <a:avLst/>
          </a:prstGeom>
          <a:noFill/>
        </p:spPr>
        <p:txBody>
          <a:bodyPr wrap="square" rtlCol="0">
            <a:spAutoFit/>
          </a:bodyPr>
          <a:lstStyle/>
          <a:p>
            <a:r>
              <a:rPr lang="en-US" sz="4000" dirty="0">
                <a:solidFill>
                  <a:schemeClr val="accent5">
                    <a:lumMod val="50000"/>
                  </a:schemeClr>
                </a:solidFill>
              </a:rPr>
              <a:t>QUESTIONS &amp; DISCUSSIONS</a:t>
            </a:r>
          </a:p>
        </p:txBody>
      </p:sp>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9E97DCC-332A-E668-5D23-AD2FB550A5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55E0963A-9167-83A4-54F6-D21A55882470}"/>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Tree>
    <p:extLst>
      <p:ext uri="{BB962C8B-B14F-4D97-AF65-F5344CB8AC3E}">
        <p14:creationId xmlns:p14="http://schemas.microsoft.com/office/powerpoint/2010/main" val="1644941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875489" y="1087881"/>
            <a:ext cx="10768519" cy="4031873"/>
          </a:xfrm>
          <a:prstGeom prst="rect">
            <a:avLst/>
          </a:prstGeom>
          <a:noFill/>
        </p:spPr>
        <p:txBody>
          <a:bodyPr wrap="square" rtlCol="0">
            <a:spAutoFit/>
          </a:bodyPr>
          <a:lstStyle/>
          <a:p>
            <a:pPr marR="0">
              <a:spcBef>
                <a:spcPts val="0"/>
              </a:spcBef>
              <a:spcAft>
                <a:spcPts val="0"/>
              </a:spcAft>
            </a:pPr>
            <a:r>
              <a:rPr lang="en-US" sz="2400" u="sng" dirty="0">
                <a:solidFill>
                  <a:schemeClr val="accent5">
                    <a:lumMod val="50000"/>
                  </a:schemeClr>
                </a:solidFill>
              </a:rPr>
              <a:t>Training Objectives:</a:t>
            </a:r>
          </a:p>
          <a:p>
            <a:pPr marL="285750" marR="0" indent="-285750">
              <a:spcBef>
                <a:spcPts val="0"/>
              </a:spcBef>
              <a:spcAft>
                <a:spcPts val="0"/>
              </a:spcAft>
              <a:buFont typeface="Arial" panose="020B0604020202020204" pitchFamily="34" charset="0"/>
              <a:buChar char="•"/>
            </a:pPr>
            <a:r>
              <a:rPr lang="en-US" sz="2400" dirty="0">
                <a:solidFill>
                  <a:schemeClr val="accent5">
                    <a:lumMod val="50000"/>
                  </a:schemeClr>
                </a:solidFill>
              </a:rPr>
              <a:t>API Ticket Changes</a:t>
            </a:r>
          </a:p>
          <a:p>
            <a:pPr marL="742950" lvl="1" indent="-285750">
              <a:buFont typeface="Arial" panose="020B0604020202020204" pitchFamily="34" charset="0"/>
              <a:buChar char="•"/>
            </a:pPr>
            <a:r>
              <a:rPr lang="en-US" sz="2400" dirty="0">
                <a:solidFill>
                  <a:schemeClr val="accent5">
                    <a:lumMod val="50000"/>
                  </a:schemeClr>
                </a:solidFill>
              </a:rPr>
              <a:t>Selling 1-Day Tickets in TMS – dated &amp; variable priced</a:t>
            </a:r>
          </a:p>
          <a:p>
            <a:pPr marL="742950" lvl="1" indent="-285750">
              <a:buFont typeface="Arial" panose="020B0604020202020204" pitchFamily="34" charset="0"/>
              <a:buChar char="•"/>
            </a:pPr>
            <a:r>
              <a:rPr lang="en-US" sz="2400" dirty="0">
                <a:solidFill>
                  <a:schemeClr val="accent5">
                    <a:lumMod val="50000"/>
                  </a:schemeClr>
                </a:solidFill>
              </a:rPr>
              <a:t>Selling 12 Month Passes</a:t>
            </a:r>
          </a:p>
          <a:p>
            <a:pPr marL="285750" marR="0" indent="-285750">
              <a:spcBef>
                <a:spcPts val="0"/>
              </a:spcBef>
              <a:spcAft>
                <a:spcPts val="0"/>
              </a:spcAft>
              <a:buFont typeface="Arial" panose="020B0604020202020204" pitchFamily="34" charset="0"/>
              <a:buChar char="•"/>
            </a:pPr>
            <a:r>
              <a:rPr lang="en-US" sz="2400" dirty="0">
                <a:solidFill>
                  <a:schemeClr val="accent5">
                    <a:lumMod val="50000"/>
                  </a:schemeClr>
                </a:solidFill>
              </a:rPr>
              <a:t>Ticket Delivery</a:t>
            </a:r>
          </a:p>
          <a:p>
            <a:pPr marL="285750" marR="0" indent="-285750">
              <a:spcBef>
                <a:spcPts val="0"/>
              </a:spcBef>
              <a:spcAft>
                <a:spcPts val="0"/>
              </a:spcAft>
              <a:buFont typeface="Arial" panose="020B0604020202020204" pitchFamily="34" charset="0"/>
              <a:buChar char="•"/>
            </a:pPr>
            <a:r>
              <a:rPr lang="en-US" sz="2400" dirty="0">
                <a:solidFill>
                  <a:schemeClr val="accent5">
                    <a:lumMod val="50000"/>
                  </a:schemeClr>
                </a:solidFill>
              </a:rPr>
              <a:t>General USH Guidance </a:t>
            </a:r>
          </a:p>
          <a:p>
            <a:pPr marL="285750" marR="0" indent="-285750">
              <a:spcBef>
                <a:spcPts val="0"/>
              </a:spcBef>
              <a:spcAft>
                <a:spcPts val="0"/>
              </a:spcAft>
              <a:buFont typeface="Arial" panose="020B0604020202020204" pitchFamily="34" charset="0"/>
              <a:buChar char="•"/>
            </a:pPr>
            <a:r>
              <a:rPr lang="en-US" sz="2400" dirty="0">
                <a:solidFill>
                  <a:schemeClr val="accent5">
                    <a:lumMod val="50000"/>
                  </a:schemeClr>
                </a:solidFill>
              </a:rPr>
              <a:t>Calendar updated for all API Capacity Managed Vendors</a:t>
            </a:r>
          </a:p>
          <a:p>
            <a:pPr marL="285750" marR="0" indent="-285750">
              <a:spcBef>
                <a:spcPts val="0"/>
              </a:spcBef>
              <a:spcAft>
                <a:spcPts val="0"/>
              </a:spcAft>
              <a:buFont typeface="Arial" panose="020B0604020202020204" pitchFamily="34" charset="0"/>
              <a:buChar char="•"/>
            </a:pPr>
            <a:r>
              <a:rPr lang="en-US" sz="2400">
                <a:solidFill>
                  <a:schemeClr val="accent5">
                    <a:lumMod val="50000"/>
                  </a:schemeClr>
                </a:solidFill>
              </a:rPr>
              <a:t>Questions </a:t>
            </a:r>
            <a:r>
              <a:rPr lang="en-US" sz="2400" dirty="0">
                <a:solidFill>
                  <a:schemeClr val="accent5">
                    <a:lumMod val="50000"/>
                  </a:schemeClr>
                </a:solidFill>
              </a:rPr>
              <a:t>and Answers</a:t>
            </a:r>
            <a:endParaRPr lang="en-US" sz="5400" i="0" dirty="0">
              <a:solidFill>
                <a:schemeClr val="accent5">
                  <a:lumMod val="50000"/>
                </a:schemeClr>
              </a:solidFill>
              <a:effectLst/>
              <a:latin typeface="Times New Roman" panose="02020603050405020304" pitchFamily="18" charset="0"/>
            </a:endParaRPr>
          </a:p>
          <a:p>
            <a:r>
              <a:rPr lang="en-US" sz="1000" b="0" i="0" dirty="0">
                <a:solidFill>
                  <a:srgbClr val="000000"/>
                </a:solidFill>
                <a:effectLst/>
                <a:latin typeface="Times New Roman" panose="02020603050405020304" pitchFamily="18" charset="0"/>
              </a:rPr>
              <a:t>.</a:t>
            </a:r>
            <a:endParaRPr lang="en-US" sz="1000" dirty="0">
              <a:effectLst/>
              <a:latin typeface="Calibri" panose="020F0502020204030204" pitchFamily="34" charset="0"/>
              <a:ea typeface="Calibri" panose="020F0502020204030204" pitchFamily="34" charset="0"/>
            </a:endParaRPr>
          </a:p>
          <a:p>
            <a:endParaRPr lang="en-US" dirty="0">
              <a:latin typeface="Calibri" panose="020F0502020204030204" pitchFamily="34" charset="0"/>
            </a:endParaRPr>
          </a:p>
          <a:p>
            <a:endParaRPr lang="en-US" dirty="0">
              <a:latin typeface="Calibri" panose="020F0502020204030204" pitchFamily="34" charset="0"/>
            </a:endParaRPr>
          </a:p>
          <a:p>
            <a:endParaRPr lang="en-US" dirty="0"/>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132DBD10-ECEC-C1CB-01F6-161B341A5D61}"/>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7C02C20F-86D7-A00C-969A-12F3A8D59905}"/>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Tree>
    <p:extLst>
      <p:ext uri="{BB962C8B-B14F-4D97-AF65-F5344CB8AC3E}">
        <p14:creationId xmlns:p14="http://schemas.microsoft.com/office/powerpoint/2010/main" val="2963466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274986" y="1108569"/>
            <a:ext cx="11446844" cy="6001643"/>
          </a:xfrm>
          <a:prstGeom prst="rect">
            <a:avLst/>
          </a:prstGeom>
          <a:noFill/>
        </p:spPr>
        <p:txBody>
          <a:bodyPr wrap="square" rtlCol="0">
            <a:spAutoFit/>
          </a:bodyPr>
          <a:lstStyle/>
          <a:p>
            <a:pPr marR="0">
              <a:spcBef>
                <a:spcPts val="0"/>
              </a:spcBef>
              <a:spcAft>
                <a:spcPts val="0"/>
              </a:spcAft>
            </a:pPr>
            <a:r>
              <a:rPr lang="en-US" sz="2400" u="sng" dirty="0">
                <a:solidFill>
                  <a:schemeClr val="accent5">
                    <a:lumMod val="50000"/>
                  </a:schemeClr>
                </a:solidFill>
              </a:rPr>
              <a:t>USH is offering a 1-Day General Admission Dated Tickets:</a:t>
            </a:r>
          </a:p>
          <a:p>
            <a:pPr marR="0">
              <a:spcBef>
                <a:spcPts val="0"/>
              </a:spcBef>
              <a:spcAft>
                <a:spcPts val="0"/>
              </a:spcAft>
            </a:pPr>
            <a:endParaRPr lang="en-US" dirty="0">
              <a:solidFill>
                <a:schemeClr val="accent5">
                  <a:lumMod val="50000"/>
                </a:schemeClr>
              </a:solidFill>
            </a:endParaRPr>
          </a:p>
          <a:p>
            <a:pPr marR="0">
              <a:spcBef>
                <a:spcPts val="0"/>
              </a:spcBef>
              <a:spcAft>
                <a:spcPts val="0"/>
              </a:spcAft>
            </a:pPr>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r>
              <a:rPr lang="en-US" dirty="0">
                <a:solidFill>
                  <a:schemeClr val="accent5">
                    <a:lumMod val="50000"/>
                  </a:schemeClr>
                </a:solidFill>
              </a:rPr>
              <a:t>Tickets must be used by the date selected at the time of booking</a:t>
            </a:r>
          </a:p>
          <a:p>
            <a:pPr marL="285750" indent="-285750">
              <a:buFont typeface="Arial" panose="020B0604020202020204" pitchFamily="34" charset="0"/>
              <a:buChar char="•"/>
            </a:pPr>
            <a:r>
              <a:rPr lang="en-US" dirty="0">
                <a:solidFill>
                  <a:schemeClr val="accent5">
                    <a:lumMod val="50000"/>
                  </a:schemeClr>
                </a:solidFill>
              </a:rPr>
              <a:t>Parking not included. </a:t>
            </a:r>
          </a:p>
          <a:p>
            <a:pPr marL="285750" indent="-285750">
              <a:buFont typeface="Arial" panose="020B0604020202020204" pitchFamily="34" charset="0"/>
              <a:buChar char="•"/>
            </a:pPr>
            <a:r>
              <a:rPr lang="en-US" dirty="0">
                <a:solidFill>
                  <a:schemeClr val="accent5">
                    <a:lumMod val="50000"/>
                  </a:schemeClr>
                </a:solidFill>
              </a:rPr>
              <a:t>Ticket is non-transferable, non-refundable and non-exchangeable. </a:t>
            </a:r>
          </a:p>
          <a:p>
            <a:pPr marL="285750" indent="-285750">
              <a:buFont typeface="Arial" panose="020B0604020202020204" pitchFamily="34" charset="0"/>
              <a:buChar char="•"/>
            </a:pPr>
            <a:r>
              <a:rPr lang="en-US" dirty="0">
                <a:solidFill>
                  <a:schemeClr val="accent5">
                    <a:lumMod val="50000"/>
                  </a:schemeClr>
                </a:solidFill>
              </a:rPr>
              <a:t>This ticket may not be altered, copied, transferred or resold. </a:t>
            </a:r>
          </a:p>
          <a:p>
            <a:pPr marL="285750" indent="-285750">
              <a:buFont typeface="Arial" panose="020B0604020202020204" pitchFamily="34" charset="0"/>
              <a:buChar char="•"/>
            </a:pPr>
            <a:r>
              <a:rPr lang="en-US" dirty="0">
                <a:solidFill>
                  <a:schemeClr val="accent5">
                    <a:lumMod val="50000"/>
                  </a:schemeClr>
                </a:solidFill>
              </a:rPr>
              <a:t>Ticket cannot be combined with other offers, separately ticketed events, discounts, Halloween Horror Nights or sightseeing tours. </a:t>
            </a:r>
          </a:p>
          <a:p>
            <a:pPr marL="285750" indent="-285750">
              <a:buFont typeface="Arial" panose="020B0604020202020204" pitchFamily="34" charset="0"/>
              <a:buChar char="•"/>
            </a:pPr>
            <a:r>
              <a:rPr lang="en-US" dirty="0">
                <a:solidFill>
                  <a:schemeClr val="accent5">
                    <a:lumMod val="50000"/>
                  </a:schemeClr>
                </a:solidFill>
              </a:rPr>
              <a:t>Tickets can be cancelled by the ticket office.</a:t>
            </a:r>
          </a:p>
          <a:p>
            <a:endParaRPr lang="en-US" dirty="0">
              <a:latin typeface="Calibri" panose="020F0502020204030204" pitchFamily="34" charset="0"/>
            </a:endParaRPr>
          </a:p>
          <a:p>
            <a:endParaRPr lang="en-US" dirty="0">
              <a:latin typeface="Calibri" panose="020F0502020204030204" pitchFamily="34" charset="0"/>
            </a:endParaRPr>
          </a:p>
          <a:p>
            <a:endParaRPr lang="en-US" dirty="0"/>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aphicFrame>
        <p:nvGraphicFramePr>
          <p:cNvPr id="5" name="Table 4">
            <a:extLst>
              <a:ext uri="{FF2B5EF4-FFF2-40B4-BE49-F238E27FC236}">
                <a16:creationId xmlns:a16="http://schemas.microsoft.com/office/drawing/2014/main" id="{36E1286B-9D62-0267-610E-E12C74211143}"/>
              </a:ext>
            </a:extLst>
          </p:cNvPr>
          <p:cNvGraphicFramePr>
            <a:graphicFrameLocks noGrp="1"/>
          </p:cNvGraphicFramePr>
          <p:nvPr>
            <p:extLst>
              <p:ext uri="{D42A27DB-BD31-4B8C-83A1-F6EECF244321}">
                <p14:modId xmlns:p14="http://schemas.microsoft.com/office/powerpoint/2010/main" val="3836826076"/>
              </p:ext>
            </p:extLst>
          </p:nvPr>
        </p:nvGraphicFramePr>
        <p:xfrm>
          <a:off x="685800" y="1667436"/>
          <a:ext cx="10905565" cy="2473960"/>
        </p:xfrm>
        <a:graphic>
          <a:graphicData uri="http://schemas.openxmlformats.org/drawingml/2006/table">
            <a:tbl>
              <a:tblPr firstRow="1" firstCol="1" bandRow="1"/>
              <a:tblGrid>
                <a:gridCol w="1084202">
                  <a:extLst>
                    <a:ext uri="{9D8B030D-6E8A-4147-A177-3AD203B41FA5}">
                      <a16:colId xmlns:a16="http://schemas.microsoft.com/office/drawing/2014/main" val="1027726218"/>
                    </a:ext>
                  </a:extLst>
                </a:gridCol>
                <a:gridCol w="2579449">
                  <a:extLst>
                    <a:ext uri="{9D8B030D-6E8A-4147-A177-3AD203B41FA5}">
                      <a16:colId xmlns:a16="http://schemas.microsoft.com/office/drawing/2014/main" val="2348371890"/>
                    </a:ext>
                  </a:extLst>
                </a:gridCol>
                <a:gridCol w="1333410">
                  <a:extLst>
                    <a:ext uri="{9D8B030D-6E8A-4147-A177-3AD203B41FA5}">
                      <a16:colId xmlns:a16="http://schemas.microsoft.com/office/drawing/2014/main" val="464035766"/>
                    </a:ext>
                  </a:extLst>
                </a:gridCol>
                <a:gridCol w="900523">
                  <a:extLst>
                    <a:ext uri="{9D8B030D-6E8A-4147-A177-3AD203B41FA5}">
                      <a16:colId xmlns:a16="http://schemas.microsoft.com/office/drawing/2014/main" val="3292597956"/>
                    </a:ext>
                  </a:extLst>
                </a:gridCol>
                <a:gridCol w="835987">
                  <a:extLst>
                    <a:ext uri="{9D8B030D-6E8A-4147-A177-3AD203B41FA5}">
                      <a16:colId xmlns:a16="http://schemas.microsoft.com/office/drawing/2014/main" val="2379073221"/>
                    </a:ext>
                  </a:extLst>
                </a:gridCol>
                <a:gridCol w="1064345">
                  <a:extLst>
                    <a:ext uri="{9D8B030D-6E8A-4147-A177-3AD203B41FA5}">
                      <a16:colId xmlns:a16="http://schemas.microsoft.com/office/drawing/2014/main" val="81876513"/>
                    </a:ext>
                  </a:extLst>
                </a:gridCol>
                <a:gridCol w="1064345">
                  <a:extLst>
                    <a:ext uri="{9D8B030D-6E8A-4147-A177-3AD203B41FA5}">
                      <a16:colId xmlns:a16="http://schemas.microsoft.com/office/drawing/2014/main" val="4190464954"/>
                    </a:ext>
                  </a:extLst>
                </a:gridCol>
                <a:gridCol w="982930">
                  <a:extLst>
                    <a:ext uri="{9D8B030D-6E8A-4147-A177-3AD203B41FA5}">
                      <a16:colId xmlns:a16="http://schemas.microsoft.com/office/drawing/2014/main" val="981851940"/>
                    </a:ext>
                  </a:extLst>
                </a:gridCol>
                <a:gridCol w="1060374">
                  <a:extLst>
                    <a:ext uri="{9D8B030D-6E8A-4147-A177-3AD203B41FA5}">
                      <a16:colId xmlns:a16="http://schemas.microsoft.com/office/drawing/2014/main" val="2760843266"/>
                    </a:ext>
                  </a:extLst>
                </a:gridCol>
              </a:tblGrid>
              <a:tr h="835814">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Price Code</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Printed Description</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RecTrac ID</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Base Cost</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Base Retail</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Gate Price w/Tax</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Customer Savings*</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Start Selling Date</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End Selling Date</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0010123"/>
                  </a:ext>
                </a:extLst>
              </a:tr>
              <a:tr h="308583">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2400793V</a:t>
                      </a:r>
                    </a:p>
                    <a:p>
                      <a:pPr marL="0" marR="0" algn="ctr">
                        <a:spcBef>
                          <a:spcPts val="0"/>
                        </a:spcBef>
                        <a:spcAft>
                          <a:spcPts val="0"/>
                        </a:spcAft>
                      </a:pPr>
                      <a:r>
                        <a:rPr lang="en-US" sz="1200" kern="1200" dirty="0">
                          <a:solidFill>
                            <a:srgbClr val="FF0000"/>
                          </a:solidFill>
                          <a:latin typeface="+mn-lt"/>
                          <a:ea typeface="+mn-ea"/>
                          <a:cs typeface="+mn-cs"/>
                        </a:rPr>
                        <a:t>exp: </a:t>
                      </a:r>
                      <a:r>
                        <a:rPr lang="fr-FR" sz="1200" kern="1200" dirty="0">
                          <a:solidFill>
                            <a:srgbClr val="FF0000"/>
                          </a:solidFill>
                          <a:latin typeface="+mn-lt"/>
                          <a:ea typeface="+mn-ea"/>
                          <a:cs typeface="+mn-cs"/>
                        </a:rPr>
                        <a:t>2400423V</a:t>
                      </a:r>
                      <a:endParaRPr lang="en-US" sz="1200" kern="1200" dirty="0">
                        <a:solidFill>
                          <a:schemeClr val="accent5">
                            <a:lumMod val="50000"/>
                          </a:schemeClr>
                        </a:solidFill>
                        <a:highlight>
                          <a:srgbClr val="FFFF00"/>
                        </a:highlight>
                        <a:latin typeface="+mn-lt"/>
                        <a:ea typeface="+mn-ea"/>
                        <a:cs typeface="+mn-cs"/>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kern="1200" dirty="0">
                          <a:solidFill>
                            <a:schemeClr val="accent5">
                              <a:lumMod val="50000"/>
                            </a:schemeClr>
                          </a:solidFill>
                          <a:latin typeface="+mn-lt"/>
                          <a:ea typeface="+mn-ea"/>
                          <a:cs typeface="+mn-cs"/>
                        </a:rPr>
                        <a:t>USH 1 DAY GEN ADM1</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UHCAGAD6</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$103.55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$109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$159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$50</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3/18/24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09/15/24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7507000"/>
                  </a:ext>
                </a:extLst>
              </a:tr>
              <a:tr h="308583">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2400792V</a:t>
                      </a:r>
                    </a:p>
                    <a:p>
                      <a:pPr marL="0" marR="0" algn="ctr">
                        <a:spcBef>
                          <a:spcPts val="0"/>
                        </a:spcBef>
                        <a:spcAft>
                          <a:spcPts val="0"/>
                        </a:spcAft>
                      </a:pPr>
                      <a:r>
                        <a:rPr lang="en-US" sz="1200" kern="1200" dirty="0">
                          <a:solidFill>
                            <a:srgbClr val="FF0000"/>
                          </a:solidFill>
                          <a:latin typeface="+mn-lt"/>
                          <a:ea typeface="+mn-ea"/>
                          <a:cs typeface="+mn-cs"/>
                        </a:rPr>
                        <a:t>exp: </a:t>
                      </a:r>
                      <a:r>
                        <a:rPr lang="fr-FR" sz="1200" kern="1200" dirty="0">
                          <a:solidFill>
                            <a:srgbClr val="FF0000"/>
                          </a:solidFill>
                          <a:latin typeface="+mn-lt"/>
                          <a:ea typeface="+mn-ea"/>
                          <a:cs typeface="+mn-cs"/>
                        </a:rPr>
                        <a:t>2400424V</a:t>
                      </a:r>
                      <a:endParaRPr lang="en-US" sz="1200" kern="1200" dirty="0">
                        <a:solidFill>
                          <a:schemeClr val="accent5">
                            <a:lumMod val="50000"/>
                          </a:schemeClr>
                        </a:solidFill>
                        <a:highlight>
                          <a:srgbClr val="FFFF00"/>
                        </a:highlight>
                        <a:latin typeface="+mn-lt"/>
                        <a:ea typeface="+mn-ea"/>
                        <a:cs typeface="+mn-cs"/>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kern="1200" dirty="0">
                          <a:solidFill>
                            <a:schemeClr val="accent5">
                              <a:lumMod val="50000"/>
                            </a:schemeClr>
                          </a:solidFill>
                          <a:latin typeface="+mn-lt"/>
                          <a:ea typeface="+mn-ea"/>
                          <a:cs typeface="+mn-cs"/>
                        </a:rPr>
                        <a:t>USH 1 DAY GEN ADM2</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UHCAGAD7</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$120.75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$125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$159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$34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3/18/24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09/15/24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4777621"/>
                  </a:ext>
                </a:extLst>
              </a:tr>
              <a:tr h="308583">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2400794V</a:t>
                      </a:r>
                    </a:p>
                    <a:p>
                      <a:pPr marL="0" marR="0" algn="ctr">
                        <a:spcBef>
                          <a:spcPts val="0"/>
                        </a:spcBef>
                        <a:spcAft>
                          <a:spcPts val="0"/>
                        </a:spcAft>
                      </a:pPr>
                      <a:r>
                        <a:rPr lang="en-US" sz="1200" kern="1200" dirty="0">
                          <a:solidFill>
                            <a:srgbClr val="FF0000"/>
                          </a:solidFill>
                          <a:latin typeface="+mn-lt"/>
                          <a:ea typeface="+mn-ea"/>
                          <a:cs typeface="+mn-cs"/>
                        </a:rPr>
                        <a:t>exp: </a:t>
                      </a:r>
                      <a:r>
                        <a:rPr lang="fr-FR" sz="1200" kern="1200" dirty="0">
                          <a:solidFill>
                            <a:srgbClr val="FF0000"/>
                          </a:solidFill>
                          <a:latin typeface="+mn-lt"/>
                          <a:ea typeface="+mn-ea"/>
                          <a:cs typeface="+mn-cs"/>
                        </a:rPr>
                        <a:t>2400425V</a:t>
                      </a:r>
                      <a:endParaRPr lang="en-US" sz="1200" kern="1200" dirty="0">
                        <a:solidFill>
                          <a:schemeClr val="accent5">
                            <a:lumMod val="50000"/>
                          </a:schemeClr>
                        </a:solidFill>
                        <a:highlight>
                          <a:srgbClr val="FFFF00"/>
                        </a:highlight>
                        <a:latin typeface="+mn-lt"/>
                        <a:ea typeface="+mn-ea"/>
                        <a:cs typeface="+mn-cs"/>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kern="1200" dirty="0">
                          <a:solidFill>
                            <a:schemeClr val="accent5">
                              <a:lumMod val="50000"/>
                            </a:schemeClr>
                          </a:solidFill>
                          <a:latin typeface="+mn-lt"/>
                          <a:ea typeface="+mn-ea"/>
                          <a:cs typeface="+mn-cs"/>
                        </a:rPr>
                        <a:t>USH 1 DAY GEN ADM3</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UHCAGAD8</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$130.25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$135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$159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3/18/24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09/15/24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5200681"/>
                  </a:ext>
                </a:extLst>
              </a:tr>
            </a:tbl>
          </a:graphicData>
        </a:graphic>
      </p:graphicFrame>
      <p:pic>
        <p:nvPicPr>
          <p:cNvPr id="6" name="Picture 5">
            <a:extLst>
              <a:ext uri="{FF2B5EF4-FFF2-40B4-BE49-F238E27FC236}">
                <a16:creationId xmlns:a16="http://schemas.microsoft.com/office/drawing/2014/main" id="{42BB4E6E-AB80-8C87-F48E-38C840844052}"/>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029C7482-0309-E6B3-6188-934097B3FB71}"/>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Tree>
    <p:extLst>
      <p:ext uri="{BB962C8B-B14F-4D97-AF65-F5344CB8AC3E}">
        <p14:creationId xmlns:p14="http://schemas.microsoft.com/office/powerpoint/2010/main" val="3401498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87E55E88-F706-97DF-7189-D711F0F7C3AA}"/>
              </a:ext>
            </a:extLst>
          </p:cNvPr>
          <p:cNvCxnSpPr/>
          <p:nvPr/>
        </p:nvCxnSpPr>
        <p:spPr>
          <a:xfrm>
            <a:off x="1193259" y="648982"/>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6D38A4A9-83E7-BD78-7D13-44277279CDAA}"/>
              </a:ext>
            </a:extLst>
          </p:cNvPr>
          <p:cNvPicPr>
            <a:picLocks noChangeAspect="1"/>
          </p:cNvPicPr>
          <p:nvPr/>
        </p:nvPicPr>
        <p:blipFill>
          <a:blip r:embed="rId2"/>
          <a:stretch>
            <a:fillRect/>
          </a:stretch>
        </p:blipFill>
        <p:spPr>
          <a:xfrm>
            <a:off x="10207690" y="62857"/>
            <a:ext cx="1514140" cy="570806"/>
          </a:xfrm>
          <a:prstGeom prst="rect">
            <a:avLst/>
          </a:prstGeom>
        </p:spPr>
      </p:pic>
      <p:sp>
        <p:nvSpPr>
          <p:cNvPr id="10" name="TextBox 9">
            <a:extLst>
              <a:ext uri="{FF2B5EF4-FFF2-40B4-BE49-F238E27FC236}">
                <a16:creationId xmlns:a16="http://schemas.microsoft.com/office/drawing/2014/main" id="{A2DEF75B-2500-8A03-9F72-8AE0FBC468FA}"/>
              </a:ext>
            </a:extLst>
          </p:cNvPr>
          <p:cNvSpPr txBox="1"/>
          <p:nvPr/>
        </p:nvSpPr>
        <p:spPr>
          <a:xfrm>
            <a:off x="1037618" y="0"/>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2" name="Picture 1">
            <a:extLst>
              <a:ext uri="{FF2B5EF4-FFF2-40B4-BE49-F238E27FC236}">
                <a16:creationId xmlns:a16="http://schemas.microsoft.com/office/drawing/2014/main" id="{BBF286EB-9195-67F1-73A3-5F5EED3FEDBA}"/>
              </a:ext>
            </a:extLst>
          </p:cNvPr>
          <p:cNvPicPr>
            <a:picLocks noChangeAspect="1"/>
          </p:cNvPicPr>
          <p:nvPr/>
        </p:nvPicPr>
        <p:blipFill>
          <a:blip r:embed="rId3"/>
          <a:stretch>
            <a:fillRect/>
          </a:stretch>
        </p:blipFill>
        <p:spPr>
          <a:xfrm>
            <a:off x="223966" y="884518"/>
            <a:ext cx="11899707" cy="3319909"/>
          </a:xfrm>
          <a:prstGeom prst="rect">
            <a:avLst/>
          </a:prstGeom>
          <a:ln>
            <a:solidFill>
              <a:schemeClr val="tx1"/>
            </a:solidFill>
          </a:ln>
        </p:spPr>
      </p:pic>
      <p:sp>
        <p:nvSpPr>
          <p:cNvPr id="6" name="Rectangle 5">
            <a:extLst>
              <a:ext uri="{FF2B5EF4-FFF2-40B4-BE49-F238E27FC236}">
                <a16:creationId xmlns:a16="http://schemas.microsoft.com/office/drawing/2014/main" id="{5840689D-1C1E-BE22-F04C-DDA21700F673}"/>
              </a:ext>
            </a:extLst>
          </p:cNvPr>
          <p:cNvSpPr/>
          <p:nvPr/>
        </p:nvSpPr>
        <p:spPr>
          <a:xfrm>
            <a:off x="6801224" y="3158890"/>
            <a:ext cx="597647" cy="1553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7E50743-4AC9-6337-DC72-E848E437E343}"/>
              </a:ext>
            </a:extLst>
          </p:cNvPr>
          <p:cNvSpPr/>
          <p:nvPr/>
        </p:nvSpPr>
        <p:spPr>
          <a:xfrm>
            <a:off x="6777319" y="2878075"/>
            <a:ext cx="597647" cy="1553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3429A8B-3CE9-8B89-4A0C-8D69CB93A677}"/>
              </a:ext>
            </a:extLst>
          </p:cNvPr>
          <p:cNvSpPr txBox="1"/>
          <p:nvPr/>
        </p:nvSpPr>
        <p:spPr>
          <a:xfrm>
            <a:off x="340658" y="4439961"/>
            <a:ext cx="11050495" cy="1569660"/>
          </a:xfrm>
          <a:prstGeom prst="rect">
            <a:avLst/>
          </a:prstGeom>
          <a:noFill/>
        </p:spPr>
        <p:txBody>
          <a:bodyPr wrap="square" rtlCol="0">
            <a:spAutoFit/>
          </a:bodyPr>
          <a:lstStyle/>
          <a:p>
            <a:r>
              <a:rPr lang="en-US" sz="2400" u="sng" dirty="0">
                <a:solidFill>
                  <a:schemeClr val="accent5">
                    <a:lumMod val="50000"/>
                  </a:schemeClr>
                </a:solidFill>
              </a:rPr>
              <a:t>TMS Add to Cart:</a:t>
            </a:r>
          </a:p>
          <a:p>
            <a:pPr marL="285750" indent="-285750">
              <a:buFont typeface="Arial" panose="020B0604020202020204" pitchFamily="34" charset="0"/>
              <a:buChar char="•"/>
            </a:pPr>
            <a:r>
              <a:rPr lang="en-US" dirty="0">
                <a:solidFill>
                  <a:schemeClr val="accent1">
                    <a:lumMod val="75000"/>
                  </a:schemeClr>
                </a:solidFill>
              </a:rPr>
              <a:t>For variable priced tickets you will only see one ticket and the lowest available retail price.</a:t>
            </a:r>
          </a:p>
          <a:p>
            <a:pPr marL="285750" indent="-285750">
              <a:buFont typeface="Arial" panose="020B0604020202020204" pitchFamily="34" charset="0"/>
              <a:buChar char="•"/>
            </a:pPr>
            <a:r>
              <a:rPr lang="en-US" dirty="0">
                <a:solidFill>
                  <a:schemeClr val="accent1">
                    <a:lumMod val="75000"/>
                  </a:schemeClr>
                </a:solidFill>
              </a:rPr>
              <a:t>Once the ticket information for the guest is loaded you will be required to select the date of use</a:t>
            </a:r>
          </a:p>
          <a:p>
            <a:pPr marL="285750" indent="-285750">
              <a:buFont typeface="Arial" panose="020B0604020202020204" pitchFamily="34" charset="0"/>
              <a:buChar char="•"/>
            </a:pPr>
            <a:r>
              <a:rPr lang="en-US" dirty="0">
                <a:solidFill>
                  <a:schemeClr val="accent1">
                    <a:lumMod val="75000"/>
                  </a:schemeClr>
                </a:solidFill>
              </a:rPr>
              <a:t>Prices will vary by date of use; cart will update to price and date selected  </a:t>
            </a:r>
          </a:p>
          <a:p>
            <a:endParaRPr lang="en-US" dirty="0">
              <a:solidFill>
                <a:schemeClr val="accent1">
                  <a:lumMod val="75000"/>
                </a:schemeClr>
              </a:solidFill>
            </a:endParaRPr>
          </a:p>
        </p:txBody>
      </p:sp>
    </p:spTree>
    <p:extLst>
      <p:ext uri="{BB962C8B-B14F-4D97-AF65-F5344CB8AC3E}">
        <p14:creationId xmlns:p14="http://schemas.microsoft.com/office/powerpoint/2010/main" val="31012874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87E55E88-F706-97DF-7189-D711F0F7C3AA}"/>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1A84E217-7632-06C4-E26C-1B0BC42FC790}"/>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4" name="Picture 3">
            <a:extLst>
              <a:ext uri="{FF2B5EF4-FFF2-40B4-BE49-F238E27FC236}">
                <a16:creationId xmlns:a16="http://schemas.microsoft.com/office/drawing/2014/main" id="{FA861438-EC30-EAA5-BF7C-DD7B728A4F71}"/>
              </a:ext>
            </a:extLst>
          </p:cNvPr>
          <p:cNvPicPr>
            <a:picLocks noChangeAspect="1"/>
          </p:cNvPicPr>
          <p:nvPr/>
        </p:nvPicPr>
        <p:blipFill>
          <a:blip r:embed="rId3"/>
          <a:stretch>
            <a:fillRect/>
          </a:stretch>
        </p:blipFill>
        <p:spPr>
          <a:xfrm>
            <a:off x="1052591" y="1340231"/>
            <a:ext cx="4076700" cy="3972375"/>
          </a:xfrm>
          <a:prstGeom prst="rect">
            <a:avLst/>
          </a:prstGeom>
        </p:spPr>
      </p:pic>
      <p:sp>
        <p:nvSpPr>
          <p:cNvPr id="2" name="TextBox 1">
            <a:extLst>
              <a:ext uri="{FF2B5EF4-FFF2-40B4-BE49-F238E27FC236}">
                <a16:creationId xmlns:a16="http://schemas.microsoft.com/office/drawing/2014/main" id="{78DF70F9-1FE2-FD50-7AB5-CF683433B24E}"/>
              </a:ext>
            </a:extLst>
          </p:cNvPr>
          <p:cNvSpPr txBox="1"/>
          <p:nvPr/>
        </p:nvSpPr>
        <p:spPr>
          <a:xfrm>
            <a:off x="6347842" y="1412542"/>
            <a:ext cx="4806540" cy="5170646"/>
          </a:xfrm>
          <a:prstGeom prst="rect">
            <a:avLst/>
          </a:prstGeom>
          <a:noFill/>
        </p:spPr>
        <p:txBody>
          <a:bodyPr wrap="square" rtlCol="0">
            <a:spAutoFit/>
          </a:bodyPr>
          <a:lstStyle/>
          <a:p>
            <a:r>
              <a:rPr lang="en-US" sz="2400" u="sng" dirty="0">
                <a:solidFill>
                  <a:schemeClr val="accent5">
                    <a:lumMod val="50000"/>
                  </a:schemeClr>
                </a:solidFill>
              </a:rPr>
              <a:t>TMS Add to Cart Prompt:</a:t>
            </a:r>
          </a:p>
          <a:p>
            <a:pPr marL="285750" indent="-285750">
              <a:buFont typeface="Arial" panose="020B0604020202020204" pitchFamily="34" charset="0"/>
              <a:buChar char="•"/>
            </a:pPr>
            <a:r>
              <a:rPr lang="en-US" dirty="0">
                <a:solidFill>
                  <a:schemeClr val="accent1">
                    <a:lumMod val="75000"/>
                  </a:schemeClr>
                </a:solidFill>
              </a:rPr>
              <a:t>For variable priced tickets a New Cart Prompt has been added</a:t>
            </a:r>
          </a:p>
          <a:p>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Customer contact information including email is required</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Reservation date will be required.</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Cart will update with the date and price selected. </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Customers cannot change dates on their own, must request change prior to reservation date, new tickets would need to be issued.</a:t>
            </a:r>
          </a:p>
          <a:p>
            <a:endParaRPr lang="en-US" dirty="0"/>
          </a:p>
          <a:p>
            <a:endParaRPr lang="en-US" dirty="0"/>
          </a:p>
          <a:p>
            <a:endParaRPr lang="en-US" dirty="0"/>
          </a:p>
        </p:txBody>
      </p:sp>
    </p:spTree>
    <p:extLst>
      <p:ext uri="{BB962C8B-B14F-4D97-AF65-F5344CB8AC3E}">
        <p14:creationId xmlns:p14="http://schemas.microsoft.com/office/powerpoint/2010/main" val="1346413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567616" y="4560673"/>
            <a:ext cx="6815657" cy="2400657"/>
          </a:xfrm>
          <a:prstGeom prst="rect">
            <a:avLst/>
          </a:prstGeom>
          <a:noFill/>
        </p:spPr>
        <p:txBody>
          <a:bodyPr wrap="square" rtlCol="0">
            <a:spAutoFit/>
          </a:bodyPr>
          <a:lstStyle/>
          <a:p>
            <a:r>
              <a:rPr lang="en-US" sz="2400" u="sng" dirty="0">
                <a:solidFill>
                  <a:schemeClr val="accent5">
                    <a:lumMod val="50000"/>
                  </a:schemeClr>
                </a:solidFill>
              </a:rPr>
              <a:t>TMS Add Customer Info:</a:t>
            </a:r>
          </a:p>
          <a:p>
            <a:pPr marL="285750" indent="-285750">
              <a:buFont typeface="Arial" panose="020B0604020202020204" pitchFamily="34" charset="0"/>
              <a:buChar char="•"/>
            </a:pPr>
            <a:r>
              <a:rPr lang="en-US" dirty="0">
                <a:solidFill>
                  <a:schemeClr val="accent1">
                    <a:lumMod val="75000"/>
                  </a:schemeClr>
                </a:solidFill>
              </a:rPr>
              <a:t>Lead Guest Name REQUIRED for 1-day tickets</a:t>
            </a:r>
          </a:p>
          <a:p>
            <a:pPr marL="285750" indent="-285750">
              <a:buFont typeface="Arial" panose="020B0604020202020204" pitchFamily="34" charset="0"/>
              <a:buChar char="•"/>
            </a:pPr>
            <a:r>
              <a:rPr lang="en-US" dirty="0">
                <a:solidFill>
                  <a:schemeClr val="accent1">
                    <a:lumMod val="75000"/>
                  </a:schemeClr>
                </a:solidFill>
              </a:rPr>
              <a:t>Customer Email is REQUIRED for all tickets</a:t>
            </a:r>
          </a:p>
          <a:p>
            <a:pPr marL="285750" indent="-285750">
              <a:buFont typeface="Arial" panose="020B0604020202020204" pitchFamily="34" charset="0"/>
              <a:buChar char="•"/>
            </a:pPr>
            <a:r>
              <a:rPr lang="en-US" dirty="0">
                <a:solidFill>
                  <a:schemeClr val="accent1">
                    <a:lumMod val="75000"/>
                  </a:schemeClr>
                </a:solidFill>
              </a:rPr>
              <a:t>Sellers will select the alert icon </a:t>
            </a:r>
          </a:p>
          <a:p>
            <a:pPr marL="285750" indent="-285750">
              <a:buFont typeface="Arial" panose="020B0604020202020204" pitchFamily="34" charset="0"/>
              <a:buChar char="•"/>
            </a:pPr>
            <a:r>
              <a:rPr lang="en-US" dirty="0">
                <a:solidFill>
                  <a:schemeClr val="accent1">
                    <a:lumMod val="75000"/>
                  </a:schemeClr>
                </a:solidFill>
              </a:rPr>
              <a:t>Select the “Lookup” button to access the new improved calendar</a:t>
            </a:r>
          </a:p>
          <a:p>
            <a:endParaRPr lang="en-US" dirty="0"/>
          </a:p>
          <a:p>
            <a:endParaRPr lang="en-US" dirty="0"/>
          </a:p>
          <a:p>
            <a:endParaRPr lang="en-US" dirty="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65936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1A84E217-7632-06C4-E26C-1B0BC42FC790}"/>
              </a:ext>
            </a:extLst>
          </p:cNvPr>
          <p:cNvSpPr txBox="1"/>
          <p:nvPr/>
        </p:nvSpPr>
        <p:spPr>
          <a:xfrm>
            <a:off x="1046949" y="7102"/>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6" name="Picture 5">
            <a:extLst>
              <a:ext uri="{FF2B5EF4-FFF2-40B4-BE49-F238E27FC236}">
                <a16:creationId xmlns:a16="http://schemas.microsoft.com/office/drawing/2014/main" id="{9B01CAA9-8AC8-3026-B94F-4F63B0656C0F}"/>
              </a:ext>
            </a:extLst>
          </p:cNvPr>
          <p:cNvPicPr>
            <a:picLocks noChangeAspect="1"/>
          </p:cNvPicPr>
          <p:nvPr/>
        </p:nvPicPr>
        <p:blipFill>
          <a:blip r:embed="rId3"/>
          <a:stretch>
            <a:fillRect/>
          </a:stretch>
        </p:blipFill>
        <p:spPr>
          <a:xfrm>
            <a:off x="739588" y="737680"/>
            <a:ext cx="10567894" cy="3738280"/>
          </a:xfrm>
          <a:prstGeom prst="rect">
            <a:avLst/>
          </a:prstGeom>
          <a:ln>
            <a:solidFill>
              <a:schemeClr val="tx1"/>
            </a:solidFill>
          </a:ln>
        </p:spPr>
      </p:pic>
      <p:pic>
        <p:nvPicPr>
          <p:cNvPr id="11" name="Picture 10">
            <a:extLst>
              <a:ext uri="{FF2B5EF4-FFF2-40B4-BE49-F238E27FC236}">
                <a16:creationId xmlns:a16="http://schemas.microsoft.com/office/drawing/2014/main" id="{CCA167F1-197E-5B87-5BCA-7C18BE8A1D22}"/>
              </a:ext>
            </a:extLst>
          </p:cNvPr>
          <p:cNvPicPr>
            <a:picLocks noChangeAspect="1"/>
          </p:cNvPicPr>
          <p:nvPr/>
        </p:nvPicPr>
        <p:blipFill>
          <a:blip r:embed="rId4"/>
          <a:stretch>
            <a:fillRect/>
          </a:stretch>
        </p:blipFill>
        <p:spPr>
          <a:xfrm>
            <a:off x="6023535" y="2498766"/>
            <a:ext cx="4991847" cy="2744983"/>
          </a:xfrm>
          <a:prstGeom prst="rect">
            <a:avLst/>
          </a:prstGeom>
        </p:spPr>
      </p:pic>
      <p:sp>
        <p:nvSpPr>
          <p:cNvPr id="12" name="Oval 11">
            <a:extLst>
              <a:ext uri="{FF2B5EF4-FFF2-40B4-BE49-F238E27FC236}">
                <a16:creationId xmlns:a16="http://schemas.microsoft.com/office/drawing/2014/main" id="{D99EF7B1-5944-8DDD-EAC2-275502FC35C9}"/>
              </a:ext>
            </a:extLst>
          </p:cNvPr>
          <p:cNvSpPr/>
          <p:nvPr/>
        </p:nvSpPr>
        <p:spPr>
          <a:xfrm>
            <a:off x="5997388" y="1738458"/>
            <a:ext cx="2641600" cy="40686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10888430-31BD-CE05-0006-8F1219BEE985}"/>
              </a:ext>
            </a:extLst>
          </p:cNvPr>
          <p:cNvSpPr/>
          <p:nvPr/>
        </p:nvSpPr>
        <p:spPr>
          <a:xfrm>
            <a:off x="794870" y="3544047"/>
            <a:ext cx="1284942" cy="32721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C628B81F-0C55-1A30-94CD-4601D290FD4A}"/>
              </a:ext>
            </a:extLst>
          </p:cNvPr>
          <p:cNvSpPr/>
          <p:nvPr/>
        </p:nvSpPr>
        <p:spPr>
          <a:xfrm>
            <a:off x="7443723" y="3979906"/>
            <a:ext cx="3412565" cy="47706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E121D3A-9B71-047E-6E80-18CFA4DB7321}"/>
              </a:ext>
            </a:extLst>
          </p:cNvPr>
          <p:cNvSpPr txBox="1"/>
          <p:nvPr/>
        </p:nvSpPr>
        <p:spPr>
          <a:xfrm>
            <a:off x="8282608" y="5321477"/>
            <a:ext cx="3341775" cy="1569660"/>
          </a:xfrm>
          <a:prstGeom prst="rect">
            <a:avLst/>
          </a:prstGeom>
          <a:noFill/>
        </p:spPr>
        <p:txBody>
          <a:bodyPr wrap="square" rtlCol="0">
            <a:spAutoFit/>
          </a:bodyPr>
          <a:lstStyle/>
          <a:p>
            <a:r>
              <a:rPr lang="en-US" sz="1600" b="1" dirty="0"/>
              <a:t>**PRO TIP: Double check customer email before processing orders. Have customer use an email that they can access on their phone and open the email before they leave the ticket office **</a:t>
            </a:r>
          </a:p>
        </p:txBody>
      </p:sp>
    </p:spTree>
    <p:extLst>
      <p:ext uri="{BB962C8B-B14F-4D97-AF65-F5344CB8AC3E}">
        <p14:creationId xmlns:p14="http://schemas.microsoft.com/office/powerpoint/2010/main" val="792406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80F4AA7-9CB0-3F7A-0435-38FD2DF262AC}"/>
              </a:ext>
            </a:extLst>
          </p:cNvPr>
          <p:cNvSpPr txBox="1"/>
          <p:nvPr/>
        </p:nvSpPr>
        <p:spPr>
          <a:xfrm>
            <a:off x="147919" y="1674673"/>
            <a:ext cx="4603375" cy="2862322"/>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1">
                    <a:lumMod val="75000"/>
                  </a:schemeClr>
                </a:solidFill>
              </a:rPr>
              <a:t>New TMS Calendar will show date is available in BLUE ( If no blue date is not available)</a:t>
            </a:r>
          </a:p>
          <a:p>
            <a:pPr marL="285750" indent="-285750">
              <a:buFont typeface="Arial" panose="020B0604020202020204" pitchFamily="34" charset="0"/>
              <a:buChar char="•"/>
            </a:pPr>
            <a:r>
              <a:rPr lang="en-US" dirty="0">
                <a:solidFill>
                  <a:schemeClr val="accent1">
                    <a:lumMod val="75000"/>
                  </a:schemeClr>
                </a:solidFill>
              </a:rPr>
              <a:t>Calendar shows the price for the dates available</a:t>
            </a:r>
          </a:p>
          <a:p>
            <a:pPr marL="285750" indent="-285750">
              <a:buFont typeface="Arial" panose="020B0604020202020204" pitchFamily="34" charset="0"/>
              <a:buChar char="•"/>
            </a:pPr>
            <a:r>
              <a:rPr lang="en-US" dirty="0">
                <a:solidFill>
                  <a:schemeClr val="accent1">
                    <a:lumMod val="75000"/>
                  </a:schemeClr>
                </a:solidFill>
              </a:rPr>
              <a:t>Once a date is selected the cart will update to the retail price listed in the calendar</a:t>
            </a:r>
          </a:p>
          <a:p>
            <a:pPr marL="285750" indent="-285750">
              <a:buFont typeface="Arial" panose="020B0604020202020204" pitchFamily="34" charset="0"/>
              <a:buChar char="•"/>
            </a:pPr>
            <a:r>
              <a:rPr lang="en-US" dirty="0">
                <a:solidFill>
                  <a:schemeClr val="accent1">
                    <a:lumMod val="75000"/>
                  </a:schemeClr>
                </a:solidFill>
              </a:rPr>
              <a:t>Select a date by mousing over and “Clicking the blue price block.</a:t>
            </a:r>
          </a:p>
          <a:p>
            <a:endParaRPr lang="en-US" dirty="0"/>
          </a:p>
        </p:txBody>
      </p:sp>
      <p:sp>
        <p:nvSpPr>
          <p:cNvPr id="9" name="TextBox 8">
            <a:extLst>
              <a:ext uri="{FF2B5EF4-FFF2-40B4-BE49-F238E27FC236}">
                <a16:creationId xmlns:a16="http://schemas.microsoft.com/office/drawing/2014/main" id="{C515097B-6E45-9895-7899-976C41189E1D}"/>
              </a:ext>
            </a:extLst>
          </p:cNvPr>
          <p:cNvSpPr txBox="1"/>
          <p:nvPr/>
        </p:nvSpPr>
        <p:spPr>
          <a:xfrm>
            <a:off x="219637" y="1118573"/>
            <a:ext cx="9046150" cy="1015663"/>
          </a:xfrm>
          <a:prstGeom prst="rect">
            <a:avLst/>
          </a:prstGeom>
          <a:noFill/>
        </p:spPr>
        <p:txBody>
          <a:bodyPr wrap="square" rtlCol="0">
            <a:spAutoFit/>
          </a:bodyPr>
          <a:lstStyle/>
          <a:p>
            <a:r>
              <a:rPr lang="en-US" sz="2400" u="sng" dirty="0">
                <a:solidFill>
                  <a:schemeClr val="accent5">
                    <a:lumMod val="50000"/>
                  </a:schemeClr>
                </a:solidFill>
              </a:rPr>
              <a:t>NEW – Date Calendar:</a:t>
            </a:r>
          </a:p>
          <a:p>
            <a:r>
              <a:rPr lang="en-US" sz="1800" dirty="0">
                <a:solidFill>
                  <a:schemeClr val="accent5">
                    <a:lumMod val="50000"/>
                  </a:schemeClr>
                </a:solidFill>
              </a:rPr>
              <a:t> </a:t>
            </a:r>
          </a:p>
          <a:p>
            <a:endParaRPr lang="en-US" dirty="0"/>
          </a:p>
        </p:txBody>
      </p:sp>
      <p:pic>
        <p:nvPicPr>
          <p:cNvPr id="10" name="Picture 9">
            <a:extLst>
              <a:ext uri="{FF2B5EF4-FFF2-40B4-BE49-F238E27FC236}">
                <a16:creationId xmlns:a16="http://schemas.microsoft.com/office/drawing/2014/main" id="{6CF1D6D1-DFA3-D591-6C84-D56336F9B9CE}"/>
              </a:ext>
            </a:extLst>
          </p:cNvPr>
          <p:cNvPicPr>
            <a:picLocks noChangeAspect="1"/>
          </p:cNvPicPr>
          <p:nvPr/>
        </p:nvPicPr>
        <p:blipFill>
          <a:blip r:embed="rId2"/>
          <a:stretch>
            <a:fillRect/>
          </a:stretch>
        </p:blipFill>
        <p:spPr>
          <a:xfrm>
            <a:off x="10207690" y="62857"/>
            <a:ext cx="1514140" cy="570806"/>
          </a:xfrm>
          <a:prstGeom prst="rect">
            <a:avLst/>
          </a:prstGeom>
        </p:spPr>
      </p:pic>
      <p:sp>
        <p:nvSpPr>
          <p:cNvPr id="11" name="TextBox 10">
            <a:extLst>
              <a:ext uri="{FF2B5EF4-FFF2-40B4-BE49-F238E27FC236}">
                <a16:creationId xmlns:a16="http://schemas.microsoft.com/office/drawing/2014/main" id="{87E221DF-B748-D655-E7C5-CD8FAE13E58E}"/>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2" name="Picture 1">
            <a:extLst>
              <a:ext uri="{FF2B5EF4-FFF2-40B4-BE49-F238E27FC236}">
                <a16:creationId xmlns:a16="http://schemas.microsoft.com/office/drawing/2014/main" id="{D2DC25E3-05D7-EC75-1E73-D782B937685E}"/>
              </a:ext>
            </a:extLst>
          </p:cNvPr>
          <p:cNvPicPr>
            <a:picLocks noChangeAspect="1"/>
          </p:cNvPicPr>
          <p:nvPr/>
        </p:nvPicPr>
        <p:blipFill>
          <a:blip r:embed="rId3"/>
          <a:stretch>
            <a:fillRect/>
          </a:stretch>
        </p:blipFill>
        <p:spPr>
          <a:xfrm>
            <a:off x="5646270" y="1162150"/>
            <a:ext cx="5943600" cy="5054600"/>
          </a:xfrm>
          <a:prstGeom prst="rect">
            <a:avLst/>
          </a:prstGeom>
        </p:spPr>
      </p:pic>
      <p:sp>
        <p:nvSpPr>
          <p:cNvPr id="12" name="Oval 11">
            <a:extLst>
              <a:ext uri="{FF2B5EF4-FFF2-40B4-BE49-F238E27FC236}">
                <a16:creationId xmlns:a16="http://schemas.microsoft.com/office/drawing/2014/main" id="{29D11C4F-224C-9B7E-BBE7-E707699F99AE}"/>
              </a:ext>
            </a:extLst>
          </p:cNvPr>
          <p:cNvSpPr/>
          <p:nvPr/>
        </p:nvSpPr>
        <p:spPr>
          <a:xfrm>
            <a:off x="10458823" y="3908611"/>
            <a:ext cx="1087717" cy="34663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1205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80F4AA7-9CB0-3F7A-0435-38FD2DF262AC}"/>
              </a:ext>
            </a:extLst>
          </p:cNvPr>
          <p:cNvSpPr txBox="1"/>
          <p:nvPr/>
        </p:nvSpPr>
        <p:spPr>
          <a:xfrm>
            <a:off x="271914" y="4579562"/>
            <a:ext cx="11095333" cy="1477328"/>
          </a:xfrm>
          <a:prstGeom prst="rect">
            <a:avLst/>
          </a:prstGeom>
          <a:noFill/>
        </p:spPr>
        <p:txBody>
          <a:bodyPr wrap="square" rtlCol="0">
            <a:spAutoFit/>
          </a:bodyPr>
          <a:lstStyle/>
          <a:p>
            <a:r>
              <a:rPr lang="en-US" sz="1800" u="sng" dirty="0">
                <a:solidFill>
                  <a:schemeClr val="accent5">
                    <a:lumMod val="50000"/>
                  </a:schemeClr>
                </a:solidFill>
              </a:rPr>
              <a:t>Cart / Price Updates:</a:t>
            </a:r>
          </a:p>
          <a:p>
            <a:pPr marL="285750" indent="-285750">
              <a:buFont typeface="Arial" panose="020B0604020202020204" pitchFamily="34" charset="0"/>
              <a:buChar char="•"/>
            </a:pPr>
            <a:r>
              <a:rPr lang="en-US" dirty="0">
                <a:solidFill>
                  <a:schemeClr val="accent1">
                    <a:lumMod val="75000"/>
                  </a:schemeClr>
                </a:solidFill>
              </a:rPr>
              <a:t>Cart will update the name of the ticket to reflect the date and price selected </a:t>
            </a:r>
          </a:p>
          <a:p>
            <a:pPr marL="285750" indent="-285750">
              <a:buFont typeface="Arial" panose="020B0604020202020204" pitchFamily="34" charset="0"/>
              <a:buChar char="•"/>
            </a:pPr>
            <a:r>
              <a:rPr lang="en-US" dirty="0">
                <a:solidFill>
                  <a:schemeClr val="accent1">
                    <a:lumMod val="75000"/>
                  </a:schemeClr>
                </a:solidFill>
              </a:rPr>
              <a:t>Unit price will and subtotals will update </a:t>
            </a:r>
          </a:p>
          <a:p>
            <a:pPr marL="285750" indent="-285750">
              <a:buFont typeface="Arial" panose="020B0604020202020204" pitchFamily="34" charset="0"/>
              <a:buChar char="•"/>
            </a:pPr>
            <a:r>
              <a:rPr lang="en-US" dirty="0">
                <a:solidFill>
                  <a:schemeClr val="accent1">
                    <a:lumMod val="75000"/>
                  </a:schemeClr>
                </a:solidFill>
              </a:rPr>
              <a:t>Event Time/Date will update</a:t>
            </a:r>
          </a:p>
          <a:p>
            <a:endParaRPr lang="en-US" dirty="0"/>
          </a:p>
        </p:txBody>
      </p:sp>
      <p:pic>
        <p:nvPicPr>
          <p:cNvPr id="10" name="Picture 9">
            <a:extLst>
              <a:ext uri="{FF2B5EF4-FFF2-40B4-BE49-F238E27FC236}">
                <a16:creationId xmlns:a16="http://schemas.microsoft.com/office/drawing/2014/main" id="{6CF1D6D1-DFA3-D591-6C84-D56336F9B9CE}"/>
              </a:ext>
            </a:extLst>
          </p:cNvPr>
          <p:cNvPicPr>
            <a:picLocks noChangeAspect="1"/>
          </p:cNvPicPr>
          <p:nvPr/>
        </p:nvPicPr>
        <p:blipFill>
          <a:blip r:embed="rId2"/>
          <a:stretch>
            <a:fillRect/>
          </a:stretch>
        </p:blipFill>
        <p:spPr>
          <a:xfrm>
            <a:off x="10207690" y="62857"/>
            <a:ext cx="1514140" cy="570806"/>
          </a:xfrm>
          <a:prstGeom prst="rect">
            <a:avLst/>
          </a:prstGeom>
        </p:spPr>
      </p:pic>
      <p:sp>
        <p:nvSpPr>
          <p:cNvPr id="11" name="TextBox 10">
            <a:extLst>
              <a:ext uri="{FF2B5EF4-FFF2-40B4-BE49-F238E27FC236}">
                <a16:creationId xmlns:a16="http://schemas.microsoft.com/office/drawing/2014/main" id="{87E221DF-B748-D655-E7C5-CD8FAE13E58E}"/>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4" name="Picture 3">
            <a:extLst>
              <a:ext uri="{FF2B5EF4-FFF2-40B4-BE49-F238E27FC236}">
                <a16:creationId xmlns:a16="http://schemas.microsoft.com/office/drawing/2014/main" id="{BF9E467A-64F3-8704-C493-E5FD44391EFE}"/>
              </a:ext>
            </a:extLst>
          </p:cNvPr>
          <p:cNvPicPr>
            <a:picLocks noChangeAspect="1"/>
          </p:cNvPicPr>
          <p:nvPr/>
        </p:nvPicPr>
        <p:blipFill rotWithShape="1">
          <a:blip r:embed="rId3"/>
          <a:srcRect l="471" t="1397" r="-471" b="15904"/>
          <a:stretch/>
        </p:blipFill>
        <p:spPr>
          <a:xfrm>
            <a:off x="1252103" y="1030693"/>
            <a:ext cx="9598583" cy="2809647"/>
          </a:xfrm>
          <a:prstGeom prst="rect">
            <a:avLst/>
          </a:prstGeom>
          <a:ln>
            <a:solidFill>
              <a:schemeClr val="tx1"/>
            </a:solidFill>
          </a:ln>
        </p:spPr>
      </p:pic>
      <p:sp>
        <p:nvSpPr>
          <p:cNvPr id="12" name="Oval 11">
            <a:extLst>
              <a:ext uri="{FF2B5EF4-FFF2-40B4-BE49-F238E27FC236}">
                <a16:creationId xmlns:a16="http://schemas.microsoft.com/office/drawing/2014/main" id="{29D11C4F-224C-9B7E-BBE7-E707699F99AE}"/>
              </a:ext>
            </a:extLst>
          </p:cNvPr>
          <p:cNvSpPr/>
          <p:nvPr/>
        </p:nvSpPr>
        <p:spPr>
          <a:xfrm>
            <a:off x="2312772" y="3051485"/>
            <a:ext cx="1087717" cy="34663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CE9C6BD6-1A01-04F0-FE34-CD988E3C62E8}"/>
              </a:ext>
            </a:extLst>
          </p:cNvPr>
          <p:cNvSpPr/>
          <p:nvPr/>
        </p:nvSpPr>
        <p:spPr>
          <a:xfrm>
            <a:off x="9335244" y="2964270"/>
            <a:ext cx="742002" cy="34663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F5E11B36-FC95-FD74-1835-684EF9635222}"/>
              </a:ext>
            </a:extLst>
          </p:cNvPr>
          <p:cNvSpPr/>
          <p:nvPr/>
        </p:nvSpPr>
        <p:spPr>
          <a:xfrm>
            <a:off x="9753600" y="3543792"/>
            <a:ext cx="358588" cy="13940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CD6AC7E-E127-5306-5864-C7EF064007E0}"/>
              </a:ext>
            </a:extLst>
          </p:cNvPr>
          <p:cNvSpPr/>
          <p:nvPr/>
        </p:nvSpPr>
        <p:spPr>
          <a:xfrm>
            <a:off x="9190892" y="3370474"/>
            <a:ext cx="742002" cy="34663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02059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5867831" y="770744"/>
            <a:ext cx="6010037" cy="6032421"/>
          </a:xfrm>
          <a:prstGeom prst="rect">
            <a:avLst/>
          </a:prstGeom>
          <a:noFill/>
        </p:spPr>
        <p:txBody>
          <a:bodyPr wrap="square" rtlCol="0">
            <a:spAutoFit/>
          </a:bodyPr>
          <a:lstStyle/>
          <a:p>
            <a:r>
              <a:rPr lang="en-US" sz="2400" u="sng" dirty="0">
                <a:solidFill>
                  <a:schemeClr val="accent5">
                    <a:lumMod val="50000"/>
                  </a:schemeClr>
                </a:solidFill>
              </a:rPr>
              <a:t>TMS USH Order Confirmation Sample:</a:t>
            </a:r>
          </a:p>
          <a:p>
            <a:pPr marL="285750" indent="-285750">
              <a:buFont typeface="Arial" panose="020B0604020202020204" pitchFamily="34" charset="0"/>
              <a:buChar char="•"/>
            </a:pPr>
            <a:r>
              <a:rPr lang="en-US" dirty="0">
                <a:solidFill>
                  <a:schemeClr val="accent1">
                    <a:lumMod val="75000"/>
                  </a:schemeClr>
                </a:solidFill>
              </a:rPr>
              <a:t>Confirmation will display the customers number of tickets, product and selected date</a:t>
            </a:r>
          </a:p>
          <a:p>
            <a:pPr marL="285750" indent="-285750">
              <a:buFont typeface="Arial" panose="020B0604020202020204" pitchFamily="34" charset="0"/>
              <a:buChar char="•"/>
            </a:pPr>
            <a:endParaRPr lang="en-US" sz="1400"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Tickets Expire and must be used by  date printed on ticket and in customer’s email</a:t>
            </a:r>
          </a:p>
          <a:p>
            <a:pPr marL="285750" indent="-285750">
              <a:buFont typeface="Arial" panose="020B0604020202020204" pitchFamily="34" charset="0"/>
              <a:buChar char="•"/>
            </a:pPr>
            <a:endParaRPr lang="en-US" sz="1400"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If the guest needs to select an alternate date after the order is completed, sellers MUST cancel the original order and generate a new order. Partial cancellation is not allowed.</a:t>
            </a:r>
          </a:p>
          <a:p>
            <a:pPr marL="285750" marR="0" lvl="0" indent="-285750">
              <a:spcBef>
                <a:spcPts val="0"/>
              </a:spcBef>
              <a:spcAft>
                <a:spcPts val="0"/>
              </a:spcAft>
              <a:buFont typeface="Arial" panose="020B0604020202020204" pitchFamily="34" charset="0"/>
              <a:buChar char="•"/>
            </a:pPr>
            <a:endParaRPr lang="en-US" sz="1400"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Guests will need to use the email provided at the time of booking to access their tickets. If you enter the wrong email cancel and reissue the order.</a:t>
            </a:r>
          </a:p>
          <a:p>
            <a:pPr marL="285750" marR="0" lvl="0" indent="-285750">
              <a:spcBef>
                <a:spcPts val="0"/>
              </a:spcBef>
              <a:spcAft>
                <a:spcPts val="0"/>
              </a:spcAft>
              <a:buFont typeface="Arial" panose="020B0604020202020204" pitchFamily="34" charset="0"/>
              <a:buChar char="•"/>
            </a:pPr>
            <a:endParaRPr lang="en-US" sz="1400"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Cancellation policy, bases are allowed to cancel tickets on the API after they have left the ticket office. If the order will not cancel it TMS it may have been used. Please submit a cancellation request to MTP to verify before issuing refunds. Orders will be cancelled in full no partial cancellations or refunds are allowed.</a:t>
            </a:r>
            <a:endParaRPr lang="en-US" dirty="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1A84E217-7632-06C4-E26C-1B0BC42FC790}"/>
              </a:ext>
            </a:extLst>
          </p:cNvPr>
          <p:cNvSpPr txBox="1"/>
          <p:nvPr/>
        </p:nvSpPr>
        <p:spPr>
          <a:xfrm>
            <a:off x="1046949" y="6285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
        <p:nvSpPr>
          <p:cNvPr id="6" name="Rectangle 5">
            <a:extLst>
              <a:ext uri="{FF2B5EF4-FFF2-40B4-BE49-F238E27FC236}">
                <a16:creationId xmlns:a16="http://schemas.microsoft.com/office/drawing/2014/main" id="{817D07CF-85F1-5DDC-B947-23784197B0DB}"/>
              </a:ext>
            </a:extLst>
          </p:cNvPr>
          <p:cNvSpPr/>
          <p:nvPr/>
        </p:nvSpPr>
        <p:spPr>
          <a:xfrm>
            <a:off x="2856753" y="2940424"/>
            <a:ext cx="615576" cy="896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CAA24F0C-6476-D602-4B25-618CCF706380}"/>
              </a:ext>
            </a:extLst>
          </p:cNvPr>
          <p:cNvPicPr>
            <a:picLocks noChangeAspect="1"/>
          </p:cNvPicPr>
          <p:nvPr/>
        </p:nvPicPr>
        <p:blipFill>
          <a:blip r:embed="rId3"/>
          <a:stretch>
            <a:fillRect/>
          </a:stretch>
        </p:blipFill>
        <p:spPr>
          <a:xfrm>
            <a:off x="631719" y="857213"/>
            <a:ext cx="5065643" cy="5614962"/>
          </a:xfrm>
          <a:prstGeom prst="rect">
            <a:avLst/>
          </a:prstGeom>
          <a:ln>
            <a:solidFill>
              <a:schemeClr val="tx1"/>
            </a:solidFill>
          </a:ln>
        </p:spPr>
      </p:pic>
    </p:spTree>
    <p:extLst>
      <p:ext uri="{BB962C8B-B14F-4D97-AF65-F5344CB8AC3E}">
        <p14:creationId xmlns:p14="http://schemas.microsoft.com/office/powerpoint/2010/main" val="29721119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877</TotalTime>
  <Words>1241</Words>
  <Application>Microsoft Office PowerPoint</Application>
  <PresentationFormat>Widescreen</PresentationFormat>
  <Paragraphs>205</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Times New Roman</vt:lpstr>
      <vt:lpstr>Office Theme</vt:lpstr>
      <vt:lpstr>Universal Studios Hollywood  API Transition   &amp;  MTP Calendar Update Job Aide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HPES NMCI 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Studios Hollywood New Product/Pricing</dc:title>
  <dc:creator>Gray, Bonnie E NAF USN CNIC WASHINGTON DC (USA)</dc:creator>
  <cp:lastModifiedBy>Topolski, Jennifer M CIV USN CNIC WASHINGTON DC (USA)</cp:lastModifiedBy>
  <cp:revision>13</cp:revision>
  <dcterms:created xsi:type="dcterms:W3CDTF">2023-12-20T15:40:34Z</dcterms:created>
  <dcterms:modified xsi:type="dcterms:W3CDTF">2024-03-11T15:38:01Z</dcterms:modified>
</cp:coreProperties>
</file>