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4" r:id="rId6"/>
    <p:sldId id="266" r:id="rId7"/>
    <p:sldId id="261" r:id="rId8"/>
    <p:sldId id="269" r:id="rId9"/>
    <p:sldId id="270" r:id="rId10"/>
    <p:sldId id="260" r:id="rId11"/>
    <p:sldId id="272" r:id="rId12"/>
    <p:sldId id="280" r:id="rId13"/>
    <p:sldId id="278" r:id="rId14"/>
    <p:sldId id="276" r:id="rId15"/>
    <p:sldId id="262" r:id="rId16"/>
    <p:sldId id="277"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43" autoAdjust="0"/>
    <p:restoredTop sz="94660"/>
  </p:normalViewPr>
  <p:slideViewPr>
    <p:cSldViewPr snapToGrid="0">
      <p:cViewPr varScale="1">
        <p:scale>
          <a:sx n="72" d="100"/>
          <a:sy n="72" d="100"/>
        </p:scale>
        <p:origin x="62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polski, Jennifer M CIV USN CNIC WASHINGTON DC (USA)" userId="07b01fcd-b848-4272-ad1b-74b81d409e62" providerId="ADAL" clId="{DA253838-F197-4592-A672-69F8B18B62E9}"/>
    <pc:docChg chg="modSld">
      <pc:chgData name="Topolski, Jennifer M CIV USN CNIC WASHINGTON DC (USA)" userId="07b01fcd-b848-4272-ad1b-74b81d409e62" providerId="ADAL" clId="{DA253838-F197-4592-A672-69F8B18B62E9}" dt="2024-07-09T22:14:05.002" v="0" actId="6549"/>
      <pc:docMkLst>
        <pc:docMk/>
      </pc:docMkLst>
      <pc:sldChg chg="modSp mod">
        <pc:chgData name="Topolski, Jennifer M CIV USN CNIC WASHINGTON DC (USA)" userId="07b01fcd-b848-4272-ad1b-74b81d409e62" providerId="ADAL" clId="{DA253838-F197-4592-A672-69F8B18B62E9}" dt="2024-07-09T22:14:05.002" v="0" actId="6549"/>
        <pc:sldMkLst>
          <pc:docMk/>
          <pc:sldMk cId="2972111949" sldId="276"/>
        </pc:sldMkLst>
        <pc:spChg chg="mod">
          <ac:chgData name="Topolski, Jennifer M CIV USN CNIC WASHINGTON DC (USA)" userId="07b01fcd-b848-4272-ad1b-74b81d409e62" providerId="ADAL" clId="{DA253838-F197-4592-A672-69F8B18B62E9}" dt="2024-07-09T22:14:05.002" v="0" actId="6549"/>
          <ac:spMkLst>
            <pc:docMk/>
            <pc:sldMk cId="2972111949" sldId="276"/>
            <ac:spMk id="2" creationId="{78DF70F9-1FE2-FD50-7AB5-CF683433B24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185D9-1F1C-E79F-90CE-A58DFD09585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0933FE4-2722-DDD6-2209-6B2ED1951A9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0D071E-1014-4EFC-5EC4-EBDCB903B824}"/>
              </a:ext>
            </a:extLst>
          </p:cNvPr>
          <p:cNvSpPr>
            <a:spLocks noGrp="1"/>
          </p:cNvSpPr>
          <p:nvPr>
            <p:ph type="dt" sz="half" idx="10"/>
          </p:nvPr>
        </p:nvSpPr>
        <p:spPr/>
        <p:txBody>
          <a:bodyPr/>
          <a:lstStyle/>
          <a:p>
            <a:fld id="{D01284F4-B078-4C70-A4EB-8066BB19E5F5}" type="datetimeFigureOut">
              <a:rPr lang="en-US" smtClean="0"/>
              <a:t>7/12/2024</a:t>
            </a:fld>
            <a:endParaRPr lang="en-US" dirty="0"/>
          </a:p>
        </p:txBody>
      </p:sp>
      <p:sp>
        <p:nvSpPr>
          <p:cNvPr id="5" name="Footer Placeholder 4">
            <a:extLst>
              <a:ext uri="{FF2B5EF4-FFF2-40B4-BE49-F238E27FC236}">
                <a16:creationId xmlns:a16="http://schemas.microsoft.com/office/drawing/2014/main" id="{EC609E60-4BE0-95BD-D1A8-01C74EA695C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2948A96-828A-436A-84FD-9222819A0415}"/>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769529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7D705-B74A-E792-8310-0C7799396B0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266D0D8-294E-E7F9-B004-FD8299B9A3A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41D515-E8E2-6C09-8A0B-8F5980DBD362}"/>
              </a:ext>
            </a:extLst>
          </p:cNvPr>
          <p:cNvSpPr>
            <a:spLocks noGrp="1"/>
          </p:cNvSpPr>
          <p:nvPr>
            <p:ph type="dt" sz="half" idx="10"/>
          </p:nvPr>
        </p:nvSpPr>
        <p:spPr/>
        <p:txBody>
          <a:bodyPr/>
          <a:lstStyle/>
          <a:p>
            <a:fld id="{D01284F4-B078-4C70-A4EB-8066BB19E5F5}" type="datetimeFigureOut">
              <a:rPr lang="en-US" smtClean="0"/>
              <a:t>7/12/2024</a:t>
            </a:fld>
            <a:endParaRPr lang="en-US" dirty="0"/>
          </a:p>
        </p:txBody>
      </p:sp>
      <p:sp>
        <p:nvSpPr>
          <p:cNvPr id="5" name="Footer Placeholder 4">
            <a:extLst>
              <a:ext uri="{FF2B5EF4-FFF2-40B4-BE49-F238E27FC236}">
                <a16:creationId xmlns:a16="http://schemas.microsoft.com/office/drawing/2014/main" id="{D70F9723-3A38-CD78-4094-EC11142402E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D4F042E-EBAD-A360-01D2-37B610055715}"/>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2308975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A21457-ACF2-9D64-44BB-5E61AC2CDFF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16FA224-1507-D086-F1BB-A3F2B89CBFD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9D8196-3590-4514-DB01-657211B54F21}"/>
              </a:ext>
            </a:extLst>
          </p:cNvPr>
          <p:cNvSpPr>
            <a:spLocks noGrp="1"/>
          </p:cNvSpPr>
          <p:nvPr>
            <p:ph type="dt" sz="half" idx="10"/>
          </p:nvPr>
        </p:nvSpPr>
        <p:spPr/>
        <p:txBody>
          <a:bodyPr/>
          <a:lstStyle/>
          <a:p>
            <a:fld id="{D01284F4-B078-4C70-A4EB-8066BB19E5F5}" type="datetimeFigureOut">
              <a:rPr lang="en-US" smtClean="0"/>
              <a:t>7/12/2024</a:t>
            </a:fld>
            <a:endParaRPr lang="en-US" dirty="0"/>
          </a:p>
        </p:txBody>
      </p:sp>
      <p:sp>
        <p:nvSpPr>
          <p:cNvPr id="5" name="Footer Placeholder 4">
            <a:extLst>
              <a:ext uri="{FF2B5EF4-FFF2-40B4-BE49-F238E27FC236}">
                <a16:creationId xmlns:a16="http://schemas.microsoft.com/office/drawing/2014/main" id="{950BB2DB-A272-E67C-E674-00F0BEBF15A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BDC7445-6647-5FE3-093B-597143F53F71}"/>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4086285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12A73-8074-5D31-9F7B-3D3665D200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DB7D88-5AA8-9EC6-C500-6CD3FDD5093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2A67D8-734A-880A-90AB-6997B8BA8333}"/>
              </a:ext>
            </a:extLst>
          </p:cNvPr>
          <p:cNvSpPr>
            <a:spLocks noGrp="1"/>
          </p:cNvSpPr>
          <p:nvPr>
            <p:ph type="dt" sz="half" idx="10"/>
          </p:nvPr>
        </p:nvSpPr>
        <p:spPr/>
        <p:txBody>
          <a:bodyPr/>
          <a:lstStyle/>
          <a:p>
            <a:fld id="{D01284F4-B078-4C70-A4EB-8066BB19E5F5}" type="datetimeFigureOut">
              <a:rPr lang="en-US" smtClean="0"/>
              <a:t>7/12/2024</a:t>
            </a:fld>
            <a:endParaRPr lang="en-US" dirty="0"/>
          </a:p>
        </p:txBody>
      </p:sp>
      <p:sp>
        <p:nvSpPr>
          <p:cNvPr id="5" name="Footer Placeholder 4">
            <a:extLst>
              <a:ext uri="{FF2B5EF4-FFF2-40B4-BE49-F238E27FC236}">
                <a16:creationId xmlns:a16="http://schemas.microsoft.com/office/drawing/2014/main" id="{4D9A2782-A657-9FD8-6DE1-525DA3D5BB2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C1E7244-37C0-FE9C-2C01-71E33F97FC1D}"/>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980658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8F631-62AF-FEA3-42AE-F8AED27B466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DE7121-7F33-FA1A-C723-F881A24E25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751A25-D295-8F79-02A4-51FB7E18A0FA}"/>
              </a:ext>
            </a:extLst>
          </p:cNvPr>
          <p:cNvSpPr>
            <a:spLocks noGrp="1"/>
          </p:cNvSpPr>
          <p:nvPr>
            <p:ph type="dt" sz="half" idx="10"/>
          </p:nvPr>
        </p:nvSpPr>
        <p:spPr/>
        <p:txBody>
          <a:bodyPr/>
          <a:lstStyle/>
          <a:p>
            <a:fld id="{D01284F4-B078-4C70-A4EB-8066BB19E5F5}" type="datetimeFigureOut">
              <a:rPr lang="en-US" smtClean="0"/>
              <a:t>7/12/2024</a:t>
            </a:fld>
            <a:endParaRPr lang="en-US" dirty="0"/>
          </a:p>
        </p:txBody>
      </p:sp>
      <p:sp>
        <p:nvSpPr>
          <p:cNvPr id="5" name="Footer Placeholder 4">
            <a:extLst>
              <a:ext uri="{FF2B5EF4-FFF2-40B4-BE49-F238E27FC236}">
                <a16:creationId xmlns:a16="http://schemas.microsoft.com/office/drawing/2014/main" id="{D8FD341A-E20F-206B-11EF-FB50ADC875E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AD112AD-AC28-B0EE-30E1-43F180F97764}"/>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2627614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71927-0D1E-D395-4F85-4581266D98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FBBEB33-105D-0D1F-03A9-EBCF796AE4D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7ED1001-4E16-0DB1-8FE2-E4EE82A06DA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97551E2-8917-A928-91B3-99B167CA899B}"/>
              </a:ext>
            </a:extLst>
          </p:cNvPr>
          <p:cNvSpPr>
            <a:spLocks noGrp="1"/>
          </p:cNvSpPr>
          <p:nvPr>
            <p:ph type="dt" sz="half" idx="10"/>
          </p:nvPr>
        </p:nvSpPr>
        <p:spPr/>
        <p:txBody>
          <a:bodyPr/>
          <a:lstStyle/>
          <a:p>
            <a:fld id="{D01284F4-B078-4C70-A4EB-8066BB19E5F5}" type="datetimeFigureOut">
              <a:rPr lang="en-US" smtClean="0"/>
              <a:t>7/12/2024</a:t>
            </a:fld>
            <a:endParaRPr lang="en-US" dirty="0"/>
          </a:p>
        </p:txBody>
      </p:sp>
      <p:sp>
        <p:nvSpPr>
          <p:cNvPr id="6" name="Footer Placeholder 5">
            <a:extLst>
              <a:ext uri="{FF2B5EF4-FFF2-40B4-BE49-F238E27FC236}">
                <a16:creationId xmlns:a16="http://schemas.microsoft.com/office/drawing/2014/main" id="{ADA455C9-3FF5-90D4-5923-30DD5529CB5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75354F2-5FE2-2973-6108-A0E21118E959}"/>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581104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0F588-A6B2-D575-47B8-7F12114E267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329C6E9-ACCF-1DF9-E04D-1C73E17212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164A4D4-1040-17E3-7AC7-CA956902F22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496A3A5-AD6C-1E90-2BA6-1F1CA0A8B0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7F4CDE9-BB7D-E189-9734-41CBEDAC217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286CCA2-096D-D26E-44C5-E963AB8A266C}"/>
              </a:ext>
            </a:extLst>
          </p:cNvPr>
          <p:cNvSpPr>
            <a:spLocks noGrp="1"/>
          </p:cNvSpPr>
          <p:nvPr>
            <p:ph type="dt" sz="half" idx="10"/>
          </p:nvPr>
        </p:nvSpPr>
        <p:spPr/>
        <p:txBody>
          <a:bodyPr/>
          <a:lstStyle/>
          <a:p>
            <a:fld id="{D01284F4-B078-4C70-A4EB-8066BB19E5F5}" type="datetimeFigureOut">
              <a:rPr lang="en-US" smtClean="0"/>
              <a:t>7/12/2024</a:t>
            </a:fld>
            <a:endParaRPr lang="en-US" dirty="0"/>
          </a:p>
        </p:txBody>
      </p:sp>
      <p:sp>
        <p:nvSpPr>
          <p:cNvPr id="8" name="Footer Placeholder 7">
            <a:extLst>
              <a:ext uri="{FF2B5EF4-FFF2-40B4-BE49-F238E27FC236}">
                <a16:creationId xmlns:a16="http://schemas.microsoft.com/office/drawing/2014/main" id="{1F995BF6-AB95-1669-214D-45EA0FEC1553}"/>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D0D9F0E0-9FF6-80A6-CB7B-6935DB022E22}"/>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898769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1C620-35B1-E3F4-AD57-83D43570D00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C077D37-CEF4-E3BF-F7C2-B095A2B32DCD}"/>
              </a:ext>
            </a:extLst>
          </p:cNvPr>
          <p:cNvSpPr>
            <a:spLocks noGrp="1"/>
          </p:cNvSpPr>
          <p:nvPr>
            <p:ph type="dt" sz="half" idx="10"/>
          </p:nvPr>
        </p:nvSpPr>
        <p:spPr/>
        <p:txBody>
          <a:bodyPr/>
          <a:lstStyle/>
          <a:p>
            <a:fld id="{D01284F4-B078-4C70-A4EB-8066BB19E5F5}" type="datetimeFigureOut">
              <a:rPr lang="en-US" smtClean="0"/>
              <a:t>7/12/2024</a:t>
            </a:fld>
            <a:endParaRPr lang="en-US" dirty="0"/>
          </a:p>
        </p:txBody>
      </p:sp>
      <p:sp>
        <p:nvSpPr>
          <p:cNvPr id="4" name="Footer Placeholder 3">
            <a:extLst>
              <a:ext uri="{FF2B5EF4-FFF2-40B4-BE49-F238E27FC236}">
                <a16:creationId xmlns:a16="http://schemas.microsoft.com/office/drawing/2014/main" id="{8896147D-8ABD-AEE6-E71F-DD1835CFEFE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BE32B012-AB81-C098-A698-D6E3FE9D901E}"/>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1022488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72639B-7551-9EAF-A1C7-355792FA8E38}"/>
              </a:ext>
            </a:extLst>
          </p:cNvPr>
          <p:cNvSpPr>
            <a:spLocks noGrp="1"/>
          </p:cNvSpPr>
          <p:nvPr>
            <p:ph type="dt" sz="half" idx="10"/>
          </p:nvPr>
        </p:nvSpPr>
        <p:spPr/>
        <p:txBody>
          <a:bodyPr/>
          <a:lstStyle/>
          <a:p>
            <a:fld id="{D01284F4-B078-4C70-A4EB-8066BB19E5F5}" type="datetimeFigureOut">
              <a:rPr lang="en-US" smtClean="0"/>
              <a:t>7/12/2024</a:t>
            </a:fld>
            <a:endParaRPr lang="en-US" dirty="0"/>
          </a:p>
        </p:txBody>
      </p:sp>
      <p:sp>
        <p:nvSpPr>
          <p:cNvPr id="3" name="Footer Placeholder 2">
            <a:extLst>
              <a:ext uri="{FF2B5EF4-FFF2-40B4-BE49-F238E27FC236}">
                <a16:creationId xmlns:a16="http://schemas.microsoft.com/office/drawing/2014/main" id="{C03AF24F-C339-76ED-7173-8FB2CA9DF012}"/>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F18DAC6-9E1D-55F6-BA44-0CBCCB9DA36B}"/>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521338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CFF35-F96C-4D5B-9642-AEB868D314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E1B44CF-8A84-EA57-C7BF-B4F8075A94F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59BD4F9-8E95-25E9-A44D-506011F633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B66E63-C211-1F11-3AD5-497CFC71AB64}"/>
              </a:ext>
            </a:extLst>
          </p:cNvPr>
          <p:cNvSpPr>
            <a:spLocks noGrp="1"/>
          </p:cNvSpPr>
          <p:nvPr>
            <p:ph type="dt" sz="half" idx="10"/>
          </p:nvPr>
        </p:nvSpPr>
        <p:spPr/>
        <p:txBody>
          <a:bodyPr/>
          <a:lstStyle/>
          <a:p>
            <a:fld id="{D01284F4-B078-4C70-A4EB-8066BB19E5F5}" type="datetimeFigureOut">
              <a:rPr lang="en-US" smtClean="0"/>
              <a:t>7/12/2024</a:t>
            </a:fld>
            <a:endParaRPr lang="en-US" dirty="0"/>
          </a:p>
        </p:txBody>
      </p:sp>
      <p:sp>
        <p:nvSpPr>
          <p:cNvPr id="6" name="Footer Placeholder 5">
            <a:extLst>
              <a:ext uri="{FF2B5EF4-FFF2-40B4-BE49-F238E27FC236}">
                <a16:creationId xmlns:a16="http://schemas.microsoft.com/office/drawing/2014/main" id="{9DDF2B03-3E60-CC2A-5BDC-FE1A1A033DC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E9BA24C-C74E-DFB7-6A3E-BEFE271BC99A}"/>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1464151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DCB6C-8BC3-8BC5-4542-19E21D90DF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1798B2-46A3-C874-072F-E84DD6E95E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26DBF9B-D70A-2A6F-0998-B25EC16874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7EC49B-01F1-DB53-4D8F-4597C0A191A2}"/>
              </a:ext>
            </a:extLst>
          </p:cNvPr>
          <p:cNvSpPr>
            <a:spLocks noGrp="1"/>
          </p:cNvSpPr>
          <p:nvPr>
            <p:ph type="dt" sz="half" idx="10"/>
          </p:nvPr>
        </p:nvSpPr>
        <p:spPr/>
        <p:txBody>
          <a:bodyPr/>
          <a:lstStyle/>
          <a:p>
            <a:fld id="{D01284F4-B078-4C70-A4EB-8066BB19E5F5}" type="datetimeFigureOut">
              <a:rPr lang="en-US" smtClean="0"/>
              <a:t>7/12/2024</a:t>
            </a:fld>
            <a:endParaRPr lang="en-US" dirty="0"/>
          </a:p>
        </p:txBody>
      </p:sp>
      <p:sp>
        <p:nvSpPr>
          <p:cNvPr id="6" name="Footer Placeholder 5">
            <a:extLst>
              <a:ext uri="{FF2B5EF4-FFF2-40B4-BE49-F238E27FC236}">
                <a16:creationId xmlns:a16="http://schemas.microsoft.com/office/drawing/2014/main" id="{E5953618-F4C2-0ECC-1066-7508A9C426D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714C86C-3473-CD0D-4ABF-2BD7D9D30754}"/>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768862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23B0945-2F20-811E-FDCD-E77EA860C8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A2E595-FD98-6D27-9824-5C4BA36BFF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2772EC-08B0-B51E-CA71-1FF9FFAB32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1284F4-B078-4C70-A4EB-8066BB19E5F5}" type="datetimeFigureOut">
              <a:rPr lang="en-US" smtClean="0"/>
              <a:t>7/12/2024</a:t>
            </a:fld>
            <a:endParaRPr lang="en-US" dirty="0"/>
          </a:p>
        </p:txBody>
      </p:sp>
      <p:sp>
        <p:nvSpPr>
          <p:cNvPr id="5" name="Footer Placeholder 4">
            <a:extLst>
              <a:ext uri="{FF2B5EF4-FFF2-40B4-BE49-F238E27FC236}">
                <a16:creationId xmlns:a16="http://schemas.microsoft.com/office/drawing/2014/main" id="{F31913E3-DD99-B222-A130-78FE4FDF1A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1D466246-6558-BD5F-F09C-B077D66863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F60735-E69F-46ED-8F3A-E2C5EE9F9296}" type="slidenum">
              <a:rPr lang="en-US" smtClean="0"/>
              <a:t>‹#›</a:t>
            </a:fld>
            <a:endParaRPr lang="en-US" dirty="0"/>
          </a:p>
        </p:txBody>
      </p:sp>
    </p:spTree>
    <p:extLst>
      <p:ext uri="{BB962C8B-B14F-4D97-AF65-F5344CB8AC3E}">
        <p14:creationId xmlns:p14="http://schemas.microsoft.com/office/powerpoint/2010/main" val="22080241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F9C00-74CF-CA64-1A49-252C21ADE2EF}"/>
              </a:ext>
            </a:extLst>
          </p:cNvPr>
          <p:cNvSpPr>
            <a:spLocks noGrp="1"/>
          </p:cNvSpPr>
          <p:nvPr>
            <p:ph type="ctrTitle"/>
          </p:nvPr>
        </p:nvSpPr>
        <p:spPr>
          <a:xfrm>
            <a:off x="1586027" y="2169994"/>
            <a:ext cx="9378733" cy="3750974"/>
          </a:xfrm>
        </p:spPr>
        <p:txBody>
          <a:bodyPr>
            <a:normAutofit fontScale="90000"/>
          </a:bodyPr>
          <a:lstStyle/>
          <a:p>
            <a:r>
              <a:rPr lang="en-US" dirty="0">
                <a:solidFill>
                  <a:schemeClr val="accent5">
                    <a:lumMod val="50000"/>
                  </a:schemeClr>
                </a:solidFill>
              </a:rPr>
              <a:t>Universal Orlando </a:t>
            </a:r>
            <a:br>
              <a:rPr lang="en-US" dirty="0">
                <a:solidFill>
                  <a:schemeClr val="accent5">
                    <a:lumMod val="50000"/>
                  </a:schemeClr>
                </a:solidFill>
              </a:rPr>
            </a:br>
            <a:r>
              <a:rPr lang="en-US" dirty="0">
                <a:solidFill>
                  <a:schemeClr val="accent5">
                    <a:lumMod val="50000"/>
                  </a:schemeClr>
                </a:solidFill>
              </a:rPr>
              <a:t>Halloween Horror Nights 2024</a:t>
            </a:r>
            <a:br>
              <a:rPr lang="en-US" dirty="0">
                <a:solidFill>
                  <a:schemeClr val="accent5">
                    <a:lumMod val="50000"/>
                  </a:schemeClr>
                </a:solidFill>
              </a:rPr>
            </a:br>
            <a:r>
              <a:rPr lang="en-US" dirty="0">
                <a:solidFill>
                  <a:schemeClr val="accent5">
                    <a:lumMod val="50000"/>
                  </a:schemeClr>
                </a:solidFill>
              </a:rPr>
              <a:t/>
            </a:r>
            <a:br>
              <a:rPr lang="en-US" dirty="0">
                <a:solidFill>
                  <a:schemeClr val="accent5">
                    <a:lumMod val="50000"/>
                  </a:schemeClr>
                </a:solidFill>
              </a:rPr>
            </a:br>
            <a:r>
              <a:rPr lang="en-US" sz="4400" dirty="0">
                <a:solidFill>
                  <a:schemeClr val="accent5">
                    <a:lumMod val="50000"/>
                  </a:schemeClr>
                </a:solidFill>
              </a:rPr>
              <a:t>How to Sell</a:t>
            </a:r>
            <a:br>
              <a:rPr lang="en-US" sz="4400" dirty="0">
                <a:solidFill>
                  <a:schemeClr val="accent5">
                    <a:lumMod val="50000"/>
                  </a:schemeClr>
                </a:solidFill>
              </a:rPr>
            </a:br>
            <a:r>
              <a:rPr lang="en-US" sz="4400" dirty="0">
                <a:solidFill>
                  <a:schemeClr val="accent5">
                    <a:lumMod val="50000"/>
                  </a:schemeClr>
                </a:solidFill>
              </a:rPr>
              <a:t> Variable Priced Dated Tickets in TMS</a:t>
            </a:r>
            <a:r>
              <a:rPr lang="en-US" dirty="0">
                <a:solidFill>
                  <a:schemeClr val="accent5">
                    <a:lumMod val="50000"/>
                  </a:schemeClr>
                </a:solidFill>
              </a:rPr>
              <a:t/>
            </a:r>
            <a:br>
              <a:rPr lang="en-US" dirty="0">
                <a:solidFill>
                  <a:schemeClr val="accent5">
                    <a:lumMod val="50000"/>
                  </a:schemeClr>
                </a:solidFill>
              </a:rPr>
            </a:br>
            <a:endParaRPr lang="en-US" dirty="0">
              <a:solidFill>
                <a:schemeClr val="accent5">
                  <a:lumMod val="50000"/>
                </a:schemeClr>
              </a:solidFill>
            </a:endParaRPr>
          </a:p>
        </p:txBody>
      </p:sp>
      <p:cxnSp>
        <p:nvCxnSpPr>
          <p:cNvPr id="8" name="Straight Connector 7">
            <a:extLst>
              <a:ext uri="{FF2B5EF4-FFF2-40B4-BE49-F238E27FC236}">
                <a16:creationId xmlns:a16="http://schemas.microsoft.com/office/drawing/2014/main" id="{5037748E-5E11-12DF-7153-B4483E9F3486}"/>
              </a:ext>
            </a:extLst>
          </p:cNvPr>
          <p:cNvCxnSpPr/>
          <p:nvPr/>
        </p:nvCxnSpPr>
        <p:spPr>
          <a:xfrm>
            <a:off x="1322963" y="1180729"/>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383E14C-9EF5-6808-0EF4-47A35C396966}"/>
              </a:ext>
            </a:extLst>
          </p:cNvPr>
          <p:cNvSpPr txBox="1"/>
          <p:nvPr/>
        </p:nvSpPr>
        <p:spPr>
          <a:xfrm>
            <a:off x="10797702" y="6468035"/>
            <a:ext cx="1177047" cy="261610"/>
          </a:xfrm>
          <a:prstGeom prst="rect">
            <a:avLst/>
          </a:prstGeom>
          <a:noFill/>
        </p:spPr>
        <p:txBody>
          <a:bodyPr wrap="square" rtlCol="0">
            <a:spAutoFit/>
          </a:bodyPr>
          <a:lstStyle/>
          <a:p>
            <a:r>
              <a:rPr lang="en-US" sz="1050" dirty="0"/>
              <a:t>7/9/2024</a:t>
            </a:r>
          </a:p>
        </p:txBody>
      </p:sp>
      <p:pic>
        <p:nvPicPr>
          <p:cNvPr id="3" name="Picture 2">
            <a:extLst>
              <a:ext uri="{FF2B5EF4-FFF2-40B4-BE49-F238E27FC236}">
                <a16:creationId xmlns:a16="http://schemas.microsoft.com/office/drawing/2014/main" id="{CF5C0898-75A7-06FE-4B2B-266318EF7183}"/>
              </a:ext>
            </a:extLst>
          </p:cNvPr>
          <p:cNvPicPr>
            <a:picLocks noChangeAspect="1"/>
          </p:cNvPicPr>
          <p:nvPr/>
        </p:nvPicPr>
        <p:blipFill>
          <a:blip r:embed="rId2"/>
          <a:stretch>
            <a:fillRect/>
          </a:stretch>
        </p:blipFill>
        <p:spPr>
          <a:xfrm>
            <a:off x="10207690" y="62857"/>
            <a:ext cx="1514140" cy="570806"/>
          </a:xfrm>
          <a:prstGeom prst="rect">
            <a:avLst/>
          </a:prstGeom>
        </p:spPr>
      </p:pic>
    </p:spTree>
    <p:extLst>
      <p:ext uri="{BB962C8B-B14F-4D97-AF65-F5344CB8AC3E}">
        <p14:creationId xmlns:p14="http://schemas.microsoft.com/office/powerpoint/2010/main" val="1679089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80F4AA7-9CB0-3F7A-0435-38FD2DF262AC}"/>
              </a:ext>
            </a:extLst>
          </p:cNvPr>
          <p:cNvSpPr txBox="1"/>
          <p:nvPr/>
        </p:nvSpPr>
        <p:spPr>
          <a:xfrm>
            <a:off x="0" y="4150099"/>
            <a:ext cx="6382511" cy="1754326"/>
          </a:xfrm>
          <a:prstGeom prst="rect">
            <a:avLst/>
          </a:prstGeom>
          <a:noFill/>
        </p:spPr>
        <p:txBody>
          <a:bodyPr wrap="square" rtlCol="0">
            <a:spAutoFit/>
          </a:bodyPr>
          <a:lstStyle/>
          <a:p>
            <a:r>
              <a:rPr lang="en-US" b="1" dirty="0">
                <a:solidFill>
                  <a:schemeClr val="accent1">
                    <a:lumMod val="75000"/>
                  </a:schemeClr>
                </a:solidFill>
              </a:rPr>
              <a:t>CLERKS NEED TO MAKE SURE THEY SELECT THE CORRECT PRICE IN THEIR POS –</a:t>
            </a:r>
          </a:p>
          <a:p>
            <a:pPr marL="742950" lvl="1" indent="-285750">
              <a:buFont typeface="Arial" panose="020B0604020202020204" pitchFamily="34" charset="0"/>
              <a:buChar char="•"/>
            </a:pPr>
            <a:r>
              <a:rPr lang="en-US" dirty="0">
                <a:solidFill>
                  <a:schemeClr val="accent1">
                    <a:lumMod val="75000"/>
                  </a:schemeClr>
                </a:solidFill>
              </a:rPr>
              <a:t>IF you use our price codes and Rectrac ID you can use the ticket name once the date is selected to verify it in your POS.</a:t>
            </a:r>
          </a:p>
          <a:p>
            <a:endParaRPr lang="en-US" dirty="0"/>
          </a:p>
        </p:txBody>
      </p:sp>
      <p:pic>
        <p:nvPicPr>
          <p:cNvPr id="10" name="Picture 9">
            <a:extLst>
              <a:ext uri="{FF2B5EF4-FFF2-40B4-BE49-F238E27FC236}">
                <a16:creationId xmlns:a16="http://schemas.microsoft.com/office/drawing/2014/main" id="{6CF1D6D1-DFA3-D591-6C84-D56336F9B9CE}"/>
              </a:ext>
            </a:extLst>
          </p:cNvPr>
          <p:cNvPicPr>
            <a:picLocks noChangeAspect="1"/>
          </p:cNvPicPr>
          <p:nvPr/>
        </p:nvPicPr>
        <p:blipFill>
          <a:blip r:embed="rId2"/>
          <a:stretch>
            <a:fillRect/>
          </a:stretch>
        </p:blipFill>
        <p:spPr>
          <a:xfrm>
            <a:off x="10207690" y="62857"/>
            <a:ext cx="1514140" cy="570806"/>
          </a:xfrm>
          <a:prstGeom prst="rect">
            <a:avLst/>
          </a:prstGeom>
        </p:spPr>
      </p:pic>
      <p:sp>
        <p:nvSpPr>
          <p:cNvPr id="12" name="Oval 11">
            <a:extLst>
              <a:ext uri="{FF2B5EF4-FFF2-40B4-BE49-F238E27FC236}">
                <a16:creationId xmlns:a16="http://schemas.microsoft.com/office/drawing/2014/main" id="{29D11C4F-224C-9B7E-BBE7-E707699F99AE}"/>
              </a:ext>
            </a:extLst>
          </p:cNvPr>
          <p:cNvSpPr/>
          <p:nvPr/>
        </p:nvSpPr>
        <p:spPr>
          <a:xfrm>
            <a:off x="2312772" y="3051485"/>
            <a:ext cx="1087717" cy="34663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CE9C6BD6-1A01-04F0-FE34-CD988E3C62E8}"/>
              </a:ext>
            </a:extLst>
          </p:cNvPr>
          <p:cNvSpPr/>
          <p:nvPr/>
        </p:nvSpPr>
        <p:spPr>
          <a:xfrm>
            <a:off x="9335244" y="2964270"/>
            <a:ext cx="742002" cy="34663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F5E11B36-FC95-FD74-1835-684EF9635222}"/>
              </a:ext>
            </a:extLst>
          </p:cNvPr>
          <p:cNvSpPr/>
          <p:nvPr/>
        </p:nvSpPr>
        <p:spPr>
          <a:xfrm>
            <a:off x="9753600" y="3543792"/>
            <a:ext cx="358588" cy="13940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8CD6AC7E-E127-5306-5864-C7EF064007E0}"/>
              </a:ext>
            </a:extLst>
          </p:cNvPr>
          <p:cNvSpPr/>
          <p:nvPr/>
        </p:nvSpPr>
        <p:spPr>
          <a:xfrm>
            <a:off x="9190892" y="3370474"/>
            <a:ext cx="742002" cy="34663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03F7BA4C-7B82-A704-B56E-DCC33D42755B}"/>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Orlando - HHN</a:t>
            </a:r>
          </a:p>
        </p:txBody>
      </p:sp>
      <p:pic>
        <p:nvPicPr>
          <p:cNvPr id="9" name="Picture 8" descr="A screenshot of a computer">
            <a:extLst>
              <a:ext uri="{FF2B5EF4-FFF2-40B4-BE49-F238E27FC236}">
                <a16:creationId xmlns:a16="http://schemas.microsoft.com/office/drawing/2014/main" id="{0FBC182E-E8A2-DEE8-C29A-FECE0C19373A}"/>
              </a:ext>
            </a:extLst>
          </p:cNvPr>
          <p:cNvPicPr>
            <a:picLocks noChangeAspect="1"/>
          </p:cNvPicPr>
          <p:nvPr/>
        </p:nvPicPr>
        <p:blipFill rotWithShape="1">
          <a:blip r:embed="rId3">
            <a:extLst>
              <a:ext uri="{28A0092B-C50C-407E-A947-70E740481C1C}">
                <a14:useLocalDpi xmlns:a14="http://schemas.microsoft.com/office/drawing/2010/main" val="0"/>
              </a:ext>
            </a:extLst>
          </a:blip>
          <a:srcRect l="-1" t="14948" r="51329" b="39240"/>
          <a:stretch/>
        </p:blipFill>
        <p:spPr>
          <a:xfrm>
            <a:off x="439533" y="1024296"/>
            <a:ext cx="8572065" cy="3028984"/>
          </a:xfrm>
          <a:prstGeom prst="rect">
            <a:avLst/>
          </a:prstGeom>
          <a:ln>
            <a:solidFill>
              <a:schemeClr val="tx1"/>
            </a:solidFill>
          </a:ln>
        </p:spPr>
      </p:pic>
      <p:pic>
        <p:nvPicPr>
          <p:cNvPr id="14" name="Picture 13">
            <a:extLst>
              <a:ext uri="{FF2B5EF4-FFF2-40B4-BE49-F238E27FC236}">
                <a16:creationId xmlns:a16="http://schemas.microsoft.com/office/drawing/2014/main" id="{B2F914A5-1700-95B8-FF3E-0AD1386DFBE8}"/>
              </a:ext>
            </a:extLst>
          </p:cNvPr>
          <p:cNvPicPr>
            <a:picLocks noChangeAspect="1"/>
          </p:cNvPicPr>
          <p:nvPr/>
        </p:nvPicPr>
        <p:blipFill rotWithShape="1">
          <a:blip r:embed="rId4"/>
          <a:srcRect t="1594" r="33443" b="50391"/>
          <a:stretch/>
        </p:blipFill>
        <p:spPr>
          <a:xfrm>
            <a:off x="6452129" y="1930590"/>
            <a:ext cx="5325192" cy="3573037"/>
          </a:xfrm>
          <a:prstGeom prst="rect">
            <a:avLst/>
          </a:prstGeom>
          <a:ln w="15875">
            <a:solidFill>
              <a:schemeClr val="tx1"/>
            </a:solidFill>
          </a:ln>
        </p:spPr>
      </p:pic>
      <p:cxnSp>
        <p:nvCxnSpPr>
          <p:cNvPr id="18" name="Straight Arrow Connector 17">
            <a:extLst>
              <a:ext uri="{FF2B5EF4-FFF2-40B4-BE49-F238E27FC236}">
                <a16:creationId xmlns:a16="http://schemas.microsoft.com/office/drawing/2014/main" id="{06631732-840F-2EA2-F1F4-6DA18F42C224}"/>
              </a:ext>
            </a:extLst>
          </p:cNvPr>
          <p:cNvCxnSpPr>
            <a:cxnSpLocks/>
          </p:cNvCxnSpPr>
          <p:nvPr/>
        </p:nvCxnSpPr>
        <p:spPr>
          <a:xfrm flipH="1">
            <a:off x="3606742" y="2267712"/>
            <a:ext cx="3745034" cy="170985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E46AB0D5-EC7E-592B-5AF1-300458719F3C}"/>
              </a:ext>
            </a:extLst>
          </p:cNvPr>
          <p:cNvSpPr/>
          <p:nvPr/>
        </p:nvSpPr>
        <p:spPr>
          <a:xfrm>
            <a:off x="6462656" y="3833296"/>
            <a:ext cx="3745034" cy="1122878"/>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387604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5867831" y="770744"/>
            <a:ext cx="6010037" cy="6678751"/>
          </a:xfrm>
          <a:prstGeom prst="rect">
            <a:avLst/>
          </a:prstGeom>
          <a:noFill/>
        </p:spPr>
        <p:txBody>
          <a:bodyPr wrap="square" rtlCol="0">
            <a:spAutoFit/>
          </a:bodyPr>
          <a:lstStyle/>
          <a:p>
            <a:r>
              <a:rPr lang="en-US" sz="2400" u="sng" dirty="0">
                <a:solidFill>
                  <a:schemeClr val="accent5">
                    <a:lumMod val="50000"/>
                  </a:schemeClr>
                </a:solidFill>
              </a:rPr>
              <a:t>TMS Order Confirmation Sample:</a:t>
            </a:r>
          </a:p>
          <a:p>
            <a:pPr marL="285750" indent="-285750">
              <a:buFont typeface="Arial" panose="020B0604020202020204" pitchFamily="34" charset="0"/>
              <a:buChar char="•"/>
            </a:pPr>
            <a:r>
              <a:rPr lang="en-US" sz="1600" dirty="0">
                <a:solidFill>
                  <a:schemeClr val="accent1">
                    <a:lumMod val="75000"/>
                  </a:schemeClr>
                </a:solidFill>
              </a:rPr>
              <a:t>Confirmation will display the customers number of tickets, product and selected date</a:t>
            </a:r>
          </a:p>
          <a:p>
            <a:pPr marL="285750" indent="-285750">
              <a:buFont typeface="Arial" panose="020B0604020202020204" pitchFamily="34" charset="0"/>
              <a:buChar char="•"/>
            </a:pPr>
            <a:endParaRPr lang="en-US" sz="1600" dirty="0">
              <a:solidFill>
                <a:schemeClr val="accent1">
                  <a:lumMod val="75000"/>
                </a:schemeClr>
              </a:solidFill>
            </a:endParaRPr>
          </a:p>
          <a:p>
            <a:pPr marL="285750" indent="-285750">
              <a:buFont typeface="Arial" panose="020B0604020202020204" pitchFamily="34" charset="0"/>
              <a:buChar char="•"/>
            </a:pPr>
            <a:r>
              <a:rPr lang="en-US" sz="1600" dirty="0">
                <a:solidFill>
                  <a:schemeClr val="accent1">
                    <a:lumMod val="75000"/>
                  </a:schemeClr>
                </a:solidFill>
              </a:rPr>
              <a:t>Tickets Expire and must be used by  date printed on ticket and in customer’s email</a:t>
            </a:r>
          </a:p>
          <a:p>
            <a:pPr marL="285750" indent="-285750">
              <a:buFont typeface="Arial" panose="020B0604020202020204" pitchFamily="34" charset="0"/>
              <a:buChar char="•"/>
            </a:pPr>
            <a:endParaRPr lang="en-US" sz="16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sz="1600" dirty="0">
                <a:solidFill>
                  <a:schemeClr val="accent1">
                    <a:lumMod val="75000"/>
                  </a:schemeClr>
                </a:solidFill>
              </a:rPr>
              <a:t>If the guest needs to select an alternate date after the order is completed, sellers MUST cancel the original order and generate a new order. Partial cancellation is not allowed.</a:t>
            </a:r>
          </a:p>
          <a:p>
            <a:pPr marL="285750" marR="0" lvl="0" indent="-285750">
              <a:spcBef>
                <a:spcPts val="0"/>
              </a:spcBef>
              <a:spcAft>
                <a:spcPts val="0"/>
              </a:spcAft>
              <a:buFont typeface="Arial" panose="020B0604020202020204" pitchFamily="34" charset="0"/>
              <a:buChar char="•"/>
            </a:pPr>
            <a:endParaRPr lang="en-US" sz="16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sz="1600" dirty="0">
                <a:solidFill>
                  <a:schemeClr val="accent1">
                    <a:lumMod val="75000"/>
                  </a:schemeClr>
                </a:solidFill>
              </a:rPr>
              <a:t>Guests will need to use the email provided at the time of booking to access their tickets. If you enter the wrong email cancel and reissue the order.</a:t>
            </a:r>
          </a:p>
          <a:p>
            <a:pPr marL="285750" marR="0" lvl="0" indent="-285750">
              <a:spcBef>
                <a:spcPts val="0"/>
              </a:spcBef>
              <a:spcAft>
                <a:spcPts val="0"/>
              </a:spcAft>
              <a:buFont typeface="Arial" panose="020B0604020202020204" pitchFamily="34" charset="0"/>
              <a:buChar char="•"/>
            </a:pPr>
            <a:endParaRPr lang="en-US" sz="16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sz="1600" dirty="0">
                <a:solidFill>
                  <a:schemeClr val="accent1">
                    <a:lumMod val="75000"/>
                  </a:schemeClr>
                </a:solidFill>
              </a:rPr>
              <a:t>Cancellation policy, bases are allowed to cancel tickets on the API after they have left the ticket office. If the order will not cancel it TMS it may have been used. Please submit a cancellation request to MTP to verify before issuing refunds. Orders will be cancelled in full no partial cancellations or refunds are allowed.</a:t>
            </a:r>
          </a:p>
          <a:p>
            <a:pPr marL="285750" marR="0" lvl="0" indent="-285750">
              <a:spcBef>
                <a:spcPts val="0"/>
              </a:spcBef>
              <a:spcAft>
                <a:spcPts val="0"/>
              </a:spcAft>
              <a:buFont typeface="Arial" panose="020B0604020202020204" pitchFamily="34" charset="0"/>
              <a:buChar char="•"/>
            </a:pPr>
            <a:endParaRPr lang="en-US" sz="1600" dirty="0">
              <a:solidFill>
                <a:schemeClr val="accent1">
                  <a:lumMod val="75000"/>
                </a:schemeClr>
              </a:solidFill>
            </a:endParaRPr>
          </a:p>
          <a:p>
            <a:pPr marL="285750" indent="-285750">
              <a:buFont typeface="Arial" panose="020B0604020202020204" pitchFamily="34" charset="0"/>
              <a:buChar char="•"/>
            </a:pPr>
            <a:r>
              <a:rPr lang="en-US" sz="1600" dirty="0">
                <a:solidFill>
                  <a:schemeClr val="accent1">
                    <a:lumMod val="75000"/>
                  </a:schemeClr>
                </a:solidFill>
              </a:rPr>
              <a:t>Note: The order confirmation page will have the RecTrac ID and Price Code on them on the bottom left side. Clerk can use this to match to the POS if needed. </a:t>
            </a:r>
          </a:p>
          <a:p>
            <a:pPr marL="285750" marR="0" lvl="0" indent="-285750">
              <a:spcBef>
                <a:spcPts val="0"/>
              </a:spcBef>
              <a:spcAft>
                <a:spcPts val="0"/>
              </a:spcAft>
              <a:buFont typeface="Arial" panose="020B0604020202020204" pitchFamily="34" charset="0"/>
              <a:buChar char="•"/>
            </a:pPr>
            <a:endParaRPr lang="en-US"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endParaRPr lang="en-US"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Rectangle 5">
            <a:extLst>
              <a:ext uri="{FF2B5EF4-FFF2-40B4-BE49-F238E27FC236}">
                <a16:creationId xmlns:a16="http://schemas.microsoft.com/office/drawing/2014/main" id="{817D07CF-85F1-5DDC-B947-23784197B0DB}"/>
              </a:ext>
            </a:extLst>
          </p:cNvPr>
          <p:cNvSpPr/>
          <p:nvPr/>
        </p:nvSpPr>
        <p:spPr>
          <a:xfrm>
            <a:off x="2856753" y="2940424"/>
            <a:ext cx="615576" cy="896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8D747362-C460-5271-8319-906EC6C376A1}"/>
              </a:ext>
            </a:extLst>
          </p:cNvPr>
          <p:cNvSpPr txBox="1"/>
          <p:nvPr/>
        </p:nvSpPr>
        <p:spPr>
          <a:xfrm>
            <a:off x="388661" y="-33497"/>
            <a:ext cx="6167336" cy="707886"/>
          </a:xfrm>
          <a:prstGeom prst="rect">
            <a:avLst/>
          </a:prstGeom>
          <a:noFill/>
        </p:spPr>
        <p:txBody>
          <a:bodyPr wrap="square" rtlCol="0">
            <a:spAutoFit/>
          </a:bodyPr>
          <a:lstStyle/>
          <a:p>
            <a:r>
              <a:rPr lang="en-US" sz="4000" dirty="0">
                <a:solidFill>
                  <a:schemeClr val="accent5">
                    <a:lumMod val="50000"/>
                  </a:schemeClr>
                </a:solidFill>
              </a:rPr>
              <a:t>Universal Orlando - HHN</a:t>
            </a:r>
          </a:p>
        </p:txBody>
      </p:sp>
      <p:pic>
        <p:nvPicPr>
          <p:cNvPr id="10" name="Picture 9">
            <a:extLst>
              <a:ext uri="{FF2B5EF4-FFF2-40B4-BE49-F238E27FC236}">
                <a16:creationId xmlns:a16="http://schemas.microsoft.com/office/drawing/2014/main" id="{9F0CBE2A-6B8A-47B3-7ADA-27E498A0D69D}"/>
              </a:ext>
            </a:extLst>
          </p:cNvPr>
          <p:cNvPicPr>
            <a:picLocks noChangeAspect="1"/>
          </p:cNvPicPr>
          <p:nvPr/>
        </p:nvPicPr>
        <p:blipFill>
          <a:blip r:embed="rId3"/>
          <a:stretch>
            <a:fillRect/>
          </a:stretch>
        </p:blipFill>
        <p:spPr>
          <a:xfrm>
            <a:off x="740663" y="844012"/>
            <a:ext cx="4580083" cy="5959153"/>
          </a:xfrm>
          <a:prstGeom prst="rect">
            <a:avLst/>
          </a:prstGeom>
          <a:ln>
            <a:solidFill>
              <a:schemeClr val="tx1"/>
            </a:solidFill>
          </a:ln>
        </p:spPr>
      </p:pic>
    </p:spTree>
    <p:extLst>
      <p:ext uri="{BB962C8B-B14F-4D97-AF65-F5344CB8AC3E}">
        <p14:creationId xmlns:p14="http://schemas.microsoft.com/office/powerpoint/2010/main" val="29721119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C172F08-07A0-4488-6C60-17EF6BCAFAB9}"/>
              </a:ext>
            </a:extLst>
          </p:cNvPr>
          <p:cNvSpPr txBox="1"/>
          <p:nvPr/>
        </p:nvSpPr>
        <p:spPr>
          <a:xfrm>
            <a:off x="723407" y="1194724"/>
            <a:ext cx="9046150" cy="5447645"/>
          </a:xfrm>
          <a:prstGeom prst="rect">
            <a:avLst/>
          </a:prstGeom>
          <a:noFill/>
        </p:spPr>
        <p:txBody>
          <a:bodyPr wrap="square" rtlCol="0">
            <a:spAutoFit/>
          </a:bodyPr>
          <a:lstStyle/>
          <a:p>
            <a:r>
              <a:rPr lang="en-US" sz="2400" u="sng" dirty="0">
                <a:solidFill>
                  <a:schemeClr val="accent5">
                    <a:lumMod val="50000"/>
                  </a:schemeClr>
                </a:solidFill>
              </a:rPr>
              <a:t>Universal Orlando FAQ :</a:t>
            </a:r>
          </a:p>
          <a:p>
            <a:pPr marL="285750" indent="-285750">
              <a:buFont typeface="Arial" panose="020B0604020202020204" pitchFamily="34" charset="0"/>
              <a:buChar char="•"/>
            </a:pPr>
            <a:r>
              <a:rPr lang="en-US" dirty="0">
                <a:solidFill>
                  <a:schemeClr val="accent1">
                    <a:lumMod val="75000"/>
                  </a:schemeClr>
                </a:solidFill>
              </a:rPr>
              <a:t>Tickets are allowed to be gifted. Please use the guests name as the lead guest on the order.</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Eligibility tickets may be purchased by anyone with access to MWR services</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There is a Purchase limits of 10 tickets per customer</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If guests wish to go to more than one-night TMS limits order to on reservation date per order. Clerks will need to create an additional order for additional dates. </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sz="1800" dirty="0">
                <a:solidFill>
                  <a:schemeClr val="accent1">
                    <a:lumMod val="75000"/>
                  </a:schemeClr>
                </a:solidFill>
                <a:effectLst/>
                <a:highlight>
                  <a:srgbClr val="FFFF00"/>
                </a:highlight>
                <a:latin typeface="Calibri" panose="020F0502020204030204" pitchFamily="34" charset="0"/>
                <a:ea typeface="Times New Roman" panose="02020603050405020304" pitchFamily="18" charset="0"/>
              </a:rPr>
              <a:t>Please note the cancellation policy for these tickets are that the guest may cancel only in advance of their reservation date. Bases can cancel orders in the API, no </a:t>
            </a:r>
            <a:r>
              <a:rPr lang="en-US" sz="1800" dirty="0" smtClean="0">
                <a:solidFill>
                  <a:schemeClr val="accent1">
                    <a:lumMod val="75000"/>
                  </a:schemeClr>
                </a:solidFill>
                <a:effectLst/>
                <a:highlight>
                  <a:srgbClr val="FFFF00"/>
                </a:highlight>
                <a:latin typeface="Calibri" panose="020F0502020204030204" pitchFamily="34" charset="0"/>
                <a:ea typeface="Times New Roman" panose="02020603050405020304" pitchFamily="18" charset="0"/>
              </a:rPr>
              <a:t>partial </a:t>
            </a:r>
            <a:r>
              <a:rPr lang="en-US" sz="1800" dirty="0">
                <a:solidFill>
                  <a:schemeClr val="accent1">
                    <a:lumMod val="75000"/>
                  </a:schemeClr>
                </a:solidFill>
                <a:effectLst/>
                <a:highlight>
                  <a:srgbClr val="FFFF00"/>
                </a:highlight>
                <a:latin typeface="Calibri" panose="020F0502020204030204" pitchFamily="34" charset="0"/>
                <a:ea typeface="Times New Roman" panose="02020603050405020304" pitchFamily="18" charset="0"/>
              </a:rPr>
              <a:t>cancellations are allowed. </a:t>
            </a:r>
          </a:p>
          <a:p>
            <a:endParaRPr lang="en-US" sz="1800" dirty="0">
              <a:solidFill>
                <a:schemeClr val="accent1">
                  <a:lumMod val="75000"/>
                </a:schemeClr>
              </a:solidFill>
              <a:effectLst/>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r>
              <a:rPr lang="en-US" dirty="0">
                <a:solidFill>
                  <a:schemeClr val="accent1">
                    <a:lumMod val="75000"/>
                  </a:schemeClr>
                </a:solidFill>
                <a:latin typeface="Calibri" panose="020F0502020204030204" pitchFamily="34" charset="0"/>
              </a:rPr>
              <a:t>PROTIP: Always have a guest provide an email they can access on their mobile device, guest check and confirm receipt of their tickets before they leave the ticket office. </a:t>
            </a:r>
            <a:endParaRPr lang="en-US" dirty="0">
              <a:solidFill>
                <a:schemeClr val="accent1">
                  <a:lumMod val="75000"/>
                </a:schemeClr>
              </a:solidFill>
            </a:endParaRPr>
          </a:p>
          <a:p>
            <a:endParaRPr lang="en-US" dirty="0">
              <a:solidFill>
                <a:schemeClr val="accent1">
                  <a:lumMod val="75000"/>
                </a:schemeClr>
              </a:solidFill>
            </a:endParaRPr>
          </a:p>
          <a:p>
            <a:endParaRPr lang="en-US" dirty="0">
              <a:solidFill>
                <a:schemeClr val="accent1">
                  <a:lumMod val="75000"/>
                </a:schemeClr>
              </a:solidFill>
            </a:endParaRPr>
          </a:p>
          <a:p>
            <a:endParaRPr lang="en-US" dirty="0"/>
          </a:p>
        </p:txBody>
      </p:sp>
      <p:pic>
        <p:nvPicPr>
          <p:cNvPr id="7" name="Picture 6">
            <a:extLst>
              <a:ext uri="{FF2B5EF4-FFF2-40B4-BE49-F238E27FC236}">
                <a16:creationId xmlns:a16="http://schemas.microsoft.com/office/drawing/2014/main" id="{B9920133-F3AE-39EF-C8BF-30E8629E1EC7}"/>
              </a:ext>
            </a:extLst>
          </p:cNvPr>
          <p:cNvPicPr>
            <a:picLocks noChangeAspect="1"/>
          </p:cNvPicPr>
          <p:nvPr/>
        </p:nvPicPr>
        <p:blipFill>
          <a:blip r:embed="rId2"/>
          <a:stretch>
            <a:fillRect/>
          </a:stretch>
        </p:blipFill>
        <p:spPr>
          <a:xfrm>
            <a:off x="10207690" y="62857"/>
            <a:ext cx="1514140" cy="570806"/>
          </a:xfrm>
          <a:prstGeom prst="rect">
            <a:avLst/>
          </a:prstGeom>
        </p:spPr>
      </p:pic>
      <p:sp>
        <p:nvSpPr>
          <p:cNvPr id="4" name="TextBox 3">
            <a:extLst>
              <a:ext uri="{FF2B5EF4-FFF2-40B4-BE49-F238E27FC236}">
                <a16:creationId xmlns:a16="http://schemas.microsoft.com/office/drawing/2014/main" id="{0B706698-743E-ADAD-C441-FCD760769044}"/>
              </a:ext>
            </a:extLst>
          </p:cNvPr>
          <p:cNvSpPr txBox="1"/>
          <p:nvPr/>
        </p:nvSpPr>
        <p:spPr>
          <a:xfrm>
            <a:off x="470170" y="172121"/>
            <a:ext cx="6167336" cy="707886"/>
          </a:xfrm>
          <a:prstGeom prst="rect">
            <a:avLst/>
          </a:prstGeom>
          <a:noFill/>
        </p:spPr>
        <p:txBody>
          <a:bodyPr wrap="square" rtlCol="0">
            <a:spAutoFit/>
          </a:bodyPr>
          <a:lstStyle/>
          <a:p>
            <a:r>
              <a:rPr lang="en-US" sz="4000" dirty="0">
                <a:solidFill>
                  <a:schemeClr val="accent5">
                    <a:lumMod val="50000"/>
                  </a:schemeClr>
                </a:solidFill>
              </a:rPr>
              <a:t>Universal Orlando - HHN</a:t>
            </a:r>
          </a:p>
        </p:txBody>
      </p:sp>
    </p:spTree>
    <p:extLst>
      <p:ext uri="{BB962C8B-B14F-4D97-AF65-F5344CB8AC3E}">
        <p14:creationId xmlns:p14="http://schemas.microsoft.com/office/powerpoint/2010/main" val="25475321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E60DDF-0239-AC89-7715-73F9764E6735}"/>
              </a:ext>
            </a:extLst>
          </p:cNvPr>
          <p:cNvSpPr txBox="1"/>
          <p:nvPr/>
        </p:nvSpPr>
        <p:spPr>
          <a:xfrm>
            <a:off x="3190673" y="2721114"/>
            <a:ext cx="6167336" cy="707886"/>
          </a:xfrm>
          <a:prstGeom prst="rect">
            <a:avLst/>
          </a:prstGeom>
          <a:noFill/>
        </p:spPr>
        <p:txBody>
          <a:bodyPr wrap="square" rtlCol="0">
            <a:spAutoFit/>
          </a:bodyPr>
          <a:lstStyle/>
          <a:p>
            <a:r>
              <a:rPr lang="en-US" sz="4000" dirty="0">
                <a:solidFill>
                  <a:schemeClr val="accent5">
                    <a:lumMod val="50000"/>
                  </a:schemeClr>
                </a:solidFill>
              </a:rPr>
              <a:t>QUESTIONS &amp; DISCUSSIONS</a:t>
            </a:r>
          </a:p>
        </p:txBody>
      </p:sp>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4" name="TextBox 3">
            <a:extLst>
              <a:ext uri="{FF2B5EF4-FFF2-40B4-BE49-F238E27FC236}">
                <a16:creationId xmlns:a16="http://schemas.microsoft.com/office/drawing/2014/main" id="{33A9B761-FA89-B6F3-62B8-9DEACB25A691}"/>
              </a:ext>
            </a:extLst>
          </p:cNvPr>
          <p:cNvSpPr txBox="1"/>
          <p:nvPr/>
        </p:nvSpPr>
        <p:spPr>
          <a:xfrm>
            <a:off x="571770" y="83136"/>
            <a:ext cx="6167336" cy="707886"/>
          </a:xfrm>
          <a:prstGeom prst="rect">
            <a:avLst/>
          </a:prstGeom>
          <a:noFill/>
        </p:spPr>
        <p:txBody>
          <a:bodyPr wrap="square" rtlCol="0">
            <a:spAutoFit/>
          </a:bodyPr>
          <a:lstStyle/>
          <a:p>
            <a:r>
              <a:rPr lang="en-US" sz="4000" dirty="0">
                <a:solidFill>
                  <a:schemeClr val="accent5">
                    <a:lumMod val="50000"/>
                  </a:schemeClr>
                </a:solidFill>
              </a:rPr>
              <a:t>Universal Orlando - HHN</a:t>
            </a:r>
          </a:p>
        </p:txBody>
      </p:sp>
    </p:spTree>
    <p:extLst>
      <p:ext uri="{BB962C8B-B14F-4D97-AF65-F5344CB8AC3E}">
        <p14:creationId xmlns:p14="http://schemas.microsoft.com/office/powerpoint/2010/main" val="16449413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875489" y="1087881"/>
            <a:ext cx="10993423" cy="4524315"/>
          </a:xfrm>
          <a:prstGeom prst="rect">
            <a:avLst/>
          </a:prstGeom>
          <a:noFill/>
        </p:spPr>
        <p:txBody>
          <a:bodyPr wrap="square" rtlCol="0">
            <a:spAutoFit/>
          </a:bodyPr>
          <a:lstStyle/>
          <a:p>
            <a:pPr marR="0">
              <a:spcBef>
                <a:spcPts val="0"/>
              </a:spcBef>
              <a:spcAft>
                <a:spcPts val="0"/>
              </a:spcAft>
            </a:pPr>
            <a:r>
              <a:rPr lang="en-US" sz="3200" u="sng" dirty="0">
                <a:solidFill>
                  <a:schemeClr val="accent5">
                    <a:lumMod val="50000"/>
                  </a:schemeClr>
                </a:solidFill>
              </a:rPr>
              <a:t>Training Objectives:</a:t>
            </a:r>
          </a:p>
          <a:p>
            <a:pPr marL="285750" marR="0" indent="-285750">
              <a:spcBef>
                <a:spcPts val="0"/>
              </a:spcBef>
              <a:spcAft>
                <a:spcPts val="0"/>
              </a:spcAft>
              <a:buFont typeface="Arial" panose="020B0604020202020204" pitchFamily="34" charset="0"/>
              <a:buChar char="•"/>
            </a:pPr>
            <a:r>
              <a:rPr lang="en-US" sz="3200" dirty="0">
                <a:solidFill>
                  <a:schemeClr val="accent5">
                    <a:lumMod val="50000"/>
                  </a:schemeClr>
                </a:solidFill>
              </a:rPr>
              <a:t>2024 Universal Orlando HHN Tickets</a:t>
            </a:r>
          </a:p>
          <a:p>
            <a:pPr marL="285750" marR="0" indent="-285750">
              <a:spcBef>
                <a:spcPts val="0"/>
              </a:spcBef>
              <a:spcAft>
                <a:spcPts val="0"/>
              </a:spcAft>
              <a:buFont typeface="Arial" panose="020B0604020202020204" pitchFamily="34" charset="0"/>
              <a:buChar char="•"/>
            </a:pPr>
            <a:r>
              <a:rPr lang="en-US" sz="3200" dirty="0">
                <a:solidFill>
                  <a:schemeClr val="accent5">
                    <a:lumMod val="50000"/>
                  </a:schemeClr>
                </a:solidFill>
              </a:rPr>
              <a:t>Selling Variable Priced Dated Tickets </a:t>
            </a:r>
          </a:p>
          <a:p>
            <a:pPr marL="285750" marR="0" indent="-285750">
              <a:spcBef>
                <a:spcPts val="0"/>
              </a:spcBef>
              <a:spcAft>
                <a:spcPts val="0"/>
              </a:spcAft>
              <a:buFont typeface="Arial" panose="020B0604020202020204" pitchFamily="34" charset="0"/>
              <a:buChar char="•"/>
            </a:pPr>
            <a:r>
              <a:rPr lang="en-US" sz="3200" dirty="0">
                <a:solidFill>
                  <a:schemeClr val="accent5">
                    <a:lumMod val="50000"/>
                  </a:schemeClr>
                </a:solidFill>
              </a:rPr>
              <a:t>Date &amp; Price Review before Completing Sale</a:t>
            </a:r>
          </a:p>
          <a:p>
            <a:pPr marL="285750" marR="0" indent="-285750">
              <a:spcBef>
                <a:spcPts val="0"/>
              </a:spcBef>
              <a:spcAft>
                <a:spcPts val="0"/>
              </a:spcAft>
              <a:buFont typeface="Arial" panose="020B0604020202020204" pitchFamily="34" charset="0"/>
              <a:buChar char="•"/>
            </a:pPr>
            <a:r>
              <a:rPr lang="en-US" sz="3200" dirty="0">
                <a:solidFill>
                  <a:schemeClr val="accent5">
                    <a:lumMod val="50000"/>
                  </a:schemeClr>
                </a:solidFill>
              </a:rPr>
              <a:t>Ticket Delivery</a:t>
            </a:r>
          </a:p>
          <a:p>
            <a:pPr marL="285750" marR="0" indent="-285750">
              <a:spcBef>
                <a:spcPts val="0"/>
              </a:spcBef>
              <a:spcAft>
                <a:spcPts val="0"/>
              </a:spcAft>
              <a:buFont typeface="Arial" panose="020B0604020202020204" pitchFamily="34" charset="0"/>
              <a:buChar char="•"/>
            </a:pPr>
            <a:r>
              <a:rPr lang="en-US" sz="3200" dirty="0">
                <a:solidFill>
                  <a:schemeClr val="accent5">
                    <a:lumMod val="50000"/>
                  </a:schemeClr>
                </a:solidFill>
              </a:rPr>
              <a:t>General Guidance </a:t>
            </a:r>
          </a:p>
          <a:p>
            <a:pPr marL="285750" marR="0" indent="-285750">
              <a:spcBef>
                <a:spcPts val="0"/>
              </a:spcBef>
              <a:spcAft>
                <a:spcPts val="0"/>
              </a:spcAft>
              <a:buFont typeface="Arial" panose="020B0604020202020204" pitchFamily="34" charset="0"/>
              <a:buChar char="•"/>
            </a:pPr>
            <a:r>
              <a:rPr lang="en-US" sz="3200" dirty="0">
                <a:solidFill>
                  <a:schemeClr val="accent5">
                    <a:lumMod val="50000"/>
                  </a:schemeClr>
                </a:solidFill>
              </a:rPr>
              <a:t>Questions and Answers</a:t>
            </a:r>
            <a:endParaRPr lang="en-US" sz="6600" i="0" dirty="0">
              <a:solidFill>
                <a:schemeClr val="accent5">
                  <a:lumMod val="50000"/>
                </a:schemeClr>
              </a:solidFill>
              <a:effectLst/>
              <a:latin typeface="Times New Roman" panose="02020603050405020304" pitchFamily="18" charset="0"/>
            </a:endParaRPr>
          </a:p>
          <a:p>
            <a:r>
              <a:rPr lang="en-US" sz="1000" b="0" i="0" dirty="0">
                <a:solidFill>
                  <a:srgbClr val="000000"/>
                </a:solidFill>
                <a:effectLst/>
                <a:latin typeface="Times New Roman" panose="02020603050405020304" pitchFamily="18" charset="0"/>
              </a:rPr>
              <a:t>.</a:t>
            </a:r>
            <a:endParaRPr lang="en-US" sz="1000" dirty="0">
              <a:effectLst/>
              <a:latin typeface="Calibri" panose="020F0502020204030204" pitchFamily="34" charset="0"/>
              <a:ea typeface="Calibri" panose="020F0502020204030204" pitchFamily="34" charset="0"/>
            </a:endParaRP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132DBD10-ECEC-C1CB-01F6-161B341A5D61}"/>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7C02C20F-86D7-A00C-969A-12F3A8D59905}"/>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Orlando - HHN</a:t>
            </a:r>
          </a:p>
        </p:txBody>
      </p:sp>
    </p:spTree>
    <p:extLst>
      <p:ext uri="{BB962C8B-B14F-4D97-AF65-F5344CB8AC3E}">
        <p14:creationId xmlns:p14="http://schemas.microsoft.com/office/powerpoint/2010/main" val="2963466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274986" y="1108569"/>
            <a:ext cx="11446844" cy="6278642"/>
          </a:xfrm>
          <a:prstGeom prst="rect">
            <a:avLst/>
          </a:prstGeom>
          <a:noFill/>
        </p:spPr>
        <p:txBody>
          <a:bodyPr wrap="square" rtlCol="0">
            <a:spAutoFit/>
          </a:bodyPr>
          <a:lstStyle/>
          <a:p>
            <a:pPr marR="0">
              <a:spcBef>
                <a:spcPts val="0"/>
              </a:spcBef>
              <a:spcAft>
                <a:spcPts val="0"/>
              </a:spcAft>
            </a:pPr>
            <a:r>
              <a:rPr lang="en-US" sz="2400" u="sng" dirty="0">
                <a:solidFill>
                  <a:schemeClr val="accent5">
                    <a:lumMod val="50000"/>
                  </a:schemeClr>
                </a:solidFill>
              </a:rPr>
              <a:t>Universal Orlando HHN Tickets:</a:t>
            </a:r>
          </a:p>
          <a:p>
            <a:pPr marR="0">
              <a:spcBef>
                <a:spcPts val="0"/>
              </a:spcBef>
              <a:spcAft>
                <a:spcPts val="0"/>
              </a:spcAft>
            </a:pPr>
            <a:endParaRPr lang="en-US" dirty="0">
              <a:solidFill>
                <a:schemeClr val="accent5">
                  <a:lumMod val="50000"/>
                </a:schemeClr>
              </a:solidFill>
            </a:endParaRPr>
          </a:p>
          <a:p>
            <a:pPr marR="0">
              <a:spcBef>
                <a:spcPts val="0"/>
              </a:spcBef>
              <a:spcAft>
                <a:spcPts val="0"/>
              </a:spcAft>
            </a:pPr>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r>
              <a:rPr lang="en-US" dirty="0">
                <a:solidFill>
                  <a:schemeClr val="accent5">
                    <a:lumMod val="50000"/>
                  </a:schemeClr>
                </a:solidFill>
              </a:rPr>
              <a:t>Tickets must be used on the date selected at the time of booking</a:t>
            </a:r>
          </a:p>
          <a:p>
            <a:pPr marL="285750" indent="-285750">
              <a:buFont typeface="Arial" panose="020B0604020202020204" pitchFamily="34" charset="0"/>
              <a:buChar char="•"/>
            </a:pPr>
            <a:r>
              <a:rPr lang="en-US" dirty="0">
                <a:solidFill>
                  <a:schemeClr val="accent5">
                    <a:lumMod val="50000"/>
                  </a:schemeClr>
                </a:solidFill>
              </a:rPr>
              <a:t>Parking not included. </a:t>
            </a:r>
          </a:p>
          <a:p>
            <a:pPr marL="285750" indent="-285750">
              <a:buFont typeface="Arial" panose="020B0604020202020204" pitchFamily="34" charset="0"/>
              <a:buChar char="•"/>
            </a:pPr>
            <a:r>
              <a:rPr lang="en-US" dirty="0">
                <a:solidFill>
                  <a:schemeClr val="accent5">
                    <a:lumMod val="50000"/>
                  </a:schemeClr>
                </a:solidFill>
              </a:rPr>
              <a:t>Ticket is non-transferable, non-refundable and non-exchangeable. </a:t>
            </a:r>
          </a:p>
          <a:p>
            <a:pPr marL="285750" indent="-285750">
              <a:buFont typeface="Arial" panose="020B0604020202020204" pitchFamily="34" charset="0"/>
              <a:buChar char="•"/>
            </a:pPr>
            <a:r>
              <a:rPr lang="en-US" dirty="0">
                <a:solidFill>
                  <a:schemeClr val="accent5">
                    <a:lumMod val="50000"/>
                  </a:schemeClr>
                </a:solidFill>
              </a:rPr>
              <a:t>This ticket may not be altered, copied, transferred or resold. </a:t>
            </a:r>
          </a:p>
          <a:p>
            <a:pPr marL="285750" indent="-285750">
              <a:buFont typeface="Arial" panose="020B0604020202020204" pitchFamily="34" charset="0"/>
              <a:buChar char="•"/>
            </a:pPr>
            <a:r>
              <a:rPr lang="en-US" dirty="0">
                <a:solidFill>
                  <a:schemeClr val="accent5">
                    <a:lumMod val="50000"/>
                  </a:schemeClr>
                </a:solidFill>
              </a:rPr>
              <a:t>Tickets can be cancelled by the ticket office.</a:t>
            </a: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aphicFrame>
        <p:nvGraphicFramePr>
          <p:cNvPr id="5" name="Table 4">
            <a:extLst>
              <a:ext uri="{FF2B5EF4-FFF2-40B4-BE49-F238E27FC236}">
                <a16:creationId xmlns:a16="http://schemas.microsoft.com/office/drawing/2014/main" id="{36E1286B-9D62-0267-610E-E12C74211143}"/>
              </a:ext>
            </a:extLst>
          </p:cNvPr>
          <p:cNvGraphicFramePr>
            <a:graphicFrameLocks noGrp="1"/>
          </p:cNvGraphicFramePr>
          <p:nvPr>
            <p:extLst>
              <p:ext uri="{D42A27DB-BD31-4B8C-83A1-F6EECF244321}">
                <p14:modId xmlns:p14="http://schemas.microsoft.com/office/powerpoint/2010/main" val="20797151"/>
              </p:ext>
            </p:extLst>
          </p:nvPr>
        </p:nvGraphicFramePr>
        <p:xfrm>
          <a:off x="685800" y="1667436"/>
          <a:ext cx="10934201" cy="3282509"/>
        </p:xfrm>
        <a:graphic>
          <a:graphicData uri="http://schemas.openxmlformats.org/drawingml/2006/table">
            <a:tbl>
              <a:tblPr firstRow="1" firstCol="1" bandRow="1"/>
              <a:tblGrid>
                <a:gridCol w="1112838">
                  <a:extLst>
                    <a:ext uri="{9D8B030D-6E8A-4147-A177-3AD203B41FA5}">
                      <a16:colId xmlns:a16="http://schemas.microsoft.com/office/drawing/2014/main" val="1027726218"/>
                    </a:ext>
                  </a:extLst>
                </a:gridCol>
                <a:gridCol w="2579449">
                  <a:extLst>
                    <a:ext uri="{9D8B030D-6E8A-4147-A177-3AD203B41FA5}">
                      <a16:colId xmlns:a16="http://schemas.microsoft.com/office/drawing/2014/main" val="2348371890"/>
                    </a:ext>
                  </a:extLst>
                </a:gridCol>
                <a:gridCol w="1333410">
                  <a:extLst>
                    <a:ext uri="{9D8B030D-6E8A-4147-A177-3AD203B41FA5}">
                      <a16:colId xmlns:a16="http://schemas.microsoft.com/office/drawing/2014/main" val="464035766"/>
                    </a:ext>
                  </a:extLst>
                </a:gridCol>
                <a:gridCol w="900523">
                  <a:extLst>
                    <a:ext uri="{9D8B030D-6E8A-4147-A177-3AD203B41FA5}">
                      <a16:colId xmlns:a16="http://schemas.microsoft.com/office/drawing/2014/main" val="3292597956"/>
                    </a:ext>
                  </a:extLst>
                </a:gridCol>
                <a:gridCol w="835987">
                  <a:extLst>
                    <a:ext uri="{9D8B030D-6E8A-4147-A177-3AD203B41FA5}">
                      <a16:colId xmlns:a16="http://schemas.microsoft.com/office/drawing/2014/main" val="2379073221"/>
                    </a:ext>
                  </a:extLst>
                </a:gridCol>
                <a:gridCol w="1064345">
                  <a:extLst>
                    <a:ext uri="{9D8B030D-6E8A-4147-A177-3AD203B41FA5}">
                      <a16:colId xmlns:a16="http://schemas.microsoft.com/office/drawing/2014/main" val="81876513"/>
                    </a:ext>
                  </a:extLst>
                </a:gridCol>
                <a:gridCol w="1064345">
                  <a:extLst>
                    <a:ext uri="{9D8B030D-6E8A-4147-A177-3AD203B41FA5}">
                      <a16:colId xmlns:a16="http://schemas.microsoft.com/office/drawing/2014/main" val="4190464954"/>
                    </a:ext>
                  </a:extLst>
                </a:gridCol>
                <a:gridCol w="982930">
                  <a:extLst>
                    <a:ext uri="{9D8B030D-6E8A-4147-A177-3AD203B41FA5}">
                      <a16:colId xmlns:a16="http://schemas.microsoft.com/office/drawing/2014/main" val="981851940"/>
                    </a:ext>
                  </a:extLst>
                </a:gridCol>
                <a:gridCol w="1060374">
                  <a:extLst>
                    <a:ext uri="{9D8B030D-6E8A-4147-A177-3AD203B41FA5}">
                      <a16:colId xmlns:a16="http://schemas.microsoft.com/office/drawing/2014/main" val="2760843266"/>
                    </a:ext>
                  </a:extLst>
                </a:gridCol>
              </a:tblGrid>
              <a:tr h="969747">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Price Code</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Printed Description</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RecTrac ID</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Base Cost</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Base Retail</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Gate Price w/Tax</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Customer Savings*</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Start Selling Date</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End Selling Date</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0010123"/>
                  </a:ext>
                </a:extLst>
              </a:tr>
              <a:tr h="308583">
                <a:tc>
                  <a:txBody>
                    <a:bodyPr/>
                    <a:lstStyle/>
                    <a:p>
                      <a:pPr marL="0" marR="0" algn="ctr">
                        <a:lnSpc>
                          <a:spcPct val="107000"/>
                        </a:lnSpc>
                        <a:spcBef>
                          <a:spcPts val="0"/>
                        </a:spcBef>
                        <a:spcAft>
                          <a:spcPts val="0"/>
                        </a:spcAft>
                      </a:pPr>
                      <a:r>
                        <a:rPr lang="en-US" sz="1200" b="1" dirty="0">
                          <a:effectLst/>
                          <a:latin typeface="Times New Roman" panose="02020603050405020304" pitchFamily="18" charset="0"/>
                          <a:ea typeface="SimSun" panose="02010600030101010101" pitchFamily="2" charset="-122"/>
                          <a:cs typeface="Times New Roman" panose="02020603050405020304" pitchFamily="18" charset="0"/>
                        </a:rPr>
                        <a:t>Price Code</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effectLst/>
                          <a:latin typeface="Times New Roman" panose="02020603050405020304" pitchFamily="18" charset="0"/>
                          <a:ea typeface="SimSun" panose="02010600030101010101" pitchFamily="2" charset="-122"/>
                          <a:cs typeface="Times New Roman" panose="02020603050405020304" pitchFamily="18" charset="0"/>
                        </a:rPr>
                        <a:t>Printed Description</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effectLst/>
                          <a:latin typeface="Times New Roman" panose="02020603050405020304" pitchFamily="18" charset="0"/>
                          <a:ea typeface="SimSun" panose="02010600030101010101" pitchFamily="2" charset="-122"/>
                          <a:cs typeface="Times New Roman" panose="02020603050405020304" pitchFamily="18" charset="0"/>
                        </a:rPr>
                        <a:t>RecTrac ID</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effectLst/>
                          <a:latin typeface="Times New Roman" panose="02020603050405020304" pitchFamily="18" charset="0"/>
                          <a:ea typeface="SimSun" panose="02010600030101010101" pitchFamily="2" charset="-122"/>
                          <a:cs typeface="Times New Roman" panose="02020603050405020304" pitchFamily="18" charset="0"/>
                        </a:rPr>
                        <a:t>Base Cost</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effectLst/>
                          <a:latin typeface="Times New Roman" panose="02020603050405020304" pitchFamily="18" charset="0"/>
                          <a:ea typeface="SimSun" panose="02010600030101010101" pitchFamily="2" charset="-122"/>
                          <a:cs typeface="Times New Roman" panose="02020603050405020304" pitchFamily="18" charset="0"/>
                        </a:rPr>
                        <a:t>Base Retail</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effectLst/>
                          <a:latin typeface="Times New Roman" panose="02020603050405020304" pitchFamily="18" charset="0"/>
                          <a:ea typeface="SimSun" panose="02010600030101010101" pitchFamily="2" charset="-122"/>
                          <a:cs typeface="Times New Roman" panose="02020603050405020304" pitchFamily="18" charset="0"/>
                        </a:rPr>
                        <a:t>Gate Price w/Tax</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effectLst/>
                          <a:latin typeface="Times New Roman" panose="02020603050405020304" pitchFamily="18" charset="0"/>
                          <a:ea typeface="SimSun" panose="02010600030101010101" pitchFamily="2" charset="-122"/>
                          <a:cs typeface="Times New Roman" panose="02020603050405020304" pitchFamily="18" charset="0"/>
                        </a:rPr>
                        <a:t>Customer Savings*</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a:effectLst/>
                          <a:latin typeface="Times New Roman" panose="02020603050405020304" pitchFamily="18" charset="0"/>
                          <a:ea typeface="SimSun" panose="02010600030101010101" pitchFamily="2" charset="-122"/>
                          <a:cs typeface="Times New Roman" panose="02020603050405020304" pitchFamily="18" charset="0"/>
                        </a:rPr>
                        <a:t>Start Selling Date</a:t>
                      </a:r>
                      <a:endParaRPr lang="en-US" sz="1200">
                        <a:effectLst/>
                        <a:latin typeface="Times New Roman" panose="02020603050405020304" pitchFamily="18" charset="0"/>
                        <a:ea typeface="SimSun" panose="02010600030101010101" pitchFamily="2" charset="-122"/>
                        <a:cs typeface="Times New Roman" panose="02020603050405020304" pitchFamily="18" charset="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b="1" dirty="0">
                          <a:effectLst/>
                          <a:latin typeface="Times New Roman" panose="02020603050405020304" pitchFamily="18" charset="0"/>
                          <a:ea typeface="SimSun" panose="02010600030101010101" pitchFamily="2" charset="-122"/>
                          <a:cs typeface="Times New Roman" panose="02020603050405020304" pitchFamily="18" charset="0"/>
                        </a:rPr>
                        <a:t>End Selling Date</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4777621"/>
                  </a:ext>
                </a:extLst>
              </a:tr>
              <a:tr h="308583">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2401904V</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UO-HHN 2024 T01</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UOERHH01</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$71.48</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$76.75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$149.08</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$72.33</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07/25/24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11/03/24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132275"/>
                  </a:ext>
                </a:extLst>
              </a:tr>
              <a:tr h="308583">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2401905V</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UO-HHN 2024 T02</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UOERHH02</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$74.27</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dirty="0">
                          <a:effectLst/>
                          <a:latin typeface="Times New Roman" panose="02020603050405020304" pitchFamily="18" charset="0"/>
                          <a:ea typeface="SimSun" panose="02010600030101010101" pitchFamily="2" charset="-122"/>
                          <a:cs typeface="Times New Roman" panose="02020603050405020304" pitchFamily="18" charset="0"/>
                        </a:rPr>
                        <a:t>$79.75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$149.08</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$69.33</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07/25/24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11/03/24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9869551"/>
                  </a:ext>
                </a:extLst>
              </a:tr>
              <a:tr h="308583">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2401906V</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UO-HHN 2024 T03</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UOERHH03</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$75.20</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$80.75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$149.08</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$68.33</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07/25/24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11/02/24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51556407"/>
                  </a:ext>
                </a:extLst>
              </a:tr>
              <a:tr h="308583">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2401966V</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UO-HHN 2024 T04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UOERHH04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$77.06</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$82.75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$149.08</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$66.33</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07/25/24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11/03/24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53194107"/>
                  </a:ext>
                </a:extLst>
              </a:tr>
              <a:tr h="308583">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2401967V</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UO-HHN 2024 T05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UOERHH05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$79.84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$85.75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$149.08</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$63.33</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07/25/24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11/03/24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3554670"/>
                  </a:ext>
                </a:extLst>
              </a:tr>
              <a:tr h="308583">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2401968V</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UO-HHN 2024 T06</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UOERHH06</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$81.70</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$87.75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$149.08</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$61.33</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SimSun" panose="02010600030101010101" pitchFamily="2" charset="-122"/>
                          <a:cs typeface="Times New Roman" panose="02020603050405020304" pitchFamily="18" charset="0"/>
                        </a:rPr>
                        <a:t>07/25/24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dirty="0">
                          <a:effectLst/>
                          <a:latin typeface="Times New Roman" panose="02020603050405020304" pitchFamily="18" charset="0"/>
                          <a:ea typeface="SimSun" panose="02010600030101010101" pitchFamily="2" charset="-122"/>
                          <a:cs typeface="Times New Roman" panose="02020603050405020304" pitchFamily="18" charset="0"/>
                        </a:rPr>
                        <a:t>11/03/24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1595427"/>
                  </a:ext>
                </a:extLst>
              </a:tr>
            </a:tbl>
          </a:graphicData>
        </a:graphic>
      </p:graphicFrame>
      <p:pic>
        <p:nvPicPr>
          <p:cNvPr id="6" name="Picture 5">
            <a:extLst>
              <a:ext uri="{FF2B5EF4-FFF2-40B4-BE49-F238E27FC236}">
                <a16:creationId xmlns:a16="http://schemas.microsoft.com/office/drawing/2014/main" id="{42BB4E6E-AB80-8C87-F48E-38C840844052}"/>
              </a:ext>
            </a:extLst>
          </p:cNvPr>
          <p:cNvPicPr>
            <a:picLocks noChangeAspect="1"/>
          </p:cNvPicPr>
          <p:nvPr/>
        </p:nvPicPr>
        <p:blipFill>
          <a:blip r:embed="rId2"/>
          <a:stretch>
            <a:fillRect/>
          </a:stretch>
        </p:blipFill>
        <p:spPr>
          <a:xfrm>
            <a:off x="10207690" y="62857"/>
            <a:ext cx="1514140" cy="570806"/>
          </a:xfrm>
          <a:prstGeom prst="rect">
            <a:avLst/>
          </a:prstGeom>
        </p:spPr>
      </p:pic>
      <p:sp>
        <p:nvSpPr>
          <p:cNvPr id="4" name="TextBox 3">
            <a:extLst>
              <a:ext uri="{FF2B5EF4-FFF2-40B4-BE49-F238E27FC236}">
                <a16:creationId xmlns:a16="http://schemas.microsoft.com/office/drawing/2014/main" id="{DA5415E9-2F3E-7D6D-2964-B06F5940F414}"/>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Orlando - HHN</a:t>
            </a:r>
          </a:p>
        </p:txBody>
      </p:sp>
    </p:spTree>
    <p:extLst>
      <p:ext uri="{BB962C8B-B14F-4D97-AF65-F5344CB8AC3E}">
        <p14:creationId xmlns:p14="http://schemas.microsoft.com/office/powerpoint/2010/main" val="34014982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87E55E88-F706-97DF-7189-D711F0F7C3AA}"/>
              </a:ext>
            </a:extLst>
          </p:cNvPr>
          <p:cNvCxnSpPr/>
          <p:nvPr/>
        </p:nvCxnSpPr>
        <p:spPr>
          <a:xfrm>
            <a:off x="1193259" y="648982"/>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6D38A4A9-83E7-BD78-7D13-44277279CDAA}"/>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Rectangle 5">
            <a:extLst>
              <a:ext uri="{FF2B5EF4-FFF2-40B4-BE49-F238E27FC236}">
                <a16:creationId xmlns:a16="http://schemas.microsoft.com/office/drawing/2014/main" id="{5840689D-1C1E-BE22-F04C-DDA21700F673}"/>
              </a:ext>
            </a:extLst>
          </p:cNvPr>
          <p:cNvSpPr/>
          <p:nvPr/>
        </p:nvSpPr>
        <p:spPr>
          <a:xfrm>
            <a:off x="6801224" y="3158890"/>
            <a:ext cx="597647" cy="1553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47E50743-4AC9-6337-DC72-E848E437E343}"/>
              </a:ext>
            </a:extLst>
          </p:cNvPr>
          <p:cNvSpPr/>
          <p:nvPr/>
        </p:nvSpPr>
        <p:spPr>
          <a:xfrm>
            <a:off x="6777319" y="2878075"/>
            <a:ext cx="597647" cy="1553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B3429A8B-3CE9-8B89-4A0C-8D69CB93A677}"/>
              </a:ext>
            </a:extLst>
          </p:cNvPr>
          <p:cNvSpPr txBox="1"/>
          <p:nvPr/>
        </p:nvSpPr>
        <p:spPr>
          <a:xfrm>
            <a:off x="330825" y="4329855"/>
            <a:ext cx="11050495" cy="2677656"/>
          </a:xfrm>
          <a:prstGeom prst="rect">
            <a:avLst/>
          </a:prstGeom>
          <a:noFill/>
        </p:spPr>
        <p:txBody>
          <a:bodyPr wrap="square" rtlCol="0">
            <a:spAutoFit/>
          </a:bodyPr>
          <a:lstStyle/>
          <a:p>
            <a:r>
              <a:rPr lang="en-US" sz="2400" u="sng" dirty="0">
                <a:solidFill>
                  <a:schemeClr val="accent5">
                    <a:lumMod val="50000"/>
                  </a:schemeClr>
                </a:solidFill>
              </a:rPr>
              <a:t>TMS Add to Cart:</a:t>
            </a:r>
          </a:p>
          <a:p>
            <a:pPr marL="285750" indent="-285750">
              <a:buFont typeface="Arial" panose="020B0604020202020204" pitchFamily="34" charset="0"/>
              <a:buChar char="•"/>
            </a:pPr>
            <a:r>
              <a:rPr lang="en-US" dirty="0">
                <a:solidFill>
                  <a:schemeClr val="accent1">
                    <a:lumMod val="75000"/>
                  </a:schemeClr>
                </a:solidFill>
              </a:rPr>
              <a:t>For variable priced tickets you will only see ONE product listed and the lowest available retail price – this may not be the final cost of the tickets, clerks will need to select the customers date of travel first to get the final cost.</a:t>
            </a:r>
          </a:p>
          <a:p>
            <a:pPr marL="285750" indent="-285750">
              <a:buFont typeface="Arial" panose="020B0604020202020204" pitchFamily="34" charset="0"/>
              <a:buChar char="•"/>
            </a:pPr>
            <a:r>
              <a:rPr lang="en-US" dirty="0">
                <a:solidFill>
                  <a:schemeClr val="accent1">
                    <a:lumMod val="75000"/>
                  </a:schemeClr>
                </a:solidFill>
              </a:rPr>
              <a:t>Once the ticket information for the guest is loaded you will be required to select the date of use</a:t>
            </a:r>
          </a:p>
          <a:p>
            <a:pPr marL="285750" indent="-285750">
              <a:buFont typeface="Arial" panose="020B0604020202020204" pitchFamily="34" charset="0"/>
              <a:buChar char="•"/>
            </a:pPr>
            <a:r>
              <a:rPr lang="en-US" dirty="0">
                <a:solidFill>
                  <a:schemeClr val="accent1">
                    <a:lumMod val="75000"/>
                  </a:schemeClr>
                </a:solidFill>
              </a:rPr>
              <a:t>Prices will vary by date of use; cart will update to price and date selected  </a:t>
            </a:r>
          </a:p>
          <a:p>
            <a:pPr marL="742950" lvl="1" indent="-285750">
              <a:buFont typeface="Arial" panose="020B0604020202020204" pitchFamily="34" charset="0"/>
              <a:buChar char="•"/>
            </a:pPr>
            <a:r>
              <a:rPr lang="en-US" dirty="0">
                <a:solidFill>
                  <a:schemeClr val="accent1">
                    <a:lumMod val="75000"/>
                  </a:schemeClr>
                </a:solidFill>
              </a:rPr>
              <a:t>We have several bases that have clerks look up the ticket in the POS before finalizing the order in TMS. Please note they will need to make sure to look up the price and ring in the sale after the date is selected and the price and  the ticket price is confirmed. </a:t>
            </a:r>
          </a:p>
          <a:p>
            <a:endParaRPr lang="en-US" dirty="0">
              <a:solidFill>
                <a:schemeClr val="accent1">
                  <a:lumMod val="75000"/>
                </a:schemeClr>
              </a:solidFill>
            </a:endParaRPr>
          </a:p>
        </p:txBody>
      </p:sp>
      <p:sp>
        <p:nvSpPr>
          <p:cNvPr id="5" name="TextBox 4">
            <a:extLst>
              <a:ext uri="{FF2B5EF4-FFF2-40B4-BE49-F238E27FC236}">
                <a16:creationId xmlns:a16="http://schemas.microsoft.com/office/drawing/2014/main" id="{CF072D5B-8C50-A1F4-FE62-DE57287EFFCC}"/>
              </a:ext>
            </a:extLst>
          </p:cNvPr>
          <p:cNvSpPr txBox="1"/>
          <p:nvPr/>
        </p:nvSpPr>
        <p:spPr>
          <a:xfrm>
            <a:off x="470170" y="-43584"/>
            <a:ext cx="6167336" cy="707886"/>
          </a:xfrm>
          <a:prstGeom prst="rect">
            <a:avLst/>
          </a:prstGeom>
          <a:noFill/>
        </p:spPr>
        <p:txBody>
          <a:bodyPr wrap="square" rtlCol="0">
            <a:spAutoFit/>
          </a:bodyPr>
          <a:lstStyle/>
          <a:p>
            <a:r>
              <a:rPr lang="en-US" sz="4000" dirty="0">
                <a:solidFill>
                  <a:schemeClr val="accent5">
                    <a:lumMod val="50000"/>
                  </a:schemeClr>
                </a:solidFill>
              </a:rPr>
              <a:t>Universal Orlando - HHN</a:t>
            </a:r>
          </a:p>
        </p:txBody>
      </p:sp>
      <p:pic>
        <p:nvPicPr>
          <p:cNvPr id="10" name="Picture 9">
            <a:extLst>
              <a:ext uri="{FF2B5EF4-FFF2-40B4-BE49-F238E27FC236}">
                <a16:creationId xmlns:a16="http://schemas.microsoft.com/office/drawing/2014/main" id="{5F5B2EBD-1432-1460-D892-B646B837EFA6}"/>
              </a:ext>
            </a:extLst>
          </p:cNvPr>
          <p:cNvPicPr>
            <a:picLocks noChangeAspect="1"/>
          </p:cNvPicPr>
          <p:nvPr/>
        </p:nvPicPr>
        <p:blipFill rotWithShape="1">
          <a:blip r:embed="rId3"/>
          <a:srcRect l="-451" t="37529" r="1"/>
          <a:stretch/>
        </p:blipFill>
        <p:spPr>
          <a:xfrm>
            <a:off x="470169" y="1326228"/>
            <a:ext cx="10911151" cy="2769319"/>
          </a:xfrm>
          <a:prstGeom prst="rect">
            <a:avLst/>
          </a:prstGeom>
          <a:ln>
            <a:solidFill>
              <a:schemeClr val="tx1"/>
            </a:solidFill>
          </a:ln>
        </p:spPr>
      </p:pic>
    </p:spTree>
    <p:extLst>
      <p:ext uri="{BB962C8B-B14F-4D97-AF65-F5344CB8AC3E}">
        <p14:creationId xmlns:p14="http://schemas.microsoft.com/office/powerpoint/2010/main" val="31012874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87E55E88-F706-97DF-7189-D711F0F7C3AA}"/>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2" name="TextBox 1">
            <a:extLst>
              <a:ext uri="{FF2B5EF4-FFF2-40B4-BE49-F238E27FC236}">
                <a16:creationId xmlns:a16="http://schemas.microsoft.com/office/drawing/2014/main" id="{78DF70F9-1FE2-FD50-7AB5-CF683433B24E}"/>
              </a:ext>
            </a:extLst>
          </p:cNvPr>
          <p:cNvSpPr txBox="1"/>
          <p:nvPr/>
        </p:nvSpPr>
        <p:spPr>
          <a:xfrm>
            <a:off x="6347842" y="1412542"/>
            <a:ext cx="4806540" cy="5170646"/>
          </a:xfrm>
          <a:prstGeom prst="rect">
            <a:avLst/>
          </a:prstGeom>
          <a:noFill/>
        </p:spPr>
        <p:txBody>
          <a:bodyPr wrap="square" rtlCol="0">
            <a:spAutoFit/>
          </a:bodyPr>
          <a:lstStyle/>
          <a:p>
            <a:r>
              <a:rPr lang="en-US" sz="2400" u="sng" dirty="0">
                <a:solidFill>
                  <a:schemeClr val="accent5">
                    <a:lumMod val="50000"/>
                  </a:schemeClr>
                </a:solidFill>
              </a:rPr>
              <a:t>TMS Add to Cart Prompt:</a:t>
            </a:r>
          </a:p>
          <a:p>
            <a:pPr marL="285750" indent="-285750">
              <a:buFont typeface="Arial" panose="020B0604020202020204" pitchFamily="34" charset="0"/>
              <a:buChar char="•"/>
            </a:pPr>
            <a:r>
              <a:rPr lang="en-US" dirty="0">
                <a:solidFill>
                  <a:schemeClr val="accent1">
                    <a:lumMod val="75000"/>
                  </a:schemeClr>
                </a:solidFill>
              </a:rPr>
              <a:t>For variable priced tickets a Cart Prompt has been added</a:t>
            </a:r>
          </a:p>
          <a:p>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Customer contact information including email is required</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Reservation date will be required.</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Cart will update with the date and price selected. </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Customers cannot change dates on their own, must request change prior to reservation date, new tickets would need to be issued.</a:t>
            </a:r>
          </a:p>
          <a:p>
            <a:endParaRPr lang="en-US" dirty="0"/>
          </a:p>
          <a:p>
            <a:endParaRPr lang="en-US" dirty="0"/>
          </a:p>
          <a:p>
            <a:endParaRPr lang="en-US" dirty="0"/>
          </a:p>
        </p:txBody>
      </p:sp>
      <p:sp>
        <p:nvSpPr>
          <p:cNvPr id="6" name="TextBox 5">
            <a:extLst>
              <a:ext uri="{FF2B5EF4-FFF2-40B4-BE49-F238E27FC236}">
                <a16:creationId xmlns:a16="http://schemas.microsoft.com/office/drawing/2014/main" id="{5950BA25-2ABD-D98A-EB4A-D1842987C51F}"/>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Orlando - HHN</a:t>
            </a:r>
          </a:p>
        </p:txBody>
      </p:sp>
      <p:pic>
        <p:nvPicPr>
          <p:cNvPr id="9" name="Picture 8">
            <a:extLst>
              <a:ext uri="{FF2B5EF4-FFF2-40B4-BE49-F238E27FC236}">
                <a16:creationId xmlns:a16="http://schemas.microsoft.com/office/drawing/2014/main" id="{80044004-43E7-2C1D-0A2A-F307F68C562D}"/>
              </a:ext>
            </a:extLst>
          </p:cNvPr>
          <p:cNvPicPr>
            <a:picLocks noChangeAspect="1"/>
          </p:cNvPicPr>
          <p:nvPr/>
        </p:nvPicPr>
        <p:blipFill>
          <a:blip r:embed="rId3"/>
          <a:stretch>
            <a:fillRect/>
          </a:stretch>
        </p:blipFill>
        <p:spPr>
          <a:xfrm>
            <a:off x="724039" y="1412542"/>
            <a:ext cx="5120120" cy="4987866"/>
          </a:xfrm>
          <a:prstGeom prst="rect">
            <a:avLst/>
          </a:prstGeom>
        </p:spPr>
      </p:pic>
    </p:spTree>
    <p:extLst>
      <p:ext uri="{BB962C8B-B14F-4D97-AF65-F5344CB8AC3E}">
        <p14:creationId xmlns:p14="http://schemas.microsoft.com/office/powerpoint/2010/main" val="13464134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113212D-DC70-DE43-9E91-2F9986ADE504}"/>
              </a:ext>
            </a:extLst>
          </p:cNvPr>
          <p:cNvPicPr>
            <a:picLocks noChangeAspect="1"/>
          </p:cNvPicPr>
          <p:nvPr/>
        </p:nvPicPr>
        <p:blipFill rotWithShape="1">
          <a:blip r:embed="rId2"/>
          <a:srcRect l="1" t="596" r="989"/>
          <a:stretch/>
        </p:blipFill>
        <p:spPr>
          <a:xfrm>
            <a:off x="567616" y="812737"/>
            <a:ext cx="10577435" cy="4165288"/>
          </a:xfrm>
          <a:prstGeom prst="rect">
            <a:avLst/>
          </a:prstGeom>
          <a:ln>
            <a:solidFill>
              <a:schemeClr val="tx1"/>
            </a:solidFill>
          </a:ln>
        </p:spPr>
      </p:pic>
      <p:pic>
        <p:nvPicPr>
          <p:cNvPr id="18" name="Picture 17">
            <a:extLst>
              <a:ext uri="{FF2B5EF4-FFF2-40B4-BE49-F238E27FC236}">
                <a16:creationId xmlns:a16="http://schemas.microsoft.com/office/drawing/2014/main" id="{4E1738DA-AA5E-DF19-2AC3-6B2CD552C24E}"/>
              </a:ext>
            </a:extLst>
          </p:cNvPr>
          <p:cNvPicPr>
            <a:picLocks noChangeAspect="1"/>
          </p:cNvPicPr>
          <p:nvPr/>
        </p:nvPicPr>
        <p:blipFill>
          <a:blip r:embed="rId3"/>
          <a:stretch>
            <a:fillRect/>
          </a:stretch>
        </p:blipFill>
        <p:spPr>
          <a:xfrm>
            <a:off x="7034786" y="2421146"/>
            <a:ext cx="3973286" cy="2867718"/>
          </a:xfrm>
          <a:prstGeom prst="rect">
            <a:avLst/>
          </a:prstGeom>
        </p:spPr>
      </p:pic>
      <p:sp>
        <p:nvSpPr>
          <p:cNvPr id="2" name="TextBox 1">
            <a:extLst>
              <a:ext uri="{FF2B5EF4-FFF2-40B4-BE49-F238E27FC236}">
                <a16:creationId xmlns:a16="http://schemas.microsoft.com/office/drawing/2014/main" id="{78DF70F9-1FE2-FD50-7AB5-CF683433B24E}"/>
              </a:ext>
            </a:extLst>
          </p:cNvPr>
          <p:cNvSpPr txBox="1"/>
          <p:nvPr/>
        </p:nvSpPr>
        <p:spPr>
          <a:xfrm>
            <a:off x="591805" y="5066257"/>
            <a:ext cx="6815657" cy="2339102"/>
          </a:xfrm>
          <a:prstGeom prst="rect">
            <a:avLst/>
          </a:prstGeom>
          <a:noFill/>
        </p:spPr>
        <p:txBody>
          <a:bodyPr wrap="square" rtlCol="0">
            <a:spAutoFit/>
          </a:bodyPr>
          <a:lstStyle/>
          <a:p>
            <a:r>
              <a:rPr lang="en-US" sz="1600" u="sng" dirty="0">
                <a:solidFill>
                  <a:schemeClr val="accent5">
                    <a:lumMod val="50000"/>
                  </a:schemeClr>
                </a:solidFill>
              </a:rPr>
              <a:t>TMS Add Customer Info:</a:t>
            </a:r>
          </a:p>
          <a:p>
            <a:pPr marL="285750" indent="-285750">
              <a:buFont typeface="Arial" panose="020B0604020202020204" pitchFamily="34" charset="0"/>
              <a:buChar char="•"/>
            </a:pPr>
            <a:r>
              <a:rPr lang="en-US" sz="1600" dirty="0">
                <a:solidFill>
                  <a:schemeClr val="accent1">
                    <a:lumMod val="75000"/>
                  </a:schemeClr>
                </a:solidFill>
              </a:rPr>
              <a:t>Lead Guest Name REQUIRED for HHN tickets</a:t>
            </a:r>
          </a:p>
          <a:p>
            <a:pPr marL="285750" indent="-285750">
              <a:buFont typeface="Arial" panose="020B0604020202020204" pitchFamily="34" charset="0"/>
              <a:buChar char="•"/>
            </a:pPr>
            <a:r>
              <a:rPr lang="en-US" sz="1600" dirty="0">
                <a:solidFill>
                  <a:schemeClr val="accent1">
                    <a:lumMod val="75000"/>
                  </a:schemeClr>
                </a:solidFill>
              </a:rPr>
              <a:t>Customer Email is REQUIRED for all tickets</a:t>
            </a:r>
          </a:p>
          <a:p>
            <a:pPr marL="285750" indent="-285750">
              <a:buFont typeface="Arial" panose="020B0604020202020204" pitchFamily="34" charset="0"/>
              <a:buChar char="•"/>
            </a:pPr>
            <a:r>
              <a:rPr lang="en-US" sz="1600" dirty="0">
                <a:solidFill>
                  <a:schemeClr val="accent1">
                    <a:lumMod val="75000"/>
                  </a:schemeClr>
                </a:solidFill>
              </a:rPr>
              <a:t>Sellers will select the alert icon </a:t>
            </a:r>
          </a:p>
          <a:p>
            <a:pPr marL="285750" indent="-285750">
              <a:buFont typeface="Arial" panose="020B0604020202020204" pitchFamily="34" charset="0"/>
              <a:buChar char="•"/>
            </a:pPr>
            <a:r>
              <a:rPr lang="en-US" sz="1600" dirty="0">
                <a:solidFill>
                  <a:schemeClr val="accent1">
                    <a:lumMod val="75000"/>
                  </a:schemeClr>
                </a:solidFill>
              </a:rPr>
              <a:t>Seller Input each guests first name is REQUIRED </a:t>
            </a:r>
          </a:p>
          <a:p>
            <a:pPr marL="285750" indent="-285750">
              <a:buFont typeface="Arial" panose="020B0604020202020204" pitchFamily="34" charset="0"/>
              <a:buChar char="•"/>
            </a:pPr>
            <a:r>
              <a:rPr lang="en-US" sz="1600" dirty="0">
                <a:solidFill>
                  <a:schemeClr val="accent1">
                    <a:lumMod val="75000"/>
                  </a:schemeClr>
                </a:solidFill>
              </a:rPr>
              <a:t>Select the “Lookup” button to access the new improved calendar</a:t>
            </a:r>
          </a:p>
          <a:p>
            <a:endParaRPr lang="en-US" sz="1600" dirty="0"/>
          </a:p>
          <a:p>
            <a:endParaRPr lang="en-US" sz="1600" dirty="0"/>
          </a:p>
          <a:p>
            <a:endParaRPr lang="en-US"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65936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4"/>
          <a:stretch>
            <a:fillRect/>
          </a:stretch>
        </p:blipFill>
        <p:spPr>
          <a:xfrm>
            <a:off x="10207690" y="62857"/>
            <a:ext cx="1514140" cy="570806"/>
          </a:xfrm>
          <a:prstGeom prst="rect">
            <a:avLst/>
          </a:prstGeom>
        </p:spPr>
      </p:pic>
      <p:sp>
        <p:nvSpPr>
          <p:cNvPr id="12" name="Oval 11">
            <a:extLst>
              <a:ext uri="{FF2B5EF4-FFF2-40B4-BE49-F238E27FC236}">
                <a16:creationId xmlns:a16="http://schemas.microsoft.com/office/drawing/2014/main" id="{D99EF7B1-5944-8DDD-EAC2-275502FC35C9}"/>
              </a:ext>
            </a:extLst>
          </p:cNvPr>
          <p:cNvSpPr/>
          <p:nvPr/>
        </p:nvSpPr>
        <p:spPr>
          <a:xfrm>
            <a:off x="6023535" y="1926051"/>
            <a:ext cx="2641600" cy="406863"/>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10888430-31BD-CE05-0006-8F1219BEE985}"/>
              </a:ext>
            </a:extLst>
          </p:cNvPr>
          <p:cNvSpPr/>
          <p:nvPr/>
        </p:nvSpPr>
        <p:spPr>
          <a:xfrm>
            <a:off x="1183928" y="4196978"/>
            <a:ext cx="1284942" cy="327210"/>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6E121D3A-9B71-047E-6E80-18CFA4DB7321}"/>
              </a:ext>
            </a:extLst>
          </p:cNvPr>
          <p:cNvSpPr txBox="1"/>
          <p:nvPr/>
        </p:nvSpPr>
        <p:spPr>
          <a:xfrm>
            <a:off x="7908918" y="5379136"/>
            <a:ext cx="3341775" cy="1569660"/>
          </a:xfrm>
          <a:prstGeom prst="rect">
            <a:avLst/>
          </a:prstGeom>
          <a:noFill/>
        </p:spPr>
        <p:txBody>
          <a:bodyPr wrap="square" rtlCol="0">
            <a:spAutoFit/>
          </a:bodyPr>
          <a:lstStyle/>
          <a:p>
            <a:r>
              <a:rPr lang="en-US" sz="1600" b="1" dirty="0"/>
              <a:t>**PRO TIP: Double check customer email before processing orders. Have customer use an email that they can access on their phone and open the email before they leave the ticket office **</a:t>
            </a:r>
          </a:p>
        </p:txBody>
      </p:sp>
      <p:sp>
        <p:nvSpPr>
          <p:cNvPr id="4" name="TextBox 3">
            <a:extLst>
              <a:ext uri="{FF2B5EF4-FFF2-40B4-BE49-F238E27FC236}">
                <a16:creationId xmlns:a16="http://schemas.microsoft.com/office/drawing/2014/main" id="{8630FE8A-2D6C-3959-DBF6-038945E0E72D}"/>
              </a:ext>
            </a:extLst>
          </p:cNvPr>
          <p:cNvSpPr txBox="1"/>
          <p:nvPr/>
        </p:nvSpPr>
        <p:spPr>
          <a:xfrm>
            <a:off x="992431" y="55323"/>
            <a:ext cx="6167336" cy="707886"/>
          </a:xfrm>
          <a:prstGeom prst="rect">
            <a:avLst/>
          </a:prstGeom>
          <a:noFill/>
        </p:spPr>
        <p:txBody>
          <a:bodyPr wrap="square" rtlCol="0">
            <a:spAutoFit/>
          </a:bodyPr>
          <a:lstStyle/>
          <a:p>
            <a:r>
              <a:rPr lang="en-US" sz="4000" dirty="0">
                <a:solidFill>
                  <a:schemeClr val="accent5">
                    <a:lumMod val="50000"/>
                  </a:schemeClr>
                </a:solidFill>
              </a:rPr>
              <a:t>Universal Orlando - HHN</a:t>
            </a:r>
          </a:p>
        </p:txBody>
      </p:sp>
      <p:sp>
        <p:nvSpPr>
          <p:cNvPr id="14" name="Oval 13">
            <a:extLst>
              <a:ext uri="{FF2B5EF4-FFF2-40B4-BE49-F238E27FC236}">
                <a16:creationId xmlns:a16="http://schemas.microsoft.com/office/drawing/2014/main" id="{C628B81F-0C55-1A30-94CD-4601D290FD4A}"/>
              </a:ext>
            </a:extLst>
          </p:cNvPr>
          <p:cNvSpPr/>
          <p:nvPr/>
        </p:nvSpPr>
        <p:spPr>
          <a:xfrm>
            <a:off x="7034786" y="2888206"/>
            <a:ext cx="1292785" cy="383937"/>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1D6A4098-B36B-E51A-1F85-86DFE5030C42}"/>
              </a:ext>
            </a:extLst>
          </p:cNvPr>
          <p:cNvSpPr/>
          <p:nvPr/>
        </p:nvSpPr>
        <p:spPr>
          <a:xfrm>
            <a:off x="7802338" y="4196978"/>
            <a:ext cx="3039834" cy="54156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924061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5434C3C-5A02-FAD9-86EB-C7E78CA1D262}"/>
              </a:ext>
            </a:extLst>
          </p:cNvPr>
          <p:cNvPicPr>
            <a:picLocks noChangeAspect="1"/>
          </p:cNvPicPr>
          <p:nvPr/>
        </p:nvPicPr>
        <p:blipFill rotWithShape="1">
          <a:blip r:embed="rId2"/>
          <a:srcRect l="1449" t="3112" r="16520" b="24362"/>
          <a:stretch/>
        </p:blipFill>
        <p:spPr>
          <a:xfrm>
            <a:off x="5507602" y="1263099"/>
            <a:ext cx="6306446" cy="4808518"/>
          </a:xfrm>
          <a:prstGeom prst="rect">
            <a:avLst/>
          </a:prstGeom>
          <a:ln>
            <a:solidFill>
              <a:schemeClr val="tx1"/>
            </a:solidFill>
          </a:ln>
        </p:spPr>
      </p:pic>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80F4AA7-9CB0-3F7A-0435-38FD2DF262AC}"/>
              </a:ext>
            </a:extLst>
          </p:cNvPr>
          <p:cNvSpPr txBox="1"/>
          <p:nvPr/>
        </p:nvSpPr>
        <p:spPr>
          <a:xfrm>
            <a:off x="147919" y="1674673"/>
            <a:ext cx="4603375" cy="2585323"/>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1">
                    <a:lumMod val="75000"/>
                  </a:schemeClr>
                </a:solidFill>
              </a:rPr>
              <a:t>TMS Calendar will show date is available in BLUE ( If no blue date is not available)</a:t>
            </a:r>
          </a:p>
          <a:p>
            <a:pPr marL="285750" indent="-285750">
              <a:buFont typeface="Arial" panose="020B0604020202020204" pitchFamily="34" charset="0"/>
              <a:buChar char="•"/>
            </a:pPr>
            <a:r>
              <a:rPr lang="en-US" dirty="0">
                <a:solidFill>
                  <a:schemeClr val="accent1">
                    <a:lumMod val="75000"/>
                  </a:schemeClr>
                </a:solidFill>
              </a:rPr>
              <a:t>Calendar shows the price for the dates available</a:t>
            </a:r>
          </a:p>
          <a:p>
            <a:pPr marL="285750" indent="-285750">
              <a:buFont typeface="Arial" panose="020B0604020202020204" pitchFamily="34" charset="0"/>
              <a:buChar char="•"/>
            </a:pPr>
            <a:r>
              <a:rPr lang="en-US" dirty="0">
                <a:solidFill>
                  <a:schemeClr val="accent1">
                    <a:lumMod val="75000"/>
                  </a:schemeClr>
                </a:solidFill>
              </a:rPr>
              <a:t>Once a date is selected the cart will update to the retail price listed in the calendar</a:t>
            </a:r>
          </a:p>
          <a:p>
            <a:pPr marL="285750" indent="-285750">
              <a:buFont typeface="Arial" panose="020B0604020202020204" pitchFamily="34" charset="0"/>
              <a:buChar char="•"/>
            </a:pPr>
            <a:r>
              <a:rPr lang="en-US" dirty="0">
                <a:solidFill>
                  <a:schemeClr val="accent1">
                    <a:lumMod val="75000"/>
                  </a:schemeClr>
                </a:solidFill>
              </a:rPr>
              <a:t>Select a date by mousing over and “Clicking the blue price block.</a:t>
            </a:r>
          </a:p>
          <a:p>
            <a:endParaRPr lang="en-US" dirty="0"/>
          </a:p>
        </p:txBody>
      </p:sp>
      <p:sp>
        <p:nvSpPr>
          <p:cNvPr id="9" name="TextBox 8">
            <a:extLst>
              <a:ext uri="{FF2B5EF4-FFF2-40B4-BE49-F238E27FC236}">
                <a16:creationId xmlns:a16="http://schemas.microsoft.com/office/drawing/2014/main" id="{C515097B-6E45-9895-7899-976C41189E1D}"/>
              </a:ext>
            </a:extLst>
          </p:cNvPr>
          <p:cNvSpPr txBox="1"/>
          <p:nvPr/>
        </p:nvSpPr>
        <p:spPr>
          <a:xfrm>
            <a:off x="219637" y="1118573"/>
            <a:ext cx="9046150" cy="1015663"/>
          </a:xfrm>
          <a:prstGeom prst="rect">
            <a:avLst/>
          </a:prstGeom>
          <a:noFill/>
        </p:spPr>
        <p:txBody>
          <a:bodyPr wrap="square" rtlCol="0">
            <a:spAutoFit/>
          </a:bodyPr>
          <a:lstStyle/>
          <a:p>
            <a:r>
              <a:rPr lang="en-US" sz="2400" u="sng" dirty="0">
                <a:solidFill>
                  <a:schemeClr val="accent5">
                    <a:lumMod val="50000"/>
                  </a:schemeClr>
                </a:solidFill>
              </a:rPr>
              <a:t>Date Calendar:</a:t>
            </a:r>
          </a:p>
          <a:p>
            <a:r>
              <a:rPr lang="en-US" sz="1800" dirty="0">
                <a:solidFill>
                  <a:schemeClr val="accent5">
                    <a:lumMod val="50000"/>
                  </a:schemeClr>
                </a:solidFill>
              </a:rPr>
              <a:t> </a:t>
            </a:r>
          </a:p>
          <a:p>
            <a:endParaRPr lang="en-US" dirty="0"/>
          </a:p>
        </p:txBody>
      </p:sp>
      <p:pic>
        <p:nvPicPr>
          <p:cNvPr id="10" name="Picture 9">
            <a:extLst>
              <a:ext uri="{FF2B5EF4-FFF2-40B4-BE49-F238E27FC236}">
                <a16:creationId xmlns:a16="http://schemas.microsoft.com/office/drawing/2014/main" id="{6CF1D6D1-DFA3-D591-6C84-D56336F9B9CE}"/>
              </a:ext>
            </a:extLst>
          </p:cNvPr>
          <p:cNvPicPr>
            <a:picLocks noChangeAspect="1"/>
          </p:cNvPicPr>
          <p:nvPr/>
        </p:nvPicPr>
        <p:blipFill>
          <a:blip r:embed="rId3"/>
          <a:stretch>
            <a:fillRect/>
          </a:stretch>
        </p:blipFill>
        <p:spPr>
          <a:xfrm>
            <a:off x="10207690" y="62857"/>
            <a:ext cx="1514140" cy="570806"/>
          </a:xfrm>
          <a:prstGeom prst="rect">
            <a:avLst/>
          </a:prstGeom>
        </p:spPr>
      </p:pic>
      <p:sp>
        <p:nvSpPr>
          <p:cNvPr id="12" name="Oval 11">
            <a:extLst>
              <a:ext uri="{FF2B5EF4-FFF2-40B4-BE49-F238E27FC236}">
                <a16:creationId xmlns:a16="http://schemas.microsoft.com/office/drawing/2014/main" id="{29D11C4F-224C-9B7E-BBE7-E707699F99AE}"/>
              </a:ext>
            </a:extLst>
          </p:cNvPr>
          <p:cNvSpPr/>
          <p:nvPr/>
        </p:nvSpPr>
        <p:spPr>
          <a:xfrm>
            <a:off x="8621344" y="4694995"/>
            <a:ext cx="1199312" cy="425645"/>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F3E43D71-CDF9-811A-FE45-B6C2D77696D7}"/>
              </a:ext>
            </a:extLst>
          </p:cNvPr>
          <p:cNvSpPr txBox="1"/>
          <p:nvPr/>
        </p:nvSpPr>
        <p:spPr>
          <a:xfrm>
            <a:off x="713378" y="26725"/>
            <a:ext cx="6167336" cy="707886"/>
          </a:xfrm>
          <a:prstGeom prst="rect">
            <a:avLst/>
          </a:prstGeom>
          <a:noFill/>
        </p:spPr>
        <p:txBody>
          <a:bodyPr wrap="square" rtlCol="0">
            <a:spAutoFit/>
          </a:bodyPr>
          <a:lstStyle/>
          <a:p>
            <a:r>
              <a:rPr lang="en-US" sz="4000" dirty="0">
                <a:solidFill>
                  <a:schemeClr val="accent5">
                    <a:lumMod val="50000"/>
                  </a:schemeClr>
                </a:solidFill>
              </a:rPr>
              <a:t>Universal Orlando - HHN</a:t>
            </a:r>
          </a:p>
        </p:txBody>
      </p:sp>
    </p:spTree>
    <p:extLst>
      <p:ext uri="{BB962C8B-B14F-4D97-AF65-F5344CB8AC3E}">
        <p14:creationId xmlns:p14="http://schemas.microsoft.com/office/powerpoint/2010/main" val="5012058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screenshot of a computer&#10;&#10;Description automatically generated">
            <a:extLst>
              <a:ext uri="{FF2B5EF4-FFF2-40B4-BE49-F238E27FC236}">
                <a16:creationId xmlns:a16="http://schemas.microsoft.com/office/drawing/2014/main" id="{27DA066F-9BD2-4B95-1BBF-F65029A674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7049" y="1162150"/>
            <a:ext cx="8850477" cy="3536828"/>
          </a:xfrm>
          <a:prstGeom prst="rect">
            <a:avLst/>
          </a:prstGeom>
          <a:ln>
            <a:solidFill>
              <a:schemeClr val="tx1"/>
            </a:solidFill>
          </a:ln>
        </p:spPr>
      </p:pic>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80F4AA7-9CB0-3F7A-0435-38FD2DF262AC}"/>
              </a:ext>
            </a:extLst>
          </p:cNvPr>
          <p:cNvSpPr txBox="1"/>
          <p:nvPr/>
        </p:nvSpPr>
        <p:spPr>
          <a:xfrm>
            <a:off x="176029" y="4676139"/>
            <a:ext cx="11095333" cy="1754326"/>
          </a:xfrm>
          <a:prstGeom prst="rect">
            <a:avLst/>
          </a:prstGeom>
          <a:noFill/>
        </p:spPr>
        <p:txBody>
          <a:bodyPr wrap="square" rtlCol="0">
            <a:spAutoFit/>
          </a:bodyPr>
          <a:lstStyle/>
          <a:p>
            <a:r>
              <a:rPr lang="en-US" sz="1800" u="sng" dirty="0">
                <a:solidFill>
                  <a:schemeClr val="accent5">
                    <a:lumMod val="50000"/>
                  </a:schemeClr>
                </a:solidFill>
              </a:rPr>
              <a:t>Cart / Price Updates:</a:t>
            </a:r>
          </a:p>
          <a:p>
            <a:pPr marL="285750" indent="-285750">
              <a:buFont typeface="Arial" panose="020B0604020202020204" pitchFamily="34" charset="0"/>
              <a:buChar char="•"/>
            </a:pPr>
            <a:r>
              <a:rPr lang="en-US" dirty="0">
                <a:solidFill>
                  <a:schemeClr val="accent1">
                    <a:lumMod val="75000"/>
                  </a:schemeClr>
                </a:solidFill>
              </a:rPr>
              <a:t>Cart will update the name of the ticket to reflect the date and price selected </a:t>
            </a:r>
          </a:p>
          <a:p>
            <a:pPr marL="285750" indent="-285750">
              <a:buFont typeface="Arial" panose="020B0604020202020204" pitchFamily="34" charset="0"/>
              <a:buChar char="•"/>
            </a:pPr>
            <a:r>
              <a:rPr lang="en-US" dirty="0">
                <a:solidFill>
                  <a:schemeClr val="accent1">
                    <a:lumMod val="75000"/>
                  </a:schemeClr>
                </a:solidFill>
              </a:rPr>
              <a:t>Unit price and subtotals will update </a:t>
            </a:r>
          </a:p>
          <a:p>
            <a:pPr marL="285750" indent="-285750">
              <a:buFont typeface="Arial" panose="020B0604020202020204" pitchFamily="34" charset="0"/>
              <a:buChar char="•"/>
            </a:pPr>
            <a:r>
              <a:rPr lang="en-US" dirty="0">
                <a:solidFill>
                  <a:schemeClr val="accent1">
                    <a:lumMod val="75000"/>
                  </a:schemeClr>
                </a:solidFill>
              </a:rPr>
              <a:t>Event Time/Date will update once a date is selected on the calendar</a:t>
            </a:r>
          </a:p>
          <a:p>
            <a:endParaRPr lang="en-US" b="1" dirty="0">
              <a:solidFill>
                <a:schemeClr val="accent1">
                  <a:lumMod val="75000"/>
                </a:schemeClr>
              </a:solidFill>
            </a:endParaRPr>
          </a:p>
          <a:p>
            <a:endParaRPr lang="en-US" dirty="0"/>
          </a:p>
        </p:txBody>
      </p:sp>
      <p:pic>
        <p:nvPicPr>
          <p:cNvPr id="10" name="Picture 9">
            <a:extLst>
              <a:ext uri="{FF2B5EF4-FFF2-40B4-BE49-F238E27FC236}">
                <a16:creationId xmlns:a16="http://schemas.microsoft.com/office/drawing/2014/main" id="{6CF1D6D1-DFA3-D591-6C84-D56336F9B9CE}"/>
              </a:ext>
            </a:extLst>
          </p:cNvPr>
          <p:cNvPicPr>
            <a:picLocks noChangeAspect="1"/>
          </p:cNvPicPr>
          <p:nvPr/>
        </p:nvPicPr>
        <p:blipFill>
          <a:blip r:embed="rId3"/>
          <a:stretch>
            <a:fillRect/>
          </a:stretch>
        </p:blipFill>
        <p:spPr>
          <a:xfrm>
            <a:off x="10207690" y="62857"/>
            <a:ext cx="1514140" cy="570806"/>
          </a:xfrm>
          <a:prstGeom prst="rect">
            <a:avLst/>
          </a:prstGeom>
        </p:spPr>
      </p:pic>
      <p:sp>
        <p:nvSpPr>
          <p:cNvPr id="12" name="Oval 11">
            <a:extLst>
              <a:ext uri="{FF2B5EF4-FFF2-40B4-BE49-F238E27FC236}">
                <a16:creationId xmlns:a16="http://schemas.microsoft.com/office/drawing/2014/main" id="{29D11C4F-224C-9B7E-BBE7-E707699F99AE}"/>
              </a:ext>
            </a:extLst>
          </p:cNvPr>
          <p:cNvSpPr/>
          <p:nvPr/>
        </p:nvSpPr>
        <p:spPr>
          <a:xfrm>
            <a:off x="2312772" y="3078917"/>
            <a:ext cx="1087717" cy="346635"/>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CE9C6BD6-1A01-04F0-FE34-CD988E3C62E8}"/>
              </a:ext>
            </a:extLst>
          </p:cNvPr>
          <p:cNvSpPr/>
          <p:nvPr/>
        </p:nvSpPr>
        <p:spPr>
          <a:xfrm>
            <a:off x="9033492" y="3009990"/>
            <a:ext cx="742002" cy="346635"/>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0</a:t>
            </a:r>
          </a:p>
        </p:txBody>
      </p:sp>
      <p:sp>
        <p:nvSpPr>
          <p:cNvPr id="7" name="Rectangle 6">
            <a:extLst>
              <a:ext uri="{FF2B5EF4-FFF2-40B4-BE49-F238E27FC236}">
                <a16:creationId xmlns:a16="http://schemas.microsoft.com/office/drawing/2014/main" id="{F5E11B36-FC95-FD74-1835-684EF9635222}"/>
              </a:ext>
            </a:extLst>
          </p:cNvPr>
          <p:cNvSpPr/>
          <p:nvPr/>
        </p:nvSpPr>
        <p:spPr>
          <a:xfrm>
            <a:off x="9753600" y="3543792"/>
            <a:ext cx="358588" cy="13940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8CD6AC7E-E127-5306-5864-C7EF064007E0}"/>
              </a:ext>
            </a:extLst>
          </p:cNvPr>
          <p:cNvSpPr/>
          <p:nvPr/>
        </p:nvSpPr>
        <p:spPr>
          <a:xfrm>
            <a:off x="8742836" y="3416194"/>
            <a:ext cx="742002" cy="346635"/>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03F7BA4C-7B82-A704-B56E-DCC33D42755B}"/>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Orlando - HHN</a:t>
            </a:r>
          </a:p>
        </p:txBody>
      </p:sp>
      <p:sp>
        <p:nvSpPr>
          <p:cNvPr id="14" name="Oval 13">
            <a:extLst>
              <a:ext uri="{FF2B5EF4-FFF2-40B4-BE49-F238E27FC236}">
                <a16:creationId xmlns:a16="http://schemas.microsoft.com/office/drawing/2014/main" id="{6DF08C2A-D6AC-FF87-89DD-BF81C745C45C}"/>
              </a:ext>
            </a:extLst>
          </p:cNvPr>
          <p:cNvSpPr/>
          <p:nvPr/>
        </p:nvSpPr>
        <p:spPr>
          <a:xfrm>
            <a:off x="9242708" y="1200298"/>
            <a:ext cx="1174818" cy="37144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020593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screenshot of a computer&#10;&#10;Description automatically generated">
            <a:extLst>
              <a:ext uri="{FF2B5EF4-FFF2-40B4-BE49-F238E27FC236}">
                <a16:creationId xmlns:a16="http://schemas.microsoft.com/office/drawing/2014/main" id="{27DA066F-9BD2-4B95-1BBF-F65029A674C2}"/>
              </a:ext>
            </a:extLst>
          </p:cNvPr>
          <p:cNvPicPr>
            <a:picLocks noChangeAspect="1"/>
          </p:cNvPicPr>
          <p:nvPr/>
        </p:nvPicPr>
        <p:blipFill rotWithShape="1">
          <a:blip r:embed="rId2">
            <a:extLst>
              <a:ext uri="{28A0092B-C50C-407E-A947-70E740481C1C}">
                <a14:useLocalDpi xmlns:a14="http://schemas.microsoft.com/office/drawing/2010/main" val="0"/>
              </a:ext>
            </a:extLst>
          </a:blip>
          <a:srcRect b="25324"/>
          <a:stretch/>
        </p:blipFill>
        <p:spPr>
          <a:xfrm>
            <a:off x="176029" y="1061207"/>
            <a:ext cx="11775179" cy="3513983"/>
          </a:xfrm>
          <a:prstGeom prst="rect">
            <a:avLst/>
          </a:prstGeom>
          <a:ln>
            <a:solidFill>
              <a:schemeClr val="tx1"/>
            </a:solidFill>
          </a:ln>
        </p:spPr>
      </p:pic>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80F4AA7-9CB0-3F7A-0435-38FD2DF262AC}"/>
              </a:ext>
            </a:extLst>
          </p:cNvPr>
          <p:cNvSpPr txBox="1"/>
          <p:nvPr/>
        </p:nvSpPr>
        <p:spPr>
          <a:xfrm>
            <a:off x="176029" y="4676139"/>
            <a:ext cx="11095333" cy="1200329"/>
          </a:xfrm>
          <a:prstGeom prst="rect">
            <a:avLst/>
          </a:prstGeom>
          <a:noFill/>
        </p:spPr>
        <p:txBody>
          <a:bodyPr wrap="square" rtlCol="0">
            <a:spAutoFit/>
          </a:bodyPr>
          <a:lstStyle/>
          <a:p>
            <a:r>
              <a:rPr lang="en-US" b="1" dirty="0">
                <a:solidFill>
                  <a:schemeClr val="accent1">
                    <a:lumMod val="75000"/>
                  </a:schemeClr>
                </a:solidFill>
              </a:rPr>
              <a:t>CLERKS NEED TO MAKE SURE THEY SELECT THE CORRECT PRICE IN THEIR POS –</a:t>
            </a:r>
          </a:p>
          <a:p>
            <a:pPr marL="742950" lvl="1" indent="-285750">
              <a:buFont typeface="Arial" panose="020B0604020202020204" pitchFamily="34" charset="0"/>
              <a:buChar char="•"/>
            </a:pPr>
            <a:r>
              <a:rPr lang="en-US" dirty="0">
                <a:solidFill>
                  <a:schemeClr val="accent1">
                    <a:lumMod val="75000"/>
                  </a:schemeClr>
                </a:solidFill>
              </a:rPr>
              <a:t>IF you use the MTP suggested Retail the price in TMS should match the price in your POS</a:t>
            </a:r>
          </a:p>
          <a:p>
            <a:pPr marL="742950" lvl="1" indent="-285750">
              <a:buFont typeface="Arial" panose="020B0604020202020204" pitchFamily="34" charset="0"/>
              <a:buChar char="•"/>
            </a:pPr>
            <a:r>
              <a:rPr lang="en-US" dirty="0">
                <a:solidFill>
                  <a:schemeClr val="accent1">
                    <a:lumMod val="75000"/>
                  </a:schemeClr>
                </a:solidFill>
              </a:rPr>
              <a:t>IF you use the Ticket “NAME” MTP provided the name should also match</a:t>
            </a:r>
          </a:p>
          <a:p>
            <a:endParaRPr lang="en-US" dirty="0"/>
          </a:p>
        </p:txBody>
      </p:sp>
      <p:pic>
        <p:nvPicPr>
          <p:cNvPr id="10" name="Picture 9">
            <a:extLst>
              <a:ext uri="{FF2B5EF4-FFF2-40B4-BE49-F238E27FC236}">
                <a16:creationId xmlns:a16="http://schemas.microsoft.com/office/drawing/2014/main" id="{6CF1D6D1-DFA3-D591-6C84-D56336F9B9CE}"/>
              </a:ext>
            </a:extLst>
          </p:cNvPr>
          <p:cNvPicPr>
            <a:picLocks noChangeAspect="1"/>
          </p:cNvPicPr>
          <p:nvPr/>
        </p:nvPicPr>
        <p:blipFill>
          <a:blip r:embed="rId3"/>
          <a:stretch>
            <a:fillRect/>
          </a:stretch>
        </p:blipFill>
        <p:spPr>
          <a:xfrm>
            <a:off x="10207690" y="62857"/>
            <a:ext cx="1514140" cy="570806"/>
          </a:xfrm>
          <a:prstGeom prst="rect">
            <a:avLst/>
          </a:prstGeom>
        </p:spPr>
      </p:pic>
      <p:sp>
        <p:nvSpPr>
          <p:cNvPr id="12" name="Oval 11">
            <a:extLst>
              <a:ext uri="{FF2B5EF4-FFF2-40B4-BE49-F238E27FC236}">
                <a16:creationId xmlns:a16="http://schemas.microsoft.com/office/drawing/2014/main" id="{29D11C4F-224C-9B7E-BBE7-E707699F99AE}"/>
              </a:ext>
            </a:extLst>
          </p:cNvPr>
          <p:cNvSpPr/>
          <p:nvPr/>
        </p:nvSpPr>
        <p:spPr>
          <a:xfrm>
            <a:off x="1193259" y="3646623"/>
            <a:ext cx="1623093" cy="358449"/>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F5E11B36-FC95-FD74-1835-684EF9635222}"/>
              </a:ext>
            </a:extLst>
          </p:cNvPr>
          <p:cNvSpPr/>
          <p:nvPr/>
        </p:nvSpPr>
        <p:spPr>
          <a:xfrm>
            <a:off x="9753600" y="3543792"/>
            <a:ext cx="358588" cy="13940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03F7BA4C-7B82-A704-B56E-DCC33D42755B}"/>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Orlando - HHN</a:t>
            </a:r>
          </a:p>
        </p:txBody>
      </p:sp>
      <p:sp>
        <p:nvSpPr>
          <p:cNvPr id="14" name="Oval 13">
            <a:extLst>
              <a:ext uri="{FF2B5EF4-FFF2-40B4-BE49-F238E27FC236}">
                <a16:creationId xmlns:a16="http://schemas.microsoft.com/office/drawing/2014/main" id="{6DF08C2A-D6AC-FF87-89DD-BF81C745C45C}"/>
              </a:ext>
            </a:extLst>
          </p:cNvPr>
          <p:cNvSpPr/>
          <p:nvPr/>
        </p:nvSpPr>
        <p:spPr>
          <a:xfrm>
            <a:off x="10486292" y="1154578"/>
            <a:ext cx="1464916" cy="454766"/>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3">
            <a:extLst>
              <a:ext uri="{FF2B5EF4-FFF2-40B4-BE49-F238E27FC236}">
                <a16:creationId xmlns:a16="http://schemas.microsoft.com/office/drawing/2014/main" id="{954AB2BF-936F-F122-BEA8-FEE3561973C1}"/>
              </a:ext>
            </a:extLst>
          </p:cNvPr>
          <p:cNvSpPr/>
          <p:nvPr/>
        </p:nvSpPr>
        <p:spPr>
          <a:xfrm>
            <a:off x="10191111" y="3482262"/>
            <a:ext cx="1824859" cy="614250"/>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066784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0C415F5A934894681D6473C11042A41" ma:contentTypeVersion="13" ma:contentTypeDescription="Create a new document." ma:contentTypeScope="" ma:versionID="6c03de0aeb0b1805d05c5a4d82d2f71a">
  <xsd:schema xmlns:xsd="http://www.w3.org/2001/XMLSchema" xmlns:xs="http://www.w3.org/2001/XMLSchema" xmlns:p="http://schemas.microsoft.com/office/2006/metadata/properties" xmlns:ns3="d574fe76-f5ca-46eb-be25-7df2644df9b8" targetNamespace="http://schemas.microsoft.com/office/2006/metadata/properties" ma:root="true" ma:fieldsID="363b99d8a9faa637042cdb55e050c94d" ns3:_="">
    <xsd:import namespace="d574fe76-f5ca-46eb-be25-7df2644df9b8"/>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LengthInSeconds" minOccurs="0"/>
                <xsd:element ref="ns3:MediaServiceOCR" minOccurs="0"/>
                <xsd:element ref="ns3:MediaServiceGenerationTime" minOccurs="0"/>
                <xsd:element ref="ns3:MediaServiceEventHashCode" minOccurs="0"/>
                <xsd:element ref="ns3:MediaServiceObjectDetectorVersions" minOccurs="0"/>
                <xsd:element ref="ns3:MediaServiceSystemTags" minOccurs="0"/>
                <xsd:element ref="ns3:MediaServiceSearchProperties" minOccurs="0"/>
                <xsd:element ref="ns3:_activity"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74fe76-f5ca-46eb-be25-7df2644df9b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ystemTags" ma:index="17" nillable="true" ma:displayName="MediaServiceSystemTags" ma:hidden="true" ma:internalName="MediaServiceSystemTags" ma:readOnly="true">
      <xsd:simpleType>
        <xsd:restriction base="dms:Note"/>
      </xsd:simpleType>
    </xsd:element>
    <xsd:element name="MediaServiceSearchProperties" ma:index="18" nillable="true" ma:displayName="MediaServiceSearchProperties" ma:hidden="true" ma:internalName="MediaServiceSearchProperties" ma:readOnly="true">
      <xsd:simpleType>
        <xsd:restriction base="dms:Note"/>
      </xsd:simpleType>
    </xsd:element>
    <xsd:element name="_activity" ma:index="19" nillable="true" ma:displayName="_activity" ma:hidden="true" ma:internalName="_activity">
      <xsd:simpleType>
        <xsd:restriction base="dms:Note"/>
      </xsd:simpleType>
    </xsd:element>
    <xsd:element name="MediaServiceLocation" ma:index="20" nillable="true" ma:displayName="Loca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d574fe76-f5ca-46eb-be25-7df2644df9b8" xsi:nil="true"/>
  </documentManagement>
</p:properties>
</file>

<file path=customXml/itemProps1.xml><?xml version="1.0" encoding="utf-8"?>
<ds:datastoreItem xmlns:ds="http://schemas.openxmlformats.org/officeDocument/2006/customXml" ds:itemID="{9280C2D9-9D5E-4F5A-8B40-B4D4C0FED9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74fe76-f5ca-46eb-be25-7df2644df9b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9D56BBB-1A52-44DB-BBB1-2244FCA8A909}">
  <ds:schemaRefs>
    <ds:schemaRef ds:uri="http://schemas.microsoft.com/sharepoint/v3/contenttype/forms"/>
  </ds:schemaRefs>
</ds:datastoreItem>
</file>

<file path=customXml/itemProps3.xml><?xml version="1.0" encoding="utf-8"?>
<ds:datastoreItem xmlns:ds="http://schemas.openxmlformats.org/officeDocument/2006/customXml" ds:itemID="{F3E07115-0175-4BA3-B0CD-1270F212BF2A}">
  <ds:schemaRef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schemas.microsoft.com/office/2006/metadata/properties"/>
    <ds:schemaRef ds:uri="d574fe76-f5ca-46eb-be25-7df2644df9b8"/>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1142</TotalTime>
  <Words>1094</Words>
  <Application>Microsoft Office PowerPoint</Application>
  <PresentationFormat>Widescreen</PresentationFormat>
  <Paragraphs>181</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SimSun</vt:lpstr>
      <vt:lpstr>Arial</vt:lpstr>
      <vt:lpstr>Calibri</vt:lpstr>
      <vt:lpstr>Calibri Light</vt:lpstr>
      <vt:lpstr>Times New Roman</vt:lpstr>
      <vt:lpstr>Office Theme</vt:lpstr>
      <vt:lpstr>Universal Orlando  Halloween Horror Nights 2024  How to Sell  Variable Priced Dated Tickets in TMS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Studios Hollywood New Product/Pricing</dc:title>
  <dc:creator>Gray, Bonnie E NAF USN CNIC WASHINGTON DC (USA)</dc:creator>
  <cp:lastModifiedBy>Waits, Paula J NAF (USA)</cp:lastModifiedBy>
  <cp:revision>17</cp:revision>
  <dcterms:created xsi:type="dcterms:W3CDTF">2023-12-20T15:40:34Z</dcterms:created>
  <dcterms:modified xsi:type="dcterms:W3CDTF">2024-07-12T15:38:26Z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0x010100A0C415F5A934894681D6473C11042A41</vt:lpwstr>
  </property>
</Properties>
</file>