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sldIdLst>
    <p:sldId id="256" r:id="rId2"/>
    <p:sldId id="258" r:id="rId3"/>
    <p:sldId id="264" r:id="rId4"/>
    <p:sldId id="267" r:id="rId5"/>
    <p:sldId id="265" r:id="rId6"/>
    <p:sldId id="268" r:id="rId7"/>
    <p:sldId id="260" r:id="rId8"/>
    <p:sldId id="261" r:id="rId9"/>
    <p:sldId id="262" r:id="rId10"/>
    <p:sldId id="269" r:id="rId11"/>
    <p:sldId id="259" r:id="rId12"/>
    <p:sldId id="257" r:id="rId13"/>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34" autoAdjust="0"/>
    <p:restoredTop sz="94660"/>
  </p:normalViewPr>
  <p:slideViewPr>
    <p:cSldViewPr snapToGrid="0">
      <p:cViewPr varScale="1">
        <p:scale>
          <a:sx n="57" d="100"/>
          <a:sy n="57" d="100"/>
        </p:scale>
        <p:origin x="102" y="13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022434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47481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59320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807005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62754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40264715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74842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99096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86927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F9BBF4B-97BB-4670-B391-37926CDA98A4}" type="datetimeFigureOut">
              <a:rPr lang="en-US" smtClean="0"/>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2358287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9BBF4B-97BB-4670-B391-37926CDA98A4}" type="datetimeFigureOut">
              <a:rPr lang="en-US" smtClean="0"/>
              <a:t>3/5/2020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735819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9BBF4B-97BB-4670-B391-37926CDA98A4}" type="datetimeFigureOut">
              <a:rPr lang="en-US" smtClean="0"/>
              <a:t>3/5/2020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922170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9BBF4B-97BB-4670-B391-37926CDA98A4}" type="datetimeFigureOut">
              <a:rPr lang="en-US" smtClean="0"/>
              <a:t>3/5/2020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908387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9BBF4B-97BB-4670-B391-37926CDA98A4}" type="datetimeFigureOut">
              <a:rPr lang="en-US" smtClean="0"/>
              <a:t>3/5/2020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002331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F9BBF4B-97BB-4670-B391-37926CDA98A4}" type="datetimeFigureOut">
              <a:rPr lang="en-US" smtClean="0"/>
              <a:t>3/5/2020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Tree>
    <p:extLst>
      <p:ext uri="{BB962C8B-B14F-4D97-AF65-F5344CB8AC3E}">
        <p14:creationId xmlns:p14="http://schemas.microsoft.com/office/powerpoint/2010/main" val="149919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75E780-4A5E-42DF-B904-062FB5FAB7E8}" type="slidenum">
              <a:rPr lang="en-US" smtClean="0"/>
              <a:t>‹#›</a:t>
            </a:fld>
            <a:endParaRPr lang="en-US"/>
          </a:p>
        </p:txBody>
      </p:sp>
      <p:sp>
        <p:nvSpPr>
          <p:cNvPr id="5" name="Date Placeholder 4"/>
          <p:cNvSpPr>
            <a:spLocks noGrp="1"/>
          </p:cNvSpPr>
          <p:nvPr>
            <p:ph type="dt" sz="half" idx="10"/>
          </p:nvPr>
        </p:nvSpPr>
        <p:spPr/>
        <p:txBody>
          <a:bodyPr/>
          <a:lstStyle/>
          <a:p>
            <a:fld id="{AF9BBF4B-97BB-4670-B391-37926CDA98A4}" type="datetimeFigureOut">
              <a:rPr lang="en-US" smtClean="0"/>
              <a:t>3/5/2020</a:t>
            </a:fld>
            <a:endParaRPr lang="en-US"/>
          </a:p>
        </p:txBody>
      </p:sp>
    </p:spTree>
    <p:extLst>
      <p:ext uri="{BB962C8B-B14F-4D97-AF65-F5344CB8AC3E}">
        <p14:creationId xmlns:p14="http://schemas.microsoft.com/office/powerpoint/2010/main" val="3092291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F9BBF4B-97BB-4670-B391-37926CDA98A4}" type="datetimeFigureOut">
              <a:rPr lang="en-US" smtClean="0"/>
              <a:t>3/5/2020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75E780-4A5E-42DF-B904-062FB5FAB7E8}" type="slidenum">
              <a:rPr lang="en-US" smtClean="0"/>
              <a:t>‹#›</a:t>
            </a:fld>
            <a:endParaRPr lang="en-US"/>
          </a:p>
        </p:txBody>
      </p:sp>
    </p:spTree>
    <p:extLst>
      <p:ext uri="{BB962C8B-B14F-4D97-AF65-F5344CB8AC3E}">
        <p14:creationId xmlns:p14="http://schemas.microsoft.com/office/powerpoint/2010/main" val="2708179862"/>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490134"/>
            <a:ext cx="7766936" cy="1646302"/>
          </a:xfrm>
        </p:spPr>
        <p:txBody>
          <a:bodyPr/>
          <a:lstStyle/>
          <a:p>
            <a:r>
              <a:rPr lang="en-US" sz="4400" dirty="0" smtClean="0">
                <a:solidFill>
                  <a:srgbClr val="0070C0"/>
                </a:solidFill>
              </a:rPr>
              <a:t>Disneyland </a:t>
            </a:r>
            <a:r>
              <a:rPr lang="en-US" sz="4400" dirty="0" smtClean="0">
                <a:solidFill>
                  <a:srgbClr val="0070C0"/>
                </a:solidFill>
              </a:rPr>
              <a:t>Resort Park</a:t>
            </a:r>
            <a:endParaRPr lang="en-US" sz="4400" dirty="0">
              <a:solidFill>
                <a:srgbClr val="0070C0"/>
              </a:solidFill>
            </a:endParaRPr>
          </a:p>
        </p:txBody>
      </p:sp>
      <p:sp>
        <p:nvSpPr>
          <p:cNvPr id="3" name="Subtitle 2"/>
          <p:cNvSpPr>
            <a:spLocks noGrp="1"/>
          </p:cNvSpPr>
          <p:nvPr>
            <p:ph type="subTitle" idx="1"/>
          </p:nvPr>
        </p:nvSpPr>
        <p:spPr>
          <a:xfrm>
            <a:off x="1507067" y="3016690"/>
            <a:ext cx="7766936" cy="1096899"/>
          </a:xfrm>
        </p:spPr>
        <p:txBody>
          <a:bodyPr/>
          <a:lstStyle/>
          <a:p>
            <a:r>
              <a:rPr lang="en-US" dirty="0" smtClean="0"/>
              <a:t>PRINT ON DEMAND TICKETS NOW AVAILABLE THROUGH TMS!</a:t>
            </a:r>
            <a:endParaRPr lang="en-US" dirty="0"/>
          </a:p>
        </p:txBody>
      </p:sp>
    </p:spTree>
    <p:extLst>
      <p:ext uri="{BB962C8B-B14F-4D97-AF65-F5344CB8AC3E}">
        <p14:creationId xmlns:p14="http://schemas.microsoft.com/office/powerpoint/2010/main" val="1522628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Ticket Types &amp; Details</a:t>
            </a:r>
            <a:endParaRPr lang="en-US" dirty="0"/>
          </a:p>
        </p:txBody>
      </p:sp>
      <p:sp>
        <p:nvSpPr>
          <p:cNvPr id="3" name="Content Placeholder 2"/>
          <p:cNvSpPr>
            <a:spLocks noGrp="1"/>
          </p:cNvSpPr>
          <p:nvPr>
            <p:ph idx="1"/>
          </p:nvPr>
        </p:nvSpPr>
        <p:spPr>
          <a:xfrm>
            <a:off x="677334" y="1270000"/>
            <a:ext cx="8596668" cy="4871807"/>
          </a:xfrm>
        </p:spPr>
        <p:txBody>
          <a:bodyPr>
            <a:normAutofit/>
          </a:bodyPr>
          <a:lstStyle/>
          <a:p>
            <a:pPr marL="0" indent="0">
              <a:buNone/>
            </a:pPr>
            <a:r>
              <a:rPr lang="en-US" b="1" dirty="0" smtClean="0">
                <a:solidFill>
                  <a:srgbClr val="0070C0"/>
                </a:solidFill>
              </a:rPr>
              <a:t>MAXPASS:  </a:t>
            </a:r>
            <a:r>
              <a:rPr lang="en-US" dirty="0" smtClean="0">
                <a:solidFill>
                  <a:schemeClr val="tx1"/>
                </a:solidFill>
              </a:rPr>
              <a:t>Option available for all ticket types. </a:t>
            </a:r>
          </a:p>
          <a:p>
            <a:pPr lvl="1"/>
            <a:r>
              <a:rPr lang="en-US" dirty="0" smtClean="0">
                <a:solidFill>
                  <a:schemeClr val="tx1"/>
                </a:solidFill>
              </a:rPr>
              <a:t>Allows guests to get FASTPASS reservations on their mobile device </a:t>
            </a:r>
          </a:p>
          <a:p>
            <a:pPr lvl="1"/>
            <a:r>
              <a:rPr lang="en-US" dirty="0" smtClean="0">
                <a:solidFill>
                  <a:schemeClr val="tx1"/>
                </a:solidFill>
              </a:rPr>
              <a:t>FASTPASS times are subject to availability</a:t>
            </a:r>
          </a:p>
          <a:p>
            <a:pPr lvl="1"/>
            <a:r>
              <a:rPr lang="en-US" dirty="0" smtClean="0">
                <a:solidFill>
                  <a:schemeClr val="tx1"/>
                </a:solidFill>
              </a:rPr>
              <a:t>All members in the party must have the </a:t>
            </a:r>
            <a:r>
              <a:rPr lang="en-US" dirty="0" err="1" smtClean="0">
                <a:solidFill>
                  <a:schemeClr val="tx1"/>
                </a:solidFill>
              </a:rPr>
              <a:t>MaxPass</a:t>
            </a:r>
            <a:r>
              <a:rPr lang="en-US" dirty="0" smtClean="0">
                <a:solidFill>
                  <a:schemeClr val="tx1"/>
                </a:solidFill>
              </a:rPr>
              <a:t> option to register for FASTPASS Times</a:t>
            </a:r>
          </a:p>
          <a:p>
            <a:pPr lvl="1"/>
            <a:r>
              <a:rPr lang="en-US" dirty="0" smtClean="0">
                <a:solidFill>
                  <a:schemeClr val="tx1"/>
                </a:solidFill>
              </a:rPr>
              <a:t>Also allows guests access to the </a:t>
            </a:r>
            <a:r>
              <a:rPr lang="en-US" dirty="0" err="1" smtClean="0">
                <a:solidFill>
                  <a:schemeClr val="tx1"/>
                </a:solidFill>
              </a:rPr>
              <a:t>PhotoPass</a:t>
            </a:r>
            <a:r>
              <a:rPr lang="en-US" dirty="0" smtClean="0">
                <a:solidFill>
                  <a:schemeClr val="tx1"/>
                </a:solidFill>
              </a:rPr>
              <a:t> downloads take by Disney photographers on select rides.</a:t>
            </a:r>
          </a:p>
          <a:p>
            <a:pPr lvl="1"/>
            <a:r>
              <a:rPr lang="en-US" dirty="0" smtClean="0">
                <a:solidFill>
                  <a:schemeClr val="tx1"/>
                </a:solidFill>
              </a:rPr>
              <a:t>Great options for guests attending on a shortened time schedule who don’t want to have to wait in long lines</a:t>
            </a:r>
            <a:r>
              <a:rPr lang="en-US" dirty="0" smtClean="0">
                <a:solidFill>
                  <a:schemeClr val="tx1"/>
                </a:solidFill>
              </a:rPr>
              <a:t>.</a:t>
            </a:r>
          </a:p>
          <a:p>
            <a:pPr lvl="1"/>
            <a:r>
              <a:rPr lang="en-US" dirty="0" smtClean="0">
                <a:solidFill>
                  <a:schemeClr val="tx1"/>
                </a:solidFill>
              </a:rPr>
              <a:t>FAST PASS Value is $20 per person per day.</a:t>
            </a:r>
            <a:endParaRPr lang="en-US" dirty="0" smtClean="0">
              <a:solidFill>
                <a:schemeClr val="tx1"/>
              </a:solidFill>
            </a:endParaRPr>
          </a:p>
          <a:p>
            <a:pPr marL="457200" lvl="1" indent="0">
              <a:buNone/>
            </a:pPr>
            <a:endParaRPr lang="en-US" dirty="0">
              <a:solidFill>
                <a:schemeClr val="tx1"/>
              </a:solidFill>
            </a:endParaRPr>
          </a:p>
          <a:p>
            <a:pPr marL="457200" lvl="1" indent="0">
              <a:buNone/>
            </a:pPr>
            <a:endParaRPr lang="en-US" dirty="0">
              <a:solidFill>
                <a:schemeClr val="tx1"/>
              </a:solidFill>
            </a:endParaRPr>
          </a:p>
        </p:txBody>
      </p:sp>
    </p:spTree>
    <p:extLst>
      <p:ext uri="{BB962C8B-B14F-4D97-AF65-F5344CB8AC3E}">
        <p14:creationId xmlns:p14="http://schemas.microsoft.com/office/powerpoint/2010/main" val="3009108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9140"/>
          </a:xfrm>
        </p:spPr>
        <p:txBody>
          <a:bodyPr/>
          <a:lstStyle/>
          <a:p>
            <a:r>
              <a:rPr lang="en-US" dirty="0" smtClean="0"/>
              <a:t>Disneyland Products - Ticket Options </a:t>
            </a:r>
            <a:endParaRPr lang="en-US" dirty="0"/>
          </a:p>
        </p:txBody>
      </p:sp>
      <p:sp>
        <p:nvSpPr>
          <p:cNvPr id="3" name="Content Placeholder 2"/>
          <p:cNvSpPr>
            <a:spLocks noGrp="1"/>
          </p:cNvSpPr>
          <p:nvPr>
            <p:ph idx="1"/>
          </p:nvPr>
        </p:nvSpPr>
        <p:spPr>
          <a:xfrm>
            <a:off x="254523" y="1348740"/>
            <a:ext cx="9115719" cy="5509259"/>
          </a:xfrm>
        </p:spPr>
        <p:txBody>
          <a:bodyPr>
            <a:normAutofit fontScale="92500" lnSpcReduction="10000"/>
          </a:bodyPr>
          <a:lstStyle/>
          <a:p>
            <a:r>
              <a:rPr lang="en-US" dirty="0" smtClean="0">
                <a:solidFill>
                  <a:srgbClr val="0070C0"/>
                </a:solidFill>
              </a:rPr>
              <a:t>Military </a:t>
            </a:r>
            <a:r>
              <a:rPr lang="en-US" dirty="0">
                <a:solidFill>
                  <a:srgbClr val="0070C0"/>
                </a:solidFill>
              </a:rPr>
              <a:t>Promotional 3- and 4-Day Park Hopper </a:t>
            </a:r>
            <a:r>
              <a:rPr lang="en-US" dirty="0" smtClean="0">
                <a:solidFill>
                  <a:srgbClr val="0070C0"/>
                </a:solidFill>
              </a:rPr>
              <a:t>Tickets </a:t>
            </a:r>
            <a:r>
              <a:rPr lang="en-US" dirty="0"/>
              <a:t>or </a:t>
            </a:r>
            <a:r>
              <a:rPr lang="en-US" dirty="0">
                <a:solidFill>
                  <a:srgbClr val="0070C0"/>
                </a:solidFill>
              </a:rPr>
              <a:t>Military Promotional 3- and 4-Day Park Hopper </a:t>
            </a:r>
            <a:r>
              <a:rPr lang="en-US" dirty="0" smtClean="0">
                <a:solidFill>
                  <a:srgbClr val="0070C0"/>
                </a:solidFill>
              </a:rPr>
              <a:t>Tickets with </a:t>
            </a:r>
            <a:r>
              <a:rPr lang="en-US" dirty="0" err="1" smtClean="0">
                <a:solidFill>
                  <a:srgbClr val="0070C0"/>
                </a:solidFill>
              </a:rPr>
              <a:t>MaxPass</a:t>
            </a:r>
            <a:r>
              <a:rPr lang="en-US" dirty="0" smtClean="0"/>
              <a:t>. Service members and families can visit </a:t>
            </a:r>
            <a:r>
              <a:rPr lang="en-US" dirty="0"/>
              <a:t>both theme parks each day </a:t>
            </a:r>
            <a:r>
              <a:rPr lang="en-US" dirty="0" smtClean="0"/>
              <a:t>on their </a:t>
            </a:r>
            <a:r>
              <a:rPr lang="en-US" dirty="0"/>
              <a:t>ticket!</a:t>
            </a:r>
          </a:p>
          <a:p>
            <a:r>
              <a:rPr lang="en-US" dirty="0" smtClean="0"/>
              <a:t>Purchase </a:t>
            </a:r>
            <a:r>
              <a:rPr lang="en-US" dirty="0"/>
              <a:t>from November </a:t>
            </a:r>
            <a:r>
              <a:rPr lang="en-US" dirty="0" smtClean="0"/>
              <a:t>5, 2019 </a:t>
            </a:r>
            <a:r>
              <a:rPr lang="en-US" dirty="0"/>
              <a:t>through December </a:t>
            </a:r>
            <a:r>
              <a:rPr lang="en-US" dirty="0" smtClean="0"/>
              <a:t>15, </a:t>
            </a:r>
            <a:r>
              <a:rPr lang="en-US" dirty="0" smtClean="0"/>
              <a:t>2019 </a:t>
            </a:r>
            <a:r>
              <a:rPr lang="en-US" dirty="0"/>
              <a:t>and receive </a:t>
            </a:r>
            <a:r>
              <a:rPr lang="en-US" dirty="0" smtClean="0"/>
              <a:t>admission:</a:t>
            </a:r>
          </a:p>
          <a:p>
            <a:pPr lvl="1"/>
            <a:r>
              <a:rPr lang="en-US" dirty="0" smtClean="0"/>
              <a:t>3 </a:t>
            </a:r>
            <a:r>
              <a:rPr lang="en-US" dirty="0"/>
              <a:t>days for just </a:t>
            </a:r>
            <a:r>
              <a:rPr lang="en-US" dirty="0" smtClean="0"/>
              <a:t>$181.25  </a:t>
            </a:r>
            <a:r>
              <a:rPr lang="en-US" dirty="0" smtClean="0"/>
              <a:t>or w/</a:t>
            </a:r>
            <a:r>
              <a:rPr lang="en-US" dirty="0" err="1" smtClean="0"/>
              <a:t>MaxPass</a:t>
            </a:r>
            <a:r>
              <a:rPr lang="en-US" dirty="0" smtClean="0"/>
              <a:t> for $</a:t>
            </a:r>
            <a:r>
              <a:rPr lang="en-US" dirty="0" smtClean="0"/>
              <a:t>224.75</a:t>
            </a:r>
            <a:endParaRPr lang="en-US" dirty="0" smtClean="0"/>
          </a:p>
          <a:p>
            <a:pPr lvl="1"/>
            <a:r>
              <a:rPr lang="en-US" dirty="0" smtClean="0"/>
              <a:t>4 </a:t>
            </a:r>
            <a:r>
              <a:rPr lang="en-US" dirty="0"/>
              <a:t>days for </a:t>
            </a:r>
            <a:r>
              <a:rPr lang="en-US" dirty="0" smtClean="0"/>
              <a:t>$200.50 </a:t>
            </a:r>
            <a:r>
              <a:rPr lang="en-US" dirty="0"/>
              <a:t>or </a:t>
            </a:r>
            <a:r>
              <a:rPr lang="en-US" dirty="0" smtClean="0"/>
              <a:t>w/</a:t>
            </a:r>
            <a:r>
              <a:rPr lang="en-US" dirty="0" err="1" smtClean="0"/>
              <a:t>MaxPass</a:t>
            </a:r>
            <a:r>
              <a:rPr lang="en-US" dirty="0" smtClean="0"/>
              <a:t> </a:t>
            </a:r>
            <a:r>
              <a:rPr lang="en-US" dirty="0"/>
              <a:t>for </a:t>
            </a:r>
            <a:r>
              <a:rPr lang="en-US" dirty="0" smtClean="0"/>
              <a:t>$</a:t>
            </a:r>
            <a:r>
              <a:rPr lang="en-US" dirty="0" smtClean="0"/>
              <a:t>259</a:t>
            </a:r>
            <a:endParaRPr lang="en-US" dirty="0"/>
          </a:p>
          <a:p>
            <a:r>
              <a:rPr lang="en-US" dirty="0" smtClean="0"/>
              <a:t>Tickets Valid for use from </a:t>
            </a:r>
            <a:r>
              <a:rPr lang="en-US" dirty="0"/>
              <a:t>January 1 through April 13 and April 23 through December </a:t>
            </a:r>
            <a:r>
              <a:rPr lang="en-US" dirty="0" smtClean="0"/>
              <a:t>18, 2020.</a:t>
            </a:r>
            <a:endParaRPr lang="en-US" dirty="0"/>
          </a:p>
          <a:p>
            <a:r>
              <a:rPr lang="en-US" dirty="0" smtClean="0"/>
              <a:t>Disneyland </a:t>
            </a:r>
            <a:r>
              <a:rPr lang="en-US" dirty="0"/>
              <a:t>offer is available to active and retired U.S. military personnel or their spouses including active or retired members of the National Guard, Reservists, the U.S. Coast Guard, the Commissioned Corps of the Public Health Service (PHS), and the Commissioned Corps of the National Oceanic and Atmospheric Administration (NOAA) (“Eligible Service Members”). Valid military identification will be required for purchase and use</a:t>
            </a:r>
            <a:r>
              <a:rPr lang="en-US" dirty="0" smtClean="0"/>
              <a:t>.</a:t>
            </a:r>
          </a:p>
          <a:p>
            <a:r>
              <a:rPr lang="en-US" dirty="0" smtClean="0"/>
              <a:t>Limit (6) Tickets per eligible service member (or Spouse but not both unless both qualify as a member)</a:t>
            </a:r>
          </a:p>
          <a:p>
            <a:r>
              <a:rPr lang="en-US" dirty="0" smtClean="0"/>
              <a:t>If service member is an Annual Pass holder they are not required to have the Military promotional ticket but they are limited to purchase (5) five promotional tickets total.</a:t>
            </a:r>
            <a:endParaRPr lang="en-US" dirty="0"/>
          </a:p>
          <a:p>
            <a:endParaRPr lang="en-US" dirty="0" smtClean="0"/>
          </a:p>
        </p:txBody>
      </p:sp>
    </p:spTree>
    <p:extLst>
      <p:ext uri="{BB962C8B-B14F-4D97-AF65-F5344CB8AC3E}">
        <p14:creationId xmlns:p14="http://schemas.microsoft.com/office/powerpoint/2010/main" val="42559297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63594" y="2909741"/>
            <a:ext cx="8596668" cy="73914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Questions?</a:t>
            </a:r>
            <a:endParaRPr lang="en-US" dirty="0"/>
          </a:p>
        </p:txBody>
      </p:sp>
    </p:spTree>
    <p:extLst>
      <p:ext uri="{BB962C8B-B14F-4D97-AF65-F5344CB8AC3E}">
        <p14:creationId xmlns:p14="http://schemas.microsoft.com/office/powerpoint/2010/main" val="2722129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Disneyland CA</a:t>
            </a:r>
            <a:r>
              <a:rPr lang="en-US" dirty="0">
                <a:solidFill>
                  <a:srgbClr val="0070C0"/>
                </a:solidFill>
              </a:rPr>
              <a:t/>
            </a:r>
            <a:br>
              <a:rPr lang="en-US" dirty="0">
                <a:solidFill>
                  <a:srgbClr val="0070C0"/>
                </a:solidFill>
              </a:rPr>
            </a:br>
            <a:r>
              <a:rPr lang="en-US" dirty="0" smtClean="0">
                <a:solidFill>
                  <a:srgbClr val="0070C0"/>
                </a:solidFill>
              </a:rPr>
              <a:t>Print on Demand E-Tickets </a:t>
            </a:r>
            <a:r>
              <a:rPr lang="en-US" dirty="0">
                <a:solidFill>
                  <a:srgbClr val="0070C0"/>
                </a:solidFill>
              </a:rPr>
              <a:t>Live OCTOBER 1!</a:t>
            </a:r>
          </a:p>
        </p:txBody>
      </p:sp>
      <p:sp>
        <p:nvSpPr>
          <p:cNvPr id="3" name="Content Placeholder 2"/>
          <p:cNvSpPr>
            <a:spLocks noGrp="1"/>
          </p:cNvSpPr>
          <p:nvPr>
            <p:ph idx="1"/>
          </p:nvPr>
        </p:nvSpPr>
        <p:spPr/>
        <p:txBody>
          <a:bodyPr/>
          <a:lstStyle/>
          <a:p>
            <a:r>
              <a:rPr lang="en-US" dirty="0" smtClean="0"/>
              <a:t>Now Available on the Sales Portal on the MTP Ticket Management System (TMS)</a:t>
            </a:r>
          </a:p>
          <a:p>
            <a:r>
              <a:rPr lang="en-US" dirty="0" smtClean="0"/>
              <a:t>No more logging into Web Box Office! </a:t>
            </a:r>
          </a:p>
          <a:p>
            <a:r>
              <a:rPr lang="en-US" dirty="0" smtClean="0"/>
              <a:t>No more Waiting for sales load and invoice each month! </a:t>
            </a:r>
          </a:p>
          <a:p>
            <a:r>
              <a:rPr lang="en-US" dirty="0" smtClean="0"/>
              <a:t>Your Disney Land tickets will flow through to your E-Ticket Report!</a:t>
            </a:r>
          </a:p>
          <a:p>
            <a:r>
              <a:rPr lang="en-US" dirty="0" smtClean="0"/>
              <a:t>Now all locations can sell </a:t>
            </a:r>
            <a:r>
              <a:rPr lang="en-US" dirty="0" smtClean="0"/>
              <a:t>DISNEYLAND CA! </a:t>
            </a:r>
            <a:r>
              <a:rPr lang="en-US" dirty="0" smtClean="0"/>
              <a:t>We have had several bases on waiting lists for YEARS and now everyone has access to sell Disneyland products. </a:t>
            </a:r>
            <a:endParaRPr lang="en-US" dirty="0"/>
          </a:p>
        </p:txBody>
      </p:sp>
    </p:spTree>
    <p:extLst>
      <p:ext uri="{BB962C8B-B14F-4D97-AF65-F5344CB8AC3E}">
        <p14:creationId xmlns:p14="http://schemas.microsoft.com/office/powerpoint/2010/main" val="1640402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476" y="109999"/>
            <a:ext cx="8596667" cy="566738"/>
          </a:xfrm>
        </p:spPr>
        <p:txBody>
          <a:bodyPr/>
          <a:lstStyle/>
          <a:p>
            <a:r>
              <a:rPr lang="en-US" dirty="0" smtClean="0">
                <a:solidFill>
                  <a:srgbClr val="0070C0"/>
                </a:solidFill>
              </a:rPr>
              <a:t>Selling Disneyland products in TMS</a:t>
            </a:r>
            <a:endParaRPr lang="en-US" dirty="0">
              <a:solidFill>
                <a:srgbClr val="0070C0"/>
              </a:solidFill>
            </a:endParaRPr>
          </a:p>
        </p:txBody>
      </p:sp>
      <p:pic>
        <p:nvPicPr>
          <p:cNvPr id="4" name="Content Placeholder 3"/>
          <p:cNvPicPr>
            <a:picLocks noGrp="1" noChangeAspect="1"/>
          </p:cNvPicPr>
          <p:nvPr>
            <p:ph type="pic" idx="1"/>
          </p:nvPr>
        </p:nvPicPr>
        <p:blipFill rotWithShape="1">
          <a:blip r:embed="rId2">
            <a:extLst>
              <a:ext uri="{BEBA8EAE-BF5A-486C-A8C5-ECC9F3942E4B}">
                <a14:imgProps xmlns:a14="http://schemas.microsoft.com/office/drawing/2010/main">
                  <a14:imgLayer r:embed="rId3">
                    <a14:imgEffect>
                      <a14:saturation sat="155000"/>
                    </a14:imgEffect>
                  </a14:imgLayer>
                </a14:imgProps>
              </a:ext>
            </a:extLst>
          </a:blip>
          <a:srcRect l="85" t="2612" r="43001" b="26287"/>
          <a:stretch/>
        </p:blipFill>
        <p:spPr>
          <a:xfrm>
            <a:off x="568474" y="2183130"/>
            <a:ext cx="7566660" cy="4320540"/>
          </a:xfrm>
          <a:prstGeom prst="rect">
            <a:avLst/>
          </a:prstGeom>
          <a:ln w="12700">
            <a:solidFill>
              <a:schemeClr val="tx1"/>
            </a:solidFill>
          </a:ln>
        </p:spPr>
      </p:pic>
      <p:sp>
        <p:nvSpPr>
          <p:cNvPr id="5" name="Content Placeholder 4"/>
          <p:cNvSpPr>
            <a:spLocks noGrp="1"/>
          </p:cNvSpPr>
          <p:nvPr>
            <p:ph type="body" sz="half" idx="2"/>
          </p:nvPr>
        </p:nvSpPr>
        <p:spPr>
          <a:xfrm>
            <a:off x="568476" y="987821"/>
            <a:ext cx="8596667" cy="1545090"/>
          </a:xfrm>
        </p:spPr>
        <p:txBody>
          <a:bodyPr>
            <a:normAutofit/>
          </a:bodyPr>
          <a:lstStyle/>
          <a:p>
            <a:pPr marL="171450" indent="-171450">
              <a:buFont typeface="Wingdings 3" charset="2"/>
              <a:buChar char=""/>
            </a:pPr>
            <a:r>
              <a:rPr lang="en-US" sz="1800" dirty="0" smtClean="0"/>
              <a:t>Tickets </a:t>
            </a:r>
            <a:r>
              <a:rPr lang="en-US" sz="1800" dirty="0"/>
              <a:t>will be visible in </a:t>
            </a:r>
            <a:r>
              <a:rPr lang="en-US" sz="1800" dirty="0" smtClean="0"/>
              <a:t>TMS Ticket Portal. </a:t>
            </a:r>
            <a:endParaRPr lang="en-US" sz="1800" dirty="0"/>
          </a:p>
          <a:p>
            <a:pPr marL="171450" indent="-171450">
              <a:buFont typeface="Wingdings 3" charset="2"/>
              <a:buChar char=""/>
            </a:pPr>
            <a:r>
              <a:rPr lang="en-US" sz="1800" dirty="0"/>
              <a:t>Print on Demand Ticket will have ‘Add to Cart” button</a:t>
            </a:r>
          </a:p>
          <a:p>
            <a:endParaRPr lang="en-US" dirty="0"/>
          </a:p>
        </p:txBody>
      </p:sp>
      <p:pic>
        <p:nvPicPr>
          <p:cNvPr id="3" name="Picture 2"/>
          <p:cNvPicPr>
            <a:picLocks noChangeAspect="1"/>
          </p:cNvPicPr>
          <p:nvPr/>
        </p:nvPicPr>
        <p:blipFill rotWithShape="1">
          <a:blip r:embed="rId4"/>
          <a:srcRect l="21644" t="20288" r="15204" b="1"/>
          <a:stretch/>
        </p:blipFill>
        <p:spPr>
          <a:xfrm>
            <a:off x="6520520" y="1496968"/>
            <a:ext cx="674370" cy="353747"/>
          </a:xfrm>
          <a:prstGeom prst="rect">
            <a:avLst/>
          </a:prstGeom>
        </p:spPr>
      </p:pic>
    </p:spTree>
    <p:extLst>
      <p:ext uri="{BB962C8B-B14F-4D97-AF65-F5344CB8AC3E}">
        <p14:creationId xmlns:p14="http://schemas.microsoft.com/office/powerpoint/2010/main" val="1264067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4380" y="2788565"/>
            <a:ext cx="7644287" cy="3881437"/>
          </a:xfrm>
          <a:prstGeom prst="rect">
            <a:avLst/>
          </a:prstGeom>
          <a:ln w="12700">
            <a:solidFill>
              <a:schemeClr val="tx1"/>
            </a:solidFill>
          </a:ln>
        </p:spPr>
      </p:pic>
      <p:sp>
        <p:nvSpPr>
          <p:cNvPr id="6" name="Title 1"/>
          <p:cNvSpPr txBox="1">
            <a:spLocks/>
          </p:cNvSpPr>
          <p:nvPr/>
        </p:nvSpPr>
        <p:spPr>
          <a:xfrm>
            <a:off x="568476" y="109999"/>
            <a:ext cx="8596667" cy="566738"/>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Selling Disneyland products in TMS</a:t>
            </a:r>
            <a:endParaRPr lang="en-US" dirty="0">
              <a:solidFill>
                <a:srgbClr val="0070C0"/>
              </a:solidFill>
            </a:endParaRPr>
          </a:p>
        </p:txBody>
      </p:sp>
      <p:sp>
        <p:nvSpPr>
          <p:cNvPr id="7" name="Content Placeholder 4"/>
          <p:cNvSpPr txBox="1">
            <a:spLocks/>
          </p:cNvSpPr>
          <p:nvPr/>
        </p:nvSpPr>
        <p:spPr>
          <a:xfrm>
            <a:off x="568475" y="676736"/>
            <a:ext cx="8746975" cy="2104309"/>
          </a:xfrm>
          <a:prstGeom prst="rect">
            <a:avLst/>
          </a:prstGeom>
        </p:spPr>
        <p:txBody>
          <a:bodyPr>
            <a:normAutofit fontScale="850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Once you have located the tickets and have entered and saved the customer’s information into the order you will need to provide the customers approximate “Arrival Date”</a:t>
            </a:r>
          </a:p>
          <a:p>
            <a:r>
              <a:rPr lang="en-US" dirty="0" smtClean="0"/>
              <a:t>Select the Alert        </a:t>
            </a:r>
          </a:p>
          <a:p>
            <a:r>
              <a:rPr lang="en-US" dirty="0" smtClean="0"/>
              <a:t>When pop-up appears use the calendar to select approximate date of first use. There is no penalty if the patron does not use it on the date input, but ticket validity dates still apply.</a:t>
            </a:r>
          </a:p>
          <a:p>
            <a:r>
              <a:rPr lang="en-US" dirty="0" smtClean="0"/>
              <a:t>You will have repeat the “Arrival Date” input for each ticket type. Once all the alert icons are resolved you may click              to finalize the order.</a:t>
            </a:r>
          </a:p>
          <a:p>
            <a:endParaRPr lang="en-US" dirty="0" smtClean="0"/>
          </a:p>
          <a:p>
            <a:endParaRPr lang="en-US" dirty="0" smtClean="0"/>
          </a:p>
          <a:p>
            <a:endParaRPr lang="en-US" dirty="0"/>
          </a:p>
        </p:txBody>
      </p:sp>
      <p:pic>
        <p:nvPicPr>
          <p:cNvPr id="3" name="Picture 2"/>
          <p:cNvPicPr>
            <a:picLocks noChangeAspect="1"/>
          </p:cNvPicPr>
          <p:nvPr/>
        </p:nvPicPr>
        <p:blipFill>
          <a:blip r:embed="rId3"/>
          <a:stretch>
            <a:fillRect/>
          </a:stretch>
        </p:blipFill>
        <p:spPr>
          <a:xfrm>
            <a:off x="2369576" y="1144742"/>
            <a:ext cx="407914" cy="375281"/>
          </a:xfrm>
          <a:prstGeom prst="rect">
            <a:avLst/>
          </a:prstGeom>
        </p:spPr>
      </p:pic>
      <p:pic>
        <p:nvPicPr>
          <p:cNvPr id="8" name="Picture 7"/>
          <p:cNvPicPr>
            <a:picLocks noChangeAspect="1"/>
          </p:cNvPicPr>
          <p:nvPr/>
        </p:nvPicPr>
        <p:blipFill rotWithShape="1">
          <a:blip r:embed="rId4"/>
          <a:srcRect l="2736" t="3115" r="4342" b="12371"/>
          <a:stretch/>
        </p:blipFill>
        <p:spPr>
          <a:xfrm>
            <a:off x="1985864" y="2781046"/>
            <a:ext cx="5761888" cy="2125203"/>
          </a:xfrm>
          <a:prstGeom prst="rect">
            <a:avLst/>
          </a:prstGeom>
        </p:spPr>
      </p:pic>
      <p:sp>
        <p:nvSpPr>
          <p:cNvPr id="9" name="Right Arrow 8"/>
          <p:cNvSpPr/>
          <p:nvPr/>
        </p:nvSpPr>
        <p:spPr>
          <a:xfrm>
            <a:off x="568475" y="4949247"/>
            <a:ext cx="678730" cy="179110"/>
          </a:xfrm>
          <a:prstGeom prst="rightArrow">
            <a:avLst/>
          </a:prstGeom>
          <a:solidFill>
            <a:srgbClr val="FFC000"/>
          </a:soli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0" name="Right Arrow 9"/>
          <p:cNvSpPr/>
          <p:nvPr/>
        </p:nvSpPr>
        <p:spPr>
          <a:xfrm rot="10800000">
            <a:off x="7408387" y="3664537"/>
            <a:ext cx="678730" cy="179110"/>
          </a:xfrm>
          <a:prstGeom prst="rightArrow">
            <a:avLst/>
          </a:prstGeom>
          <a:solidFill>
            <a:srgbClr val="FFC000"/>
          </a:soli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Rectangle 10"/>
          <p:cNvSpPr/>
          <p:nvPr/>
        </p:nvSpPr>
        <p:spPr>
          <a:xfrm>
            <a:off x="4755234" y="3647474"/>
            <a:ext cx="2422738" cy="196173"/>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5"/>
          <a:srcRect l="11433" t="17796" r="9490" b="10442"/>
          <a:stretch/>
        </p:blipFill>
        <p:spPr>
          <a:xfrm>
            <a:off x="2939293" y="2314837"/>
            <a:ext cx="764027" cy="336172"/>
          </a:xfrm>
          <a:prstGeom prst="rect">
            <a:avLst/>
          </a:prstGeom>
        </p:spPr>
      </p:pic>
    </p:spTree>
    <p:extLst>
      <p:ext uri="{BB962C8B-B14F-4D97-AF65-F5344CB8AC3E}">
        <p14:creationId xmlns:p14="http://schemas.microsoft.com/office/powerpoint/2010/main" val="1111019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68475" y="402229"/>
            <a:ext cx="8596667" cy="566738"/>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Cancelling Disneyland products in TMS</a:t>
            </a:r>
            <a:endParaRPr lang="en-US" dirty="0">
              <a:solidFill>
                <a:srgbClr val="0070C0"/>
              </a:solidFill>
            </a:endParaRPr>
          </a:p>
        </p:txBody>
      </p:sp>
      <p:sp>
        <p:nvSpPr>
          <p:cNvPr id="11" name="Content Placeholder 4"/>
          <p:cNvSpPr txBox="1">
            <a:spLocks/>
          </p:cNvSpPr>
          <p:nvPr/>
        </p:nvSpPr>
        <p:spPr>
          <a:xfrm>
            <a:off x="568475" y="1195211"/>
            <a:ext cx="8596667" cy="154509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Disneyland Print-on demand Cancellation Policy</a:t>
            </a:r>
          </a:p>
          <a:p>
            <a:r>
              <a:rPr lang="en-US" dirty="0" smtClean="0"/>
              <a:t>All tickets in an order must be cancelled at the same time</a:t>
            </a:r>
          </a:p>
          <a:p>
            <a:r>
              <a:rPr lang="en-US" dirty="0" smtClean="0"/>
              <a:t>Disney will not authorize partial credits/refunds for unused tickets.</a:t>
            </a:r>
          </a:p>
          <a:p>
            <a:pPr marL="0" indent="0">
              <a:buNone/>
            </a:pPr>
            <a:endParaRPr lang="en-US" dirty="0" smtClean="0"/>
          </a:p>
          <a:p>
            <a:endParaRPr lang="en-US" dirty="0" smtClean="0"/>
          </a:p>
          <a:p>
            <a:endParaRPr lang="en-US" dirty="0" smtClean="0"/>
          </a:p>
          <a:p>
            <a:endParaRPr lang="en-US" dirty="0"/>
          </a:p>
        </p:txBody>
      </p:sp>
      <p:pic>
        <p:nvPicPr>
          <p:cNvPr id="12" name="Content Placeholder 5"/>
          <p:cNvPicPr>
            <a:picLocks noChangeAspect="1"/>
          </p:cNvPicPr>
          <p:nvPr/>
        </p:nvPicPr>
        <p:blipFill>
          <a:blip r:embed="rId2"/>
          <a:stretch>
            <a:fillRect/>
          </a:stretch>
        </p:blipFill>
        <p:spPr>
          <a:xfrm>
            <a:off x="1729302" y="2966545"/>
            <a:ext cx="6086475" cy="3076575"/>
          </a:xfrm>
          <a:prstGeom prst="rect">
            <a:avLst/>
          </a:prstGeom>
        </p:spPr>
      </p:pic>
    </p:spTree>
    <p:extLst>
      <p:ext uri="{BB962C8B-B14F-4D97-AF65-F5344CB8AC3E}">
        <p14:creationId xmlns:p14="http://schemas.microsoft.com/office/powerpoint/2010/main" val="2291487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stretch>
            <a:fillRect/>
          </a:stretch>
        </p:blipFill>
        <p:spPr>
          <a:xfrm>
            <a:off x="6353047" y="845306"/>
            <a:ext cx="4516883" cy="5886964"/>
          </a:xfrm>
          <a:prstGeom prst="rect">
            <a:avLst/>
          </a:prstGeom>
          <a:ln w="12700">
            <a:solidFill>
              <a:schemeClr val="tx1"/>
            </a:solidFill>
          </a:ln>
        </p:spPr>
      </p:pic>
      <p:sp>
        <p:nvSpPr>
          <p:cNvPr id="4" name="Title 1"/>
          <p:cNvSpPr txBox="1">
            <a:spLocks noGrp="1"/>
          </p:cNvSpPr>
          <p:nvPr>
            <p:ph type="title"/>
          </p:nvPr>
        </p:nvSpPr>
        <p:spPr>
          <a:xfrm>
            <a:off x="448734" y="209550"/>
            <a:ext cx="7723716" cy="807720"/>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70C0"/>
                </a:solidFill>
              </a:rPr>
              <a:t>Selling Disneyland products in TMS</a:t>
            </a:r>
            <a:endParaRPr lang="en-US" dirty="0">
              <a:solidFill>
                <a:srgbClr val="0070C0"/>
              </a:solidFill>
            </a:endParaRPr>
          </a:p>
        </p:txBody>
      </p:sp>
      <p:sp>
        <p:nvSpPr>
          <p:cNvPr id="5" name="Content Placeholder 4"/>
          <p:cNvSpPr txBox="1">
            <a:spLocks/>
          </p:cNvSpPr>
          <p:nvPr/>
        </p:nvSpPr>
        <p:spPr>
          <a:xfrm>
            <a:off x="328445" y="1017270"/>
            <a:ext cx="5558005" cy="525780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Disneyland Print-on demand Ticket Sample</a:t>
            </a:r>
          </a:p>
          <a:p>
            <a:r>
              <a:rPr lang="en-US" dirty="0" smtClean="0"/>
              <a:t>Unique Layout Barcodes at Top of page and bottom right, barcode numbers also specific to each ticket</a:t>
            </a:r>
          </a:p>
          <a:p>
            <a:r>
              <a:rPr lang="en-US" dirty="0" smtClean="0"/>
              <a:t>Supplier Order number is provided in the event there is an issue with the tickets. Customer service at Disneyland will be able to locate the order</a:t>
            </a:r>
          </a:p>
          <a:p>
            <a:r>
              <a:rPr lang="en-US" dirty="0" smtClean="0"/>
              <a:t>Selling Tips </a:t>
            </a:r>
          </a:p>
          <a:p>
            <a:pPr lvl="1"/>
            <a:r>
              <a:rPr lang="en-US" dirty="0" smtClean="0"/>
              <a:t>Review :Ticket Description, Usage and terms and conditions with customer before they leave the office</a:t>
            </a:r>
          </a:p>
          <a:p>
            <a:pPr lvl="1"/>
            <a:r>
              <a:rPr lang="en-US" dirty="0" smtClean="0"/>
              <a:t>Validate children’s ages if purchasing, since children under 3 do not need a ticket.</a:t>
            </a:r>
          </a:p>
          <a:p>
            <a:endParaRPr lang="en-US" dirty="0" smtClean="0"/>
          </a:p>
          <a:p>
            <a:endParaRPr lang="en-US" dirty="0" smtClean="0"/>
          </a:p>
          <a:p>
            <a:pPr marL="0"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397018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a:t>
            </a:r>
            <a:r>
              <a:rPr lang="en-US" dirty="0" smtClean="0"/>
              <a:t>Resort Park</a:t>
            </a:r>
            <a:endParaRPr lang="en-US" dirty="0"/>
          </a:p>
        </p:txBody>
      </p:sp>
      <p:sp>
        <p:nvSpPr>
          <p:cNvPr id="3" name="Content Placeholder 2"/>
          <p:cNvSpPr>
            <a:spLocks noGrp="1"/>
          </p:cNvSpPr>
          <p:nvPr>
            <p:ph idx="1"/>
          </p:nvPr>
        </p:nvSpPr>
        <p:spPr>
          <a:xfrm>
            <a:off x="601920" y="1736383"/>
            <a:ext cx="8596668" cy="3880773"/>
          </a:xfrm>
        </p:spPr>
        <p:txBody>
          <a:bodyPr>
            <a:normAutofit fontScale="92500"/>
          </a:bodyPr>
          <a:lstStyle/>
          <a:p>
            <a:r>
              <a:rPr lang="en-US" dirty="0"/>
              <a:t>Disneyland Park is where it all began. </a:t>
            </a:r>
            <a:r>
              <a:rPr lang="en-US" dirty="0" smtClean="0"/>
              <a:t>Two parks make up the Disneyland experience. There is Disneyland Resort and Disney California Adventure Park.</a:t>
            </a:r>
            <a:endParaRPr lang="en-US" dirty="0"/>
          </a:p>
          <a:p>
            <a:r>
              <a:rPr lang="en-US" dirty="0" smtClean="0"/>
              <a:t>Discover </a:t>
            </a:r>
            <a:r>
              <a:rPr lang="en-US" dirty="0"/>
              <a:t>a thrilling planet during your Star Wars-themed expedition on Star Tours—The Adventures Continue and meet Chewbacca, Darth Vader and </a:t>
            </a:r>
            <a:r>
              <a:rPr lang="en-US" dirty="0" err="1"/>
              <a:t>Kylo</a:t>
            </a:r>
            <a:r>
              <a:rPr lang="en-US" dirty="0"/>
              <a:t> Ren at Star Wars Launch Bay.</a:t>
            </a:r>
          </a:p>
          <a:p>
            <a:r>
              <a:rPr lang="en-US" dirty="0"/>
              <a:t>Explore Mickey’s </a:t>
            </a:r>
            <a:r>
              <a:rPr lang="en-US" dirty="0" err="1"/>
              <a:t>Toontown</a:t>
            </a:r>
            <a:r>
              <a:rPr lang="en-US" dirty="0"/>
              <a:t>, the longtime home of some of </a:t>
            </a:r>
            <a:r>
              <a:rPr lang="en-US" dirty="0" smtClean="0"/>
              <a:t>our favorite </a:t>
            </a:r>
            <a:r>
              <a:rPr lang="en-US" dirty="0"/>
              <a:t>Characters. Here you can meet Mickey—and take a self-guided tour of his house.</a:t>
            </a:r>
          </a:p>
          <a:p>
            <a:r>
              <a:rPr lang="en-US" dirty="0"/>
              <a:t>Celebrate more than 50 years of swashbuckling fun </a:t>
            </a:r>
            <a:r>
              <a:rPr lang="en-US" dirty="0" smtClean="0"/>
              <a:t>with </a:t>
            </a:r>
            <a:r>
              <a:rPr lang="en-US" dirty="0"/>
              <a:t>Pirates of the Caribbean.</a:t>
            </a:r>
          </a:p>
          <a:p>
            <a:r>
              <a:rPr lang="en-US" dirty="0"/>
              <a:t>Visit exciting worlds of imagination during Mickey and the Magical Map—a live musical show featuring beloved Disney Characters.</a:t>
            </a:r>
          </a:p>
          <a:p>
            <a:r>
              <a:rPr lang="en-US" dirty="0" smtClean="0"/>
              <a:t>There is a Haunted </a:t>
            </a:r>
            <a:r>
              <a:rPr lang="en-US" dirty="0"/>
              <a:t>Mansion, a creepy estate home to ghosts, ghouls and all sorts of supernatural surprises.</a:t>
            </a:r>
          </a:p>
        </p:txBody>
      </p:sp>
    </p:spTree>
    <p:extLst>
      <p:ext uri="{BB962C8B-B14F-4D97-AF65-F5344CB8AC3E}">
        <p14:creationId xmlns:p14="http://schemas.microsoft.com/office/powerpoint/2010/main" val="29918864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a:t>
            </a:r>
            <a:r>
              <a:rPr lang="en-US" dirty="0" smtClean="0"/>
              <a:t>California Adventure Park</a:t>
            </a:r>
            <a:endParaRPr lang="en-US" dirty="0"/>
          </a:p>
        </p:txBody>
      </p:sp>
      <p:sp>
        <p:nvSpPr>
          <p:cNvPr id="3" name="Content Placeholder 2"/>
          <p:cNvSpPr>
            <a:spLocks noGrp="1"/>
          </p:cNvSpPr>
          <p:nvPr>
            <p:ph idx="1"/>
          </p:nvPr>
        </p:nvSpPr>
        <p:spPr/>
        <p:txBody>
          <a:bodyPr>
            <a:normAutofit/>
          </a:bodyPr>
          <a:lstStyle/>
          <a:p>
            <a:r>
              <a:rPr lang="en-US" dirty="0"/>
              <a:t>Discover a whimsical boardwalk where beloved Pixar stories and Characters come to life when you visit Pixar Pier, home to the newly reimagined </a:t>
            </a:r>
            <a:r>
              <a:rPr lang="en-US" dirty="0" err="1"/>
              <a:t>Incredicoaster</a:t>
            </a:r>
            <a:r>
              <a:rPr lang="en-US" dirty="0"/>
              <a:t>.</a:t>
            </a:r>
          </a:p>
          <a:p>
            <a:r>
              <a:rPr lang="en-US" dirty="0"/>
              <a:t>Embark on a thrilling, free-fall adventure </a:t>
            </a:r>
            <a:r>
              <a:rPr lang="en-US" dirty="0" smtClean="0"/>
              <a:t>with the Guardians </a:t>
            </a:r>
            <a:r>
              <a:rPr lang="en-US" dirty="0"/>
              <a:t>of the Galaxy – Mission: BREAKOUT!.</a:t>
            </a:r>
          </a:p>
          <a:p>
            <a:r>
              <a:rPr lang="en-US" dirty="0"/>
              <a:t>Meet cool Super Heroes like Black Panther, Spider-Man, Captain America, Thor and Groot.</a:t>
            </a:r>
          </a:p>
          <a:p>
            <a:r>
              <a:rPr lang="en-US" dirty="0"/>
              <a:t>Gear up for high-octane action in Cars Land with zippy attractions such as Radiator Springs Racers and Mater’s Junkyard Jamboree.</a:t>
            </a:r>
          </a:p>
          <a:p>
            <a:r>
              <a:rPr lang="en-US" dirty="0"/>
              <a:t>View riveting entertainment like Frozen—Live at the Hyperion.</a:t>
            </a:r>
          </a:p>
        </p:txBody>
      </p:sp>
    </p:spTree>
    <p:extLst>
      <p:ext uri="{BB962C8B-B14F-4D97-AF65-F5344CB8AC3E}">
        <p14:creationId xmlns:p14="http://schemas.microsoft.com/office/powerpoint/2010/main" val="1793745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Disneyland Ticket Types &amp; Details</a:t>
            </a:r>
            <a:endParaRPr lang="en-US" dirty="0"/>
          </a:p>
        </p:txBody>
      </p:sp>
      <p:sp>
        <p:nvSpPr>
          <p:cNvPr id="3" name="Content Placeholder 2"/>
          <p:cNvSpPr>
            <a:spLocks noGrp="1"/>
          </p:cNvSpPr>
          <p:nvPr>
            <p:ph idx="1"/>
          </p:nvPr>
        </p:nvSpPr>
        <p:spPr>
          <a:xfrm>
            <a:off x="677334" y="1270000"/>
            <a:ext cx="8596668" cy="4871807"/>
          </a:xfrm>
        </p:spPr>
        <p:txBody>
          <a:bodyPr>
            <a:normAutofit/>
          </a:bodyPr>
          <a:lstStyle/>
          <a:p>
            <a:pPr marL="0" indent="0">
              <a:buNone/>
            </a:pPr>
            <a:r>
              <a:rPr lang="en-US" b="1" dirty="0" smtClean="0">
                <a:solidFill>
                  <a:srgbClr val="0070C0"/>
                </a:solidFill>
              </a:rPr>
              <a:t>One Park Per Day Tickets </a:t>
            </a:r>
            <a:r>
              <a:rPr lang="en-US" dirty="0" smtClean="0"/>
              <a:t>: Tickets entitle guest to admittance to either Park each day </a:t>
            </a:r>
            <a:r>
              <a:rPr lang="en-US" dirty="0"/>
              <a:t>over </a:t>
            </a:r>
            <a:r>
              <a:rPr lang="en-US" dirty="0" smtClean="0"/>
              <a:t>the specified number of days of the ticket. Tickets not valid for visits to both Theme Parks on the same day.</a:t>
            </a:r>
          </a:p>
          <a:p>
            <a:pPr lvl="1"/>
            <a:r>
              <a:rPr lang="en-US" dirty="0" smtClean="0"/>
              <a:t>Currently Disneyland offers a 1, 2, 3, 4, or 5 day ticket options.</a:t>
            </a:r>
          </a:p>
          <a:p>
            <a:pPr lvl="1"/>
            <a:r>
              <a:rPr lang="en-US" dirty="0" smtClean="0"/>
              <a:t>All multi-day tickets expire 13 days after first use </a:t>
            </a:r>
            <a:r>
              <a:rPr lang="en-US" dirty="0" smtClean="0"/>
              <a:t>or by expiration date in the ticket details.</a:t>
            </a:r>
            <a:endParaRPr lang="en-US" dirty="0" smtClean="0"/>
          </a:p>
          <a:p>
            <a:pPr lvl="1"/>
            <a:r>
              <a:rPr lang="en-US" dirty="0" smtClean="0"/>
              <a:t>1Day 1Park tickets – have blackout </a:t>
            </a:r>
            <a:r>
              <a:rPr lang="en-US" dirty="0" smtClean="0"/>
              <a:t>dates see ticket details in TMS.</a:t>
            </a:r>
            <a:endParaRPr lang="en-US" dirty="0" smtClean="0"/>
          </a:p>
          <a:p>
            <a:pPr marL="0" indent="0">
              <a:buNone/>
            </a:pPr>
            <a:r>
              <a:rPr lang="en-US" b="1" dirty="0" smtClean="0">
                <a:solidFill>
                  <a:srgbClr val="0070C0"/>
                </a:solidFill>
              </a:rPr>
              <a:t>Hopper Tickets </a:t>
            </a:r>
            <a:r>
              <a:rPr lang="en-US" b="1" dirty="0">
                <a:solidFill>
                  <a:srgbClr val="0070C0"/>
                </a:solidFill>
              </a:rPr>
              <a:t>: </a:t>
            </a:r>
            <a:r>
              <a:rPr lang="en-US" dirty="0"/>
              <a:t>Tickets entitle guest to admittance to either </a:t>
            </a:r>
            <a:r>
              <a:rPr lang="en-US" dirty="0" smtClean="0"/>
              <a:t>Disneyland theme park </a:t>
            </a:r>
            <a:r>
              <a:rPr lang="en-US" dirty="0"/>
              <a:t>each day over </a:t>
            </a:r>
            <a:r>
              <a:rPr lang="en-US" dirty="0" smtClean="0"/>
              <a:t>the specified number </a:t>
            </a:r>
            <a:r>
              <a:rPr lang="en-US" dirty="0"/>
              <a:t>of days of the ticket. </a:t>
            </a:r>
            <a:endParaRPr lang="en-US" dirty="0" smtClean="0"/>
          </a:p>
          <a:p>
            <a:pPr lvl="1"/>
            <a:r>
              <a:rPr lang="en-US" dirty="0"/>
              <a:t>Currently Disneyland offers a 1, 2, 3, 4, or 5 day ticket options.</a:t>
            </a:r>
          </a:p>
          <a:p>
            <a:pPr lvl="1"/>
            <a:r>
              <a:rPr lang="en-US" dirty="0"/>
              <a:t>All multi-day tickets expire 13 days after first use or </a:t>
            </a:r>
            <a:r>
              <a:rPr lang="en-US" dirty="0"/>
              <a:t>by expiration date in the ticket details.</a:t>
            </a:r>
            <a:endParaRPr lang="en-US" dirty="0" smtClean="0"/>
          </a:p>
          <a:p>
            <a:pPr lvl="1"/>
            <a:r>
              <a:rPr lang="en-US" dirty="0" smtClean="0"/>
              <a:t>No Black-out dates.</a:t>
            </a:r>
            <a:endParaRPr lang="en-US" dirty="0"/>
          </a:p>
          <a:p>
            <a:endParaRPr lang="en-US" dirty="0"/>
          </a:p>
          <a:p>
            <a:pPr marL="457200" lvl="1" indent="0">
              <a:buNone/>
            </a:pPr>
            <a:endParaRPr lang="en-US" dirty="0"/>
          </a:p>
        </p:txBody>
      </p:sp>
    </p:spTree>
    <p:extLst>
      <p:ext uri="{BB962C8B-B14F-4D97-AF65-F5344CB8AC3E}">
        <p14:creationId xmlns:p14="http://schemas.microsoft.com/office/powerpoint/2010/main" val="407905080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1768</TotalTime>
  <Words>1051</Words>
  <Application>Microsoft Office PowerPoint</Application>
  <PresentationFormat>Widescreen</PresentationFormat>
  <Paragraphs>74</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Trebuchet MS</vt:lpstr>
      <vt:lpstr>Wingdings 3</vt:lpstr>
      <vt:lpstr>Facet</vt:lpstr>
      <vt:lpstr>Disneyland Resort Park</vt:lpstr>
      <vt:lpstr>Disneyland CA Print on Demand E-Tickets Live OCTOBER 1!</vt:lpstr>
      <vt:lpstr>Selling Disneyland products in TMS</vt:lpstr>
      <vt:lpstr>PowerPoint Presentation</vt:lpstr>
      <vt:lpstr>PowerPoint Presentation</vt:lpstr>
      <vt:lpstr>Selling Disneyland products in TMS</vt:lpstr>
      <vt:lpstr>Disneyland Resort Park</vt:lpstr>
      <vt:lpstr>Disneyland California Adventure Park</vt:lpstr>
      <vt:lpstr>Disneyland Ticket Types &amp; Details</vt:lpstr>
      <vt:lpstr>Disneyland Ticket Types &amp; Details</vt:lpstr>
      <vt:lpstr>Disneyland Products - Ticket Options </vt:lpstr>
      <vt:lpstr>PowerPoint Presentation</vt:lpstr>
    </vt:vector>
  </TitlesOfParts>
  <Company>HPES NMCI 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Walt Disneyland Resort Park</dc:title>
  <dc:creator>Gould, Leslie CIV CNIC, N922</dc:creator>
  <cp:lastModifiedBy>Jennifer Topolski</cp:lastModifiedBy>
  <cp:revision>32</cp:revision>
  <cp:lastPrinted>2019-09-23T20:07:38Z</cp:lastPrinted>
  <dcterms:created xsi:type="dcterms:W3CDTF">2019-08-09T12:34:21Z</dcterms:created>
  <dcterms:modified xsi:type="dcterms:W3CDTF">2020-03-05T20:42:12Z</dcterms:modified>
</cp:coreProperties>
</file>