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59" r:id="rId5"/>
    <p:sldId id="261" r:id="rId6"/>
    <p:sldId id="262" r:id="rId7"/>
    <p:sldId id="263" r:id="rId8"/>
    <p:sldId id="266" r:id="rId9"/>
    <p:sldId id="264" r:id="rId10"/>
    <p:sldId id="267" r:id="rId11"/>
    <p:sldId id="268" r:id="rId12"/>
    <p:sldId id="270"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1110C9E-BBA5-4C1A-926C-47AA605F8F01}">
          <p14:sldIdLst>
            <p14:sldId id="256"/>
            <p14:sldId id="257"/>
            <p14:sldId id="258"/>
            <p14:sldId id="259"/>
            <p14:sldId id="261"/>
            <p14:sldId id="262"/>
            <p14:sldId id="263"/>
            <p14:sldId id="266"/>
            <p14:sldId id="264"/>
            <p14:sldId id="267"/>
            <p14:sldId id="268"/>
            <p14:sldId id="270"/>
            <p14:sldId id="2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55147" autoAdjust="0"/>
  </p:normalViewPr>
  <p:slideViewPr>
    <p:cSldViewPr snapToGrid="0">
      <p:cViewPr varScale="1">
        <p:scale>
          <a:sx n="65" d="100"/>
          <a:sy n="65" d="100"/>
        </p:scale>
        <p:origin x="2240" y="44"/>
      </p:cViewPr>
      <p:guideLst/>
    </p:cSldViewPr>
  </p:slideViewPr>
  <p:notesTextViewPr>
    <p:cViewPr>
      <p:scale>
        <a:sx n="1" d="1"/>
        <a:sy n="1" d="1"/>
      </p:scale>
      <p:origin x="0" y="0"/>
    </p:cViewPr>
  </p:notesTextViewPr>
  <p:notesViewPr>
    <p:cSldViewPr snapToGrid="0">
      <p:cViewPr varScale="1">
        <p:scale>
          <a:sx n="83" d="100"/>
          <a:sy n="83" d="100"/>
        </p:scale>
        <p:origin x="321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F907DE-DD1F-494C-B96D-E097CD559D59}" type="datetimeFigureOut">
              <a:rPr lang="en-US" smtClean="0"/>
              <a:t>7/10/2020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C8FAA2-554A-4B73-8554-B6F770CA6A48}" type="slidenum">
              <a:rPr lang="en-US" smtClean="0"/>
              <a:t>‹#›</a:t>
            </a:fld>
            <a:endParaRPr lang="en-US"/>
          </a:p>
        </p:txBody>
      </p:sp>
    </p:spTree>
    <p:extLst>
      <p:ext uri="{BB962C8B-B14F-4D97-AF65-F5344CB8AC3E}">
        <p14:creationId xmlns:p14="http://schemas.microsoft.com/office/powerpoint/2010/main" val="1711093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1</a:t>
            </a:fld>
            <a:endParaRPr lang="en-US"/>
          </a:p>
        </p:txBody>
      </p:sp>
    </p:spTree>
    <p:extLst>
      <p:ext uri="{BB962C8B-B14F-4D97-AF65-F5344CB8AC3E}">
        <p14:creationId xmlns:p14="http://schemas.microsoft.com/office/powerpoint/2010/main" val="412685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ALL the tickets are saved</a:t>
            </a:r>
            <a:r>
              <a:rPr lang="en-US" baseline="0" dirty="0" smtClean="0"/>
              <a:t> to the return</a:t>
            </a:r>
          </a:p>
          <a:p>
            <a:pPr marL="228600" indent="-228600">
              <a:buAutoNum type="arabicPeriod"/>
            </a:pPr>
            <a:r>
              <a:rPr lang="en-US" baseline="0" dirty="0" smtClean="0"/>
              <a:t>Validate the number in the return is correct</a:t>
            </a:r>
          </a:p>
          <a:p>
            <a:pPr marL="228600" indent="-228600">
              <a:buAutoNum type="arabicPeriod"/>
            </a:pPr>
            <a:r>
              <a:rPr lang="en-US" baseline="0" dirty="0" smtClean="0"/>
              <a:t>Download and review the packing slip to make sure the barcodes are correct</a:t>
            </a:r>
          </a:p>
          <a:p>
            <a:pPr marL="228600" indent="-228600">
              <a:buAutoNum type="arabicPeriod"/>
            </a:pPr>
            <a:r>
              <a:rPr lang="en-US" baseline="0" dirty="0" smtClean="0"/>
              <a:t>Select ‘Mark Shipped”</a:t>
            </a:r>
          </a:p>
          <a:p>
            <a:pPr marL="228600" indent="-228600">
              <a:buAutoNum type="arabicPeriod"/>
            </a:pPr>
            <a:r>
              <a:rPr lang="en-US" baseline="0" dirty="0" smtClean="0"/>
              <a:t>In the pop-up add the FedEx tracking number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Then ’Save </a:t>
            </a:r>
          </a:p>
          <a:p>
            <a:pPr marL="228600" indent="-228600">
              <a:buAutoNum type="arabicPeriod"/>
            </a:pPr>
            <a:r>
              <a:rPr lang="en-US" baseline="0" dirty="0" smtClean="0"/>
              <a:t>’</a:t>
            </a:r>
          </a:p>
          <a:p>
            <a:pPr marL="0" indent="0">
              <a:buNone/>
            </a:pPr>
            <a:r>
              <a:rPr lang="en-US" baseline="0" dirty="0" smtClean="0"/>
              <a:t>In your shipment envelope include the tickets, packing slip and copies of the serial number ranges.</a:t>
            </a:r>
          </a:p>
          <a:p>
            <a:pPr marL="0" indent="0">
              <a:buNone/>
            </a:pPr>
            <a:endParaRPr lang="en-US" baseline="0" dirty="0" smtClean="0"/>
          </a:p>
          <a:p>
            <a:pPr marL="0" indent="0">
              <a:buNone/>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11</a:t>
            </a:fld>
            <a:endParaRPr lang="en-US"/>
          </a:p>
        </p:txBody>
      </p:sp>
    </p:spTree>
    <p:extLst>
      <p:ext uri="{BB962C8B-B14F-4D97-AF65-F5344CB8AC3E}">
        <p14:creationId xmlns:p14="http://schemas.microsoft.com/office/powerpoint/2010/main" val="2137851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Review your return in TMS </a:t>
            </a:r>
          </a:p>
          <a:p>
            <a:pPr marL="228600" indent="-228600">
              <a:buAutoNum type="arabicPeriod"/>
            </a:pPr>
            <a:r>
              <a:rPr lang="en-US" baseline="0" dirty="0" smtClean="0"/>
              <a:t>Navigate to the hamburger Menu and select “Facility Returns’</a:t>
            </a:r>
          </a:p>
          <a:p>
            <a:pPr marL="228600" indent="-228600">
              <a:buAutoNum type="arabicPeriod"/>
            </a:pPr>
            <a:r>
              <a:rPr lang="en-US" baseline="0" dirty="0" smtClean="0"/>
              <a:t>Select the ticket type </a:t>
            </a:r>
            <a:r>
              <a:rPr lang="en-US" baseline="0" dirty="0" err="1" smtClean="0"/>
              <a:t>ie</a:t>
            </a:r>
            <a:r>
              <a:rPr lang="en-US" baseline="0" dirty="0" smtClean="0"/>
              <a:t> ‘Stock – Prepaid’</a:t>
            </a:r>
          </a:p>
          <a:p>
            <a:pPr marL="228600" indent="-228600">
              <a:buAutoNum type="arabicPeriod"/>
            </a:pPr>
            <a:r>
              <a:rPr lang="en-US" baseline="0" dirty="0" smtClean="0"/>
              <a:t>Review the Status once marked shipped the status would be “Open (In Process)</a:t>
            </a:r>
          </a:p>
          <a:p>
            <a:pPr marL="228600" indent="-228600">
              <a:buAutoNum type="arabicPeriod"/>
            </a:pPr>
            <a:r>
              <a:rPr lang="en-US" baseline="0" dirty="0" smtClean="0"/>
              <a:t>Once MTP has a chance to validate your return it will update to the status of “Completed’</a:t>
            </a:r>
          </a:p>
          <a:p>
            <a:pPr marL="228600" indent="-228600">
              <a:buAutoNum type="arabicPeriod"/>
            </a:pPr>
            <a:endParaRPr lang="en-US" baseline="0" dirty="0" smtClean="0"/>
          </a:p>
          <a:p>
            <a:pPr marL="0" indent="0">
              <a:buNone/>
            </a:pPr>
            <a:r>
              <a:rPr lang="en-US" baseline="0" dirty="0" smtClean="0"/>
              <a:t>Note: MTP will be finalizing the returns in January</a:t>
            </a:r>
          </a:p>
        </p:txBody>
      </p:sp>
      <p:sp>
        <p:nvSpPr>
          <p:cNvPr id="4" name="Slide Number Placeholder 3"/>
          <p:cNvSpPr>
            <a:spLocks noGrp="1"/>
          </p:cNvSpPr>
          <p:nvPr>
            <p:ph type="sldNum" sz="quarter" idx="10"/>
          </p:nvPr>
        </p:nvSpPr>
        <p:spPr/>
        <p:txBody>
          <a:bodyPr/>
          <a:lstStyle/>
          <a:p>
            <a:fld id="{26C8FAA2-554A-4B73-8554-B6F770CA6A48}" type="slidenum">
              <a:rPr lang="en-US" smtClean="0"/>
              <a:t>12</a:t>
            </a:fld>
            <a:endParaRPr lang="en-US"/>
          </a:p>
        </p:txBody>
      </p:sp>
    </p:spTree>
    <p:extLst>
      <p:ext uri="{BB962C8B-B14F-4D97-AF65-F5344CB8AC3E}">
        <p14:creationId xmlns:p14="http://schemas.microsoft.com/office/powerpoint/2010/main" val="167115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13</a:t>
            </a:fld>
            <a:endParaRPr lang="en-US"/>
          </a:p>
        </p:txBody>
      </p:sp>
    </p:spTree>
    <p:extLst>
      <p:ext uri="{BB962C8B-B14F-4D97-AF65-F5344CB8AC3E}">
        <p14:creationId xmlns:p14="http://schemas.microsoft.com/office/powerpoint/2010/main" val="896613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How to Process a Ticket Return</a:t>
            </a:r>
            <a:r>
              <a:rPr lang="en-US" dirty="0" smtClean="0"/>
              <a:t>:</a:t>
            </a:r>
          </a:p>
          <a:p>
            <a:pPr lvl="0"/>
            <a:r>
              <a:rPr lang="en-US" dirty="0" smtClean="0"/>
              <a:t>In TMS Back Office in the Facility Return screen make sure you have highlighted </a:t>
            </a:r>
            <a:r>
              <a:rPr lang="en-US" b="1" dirty="0" smtClean="0"/>
              <a:t>Stock-Prepaid</a:t>
            </a:r>
            <a:r>
              <a:rPr lang="en-US" dirty="0" smtClean="0"/>
              <a:t> on the far left for Disney to populate</a:t>
            </a:r>
          </a:p>
          <a:p>
            <a:pPr lvl="0"/>
            <a:endParaRPr lang="en-US" dirty="0" smtClean="0"/>
          </a:p>
          <a:p>
            <a:pPr lvl="0"/>
            <a:r>
              <a:rPr lang="en-US" dirty="0" smtClean="0"/>
              <a:t>Please select the reason for return as: </a:t>
            </a:r>
            <a:r>
              <a:rPr lang="en-US" b="1" dirty="0" smtClean="0"/>
              <a:t>Price Code Closeout</a:t>
            </a:r>
          </a:p>
          <a:p>
            <a:pPr lvl="0"/>
            <a:endParaRPr lang="en-US" dirty="0" smtClean="0"/>
          </a:p>
          <a:p>
            <a:pPr lvl="0"/>
            <a:r>
              <a:rPr lang="en-US" dirty="0" smtClean="0"/>
              <a:t>In the initial return screen, make sure you click the “</a:t>
            </a:r>
            <a:r>
              <a:rPr lang="en-US" b="1" dirty="0" smtClean="0"/>
              <a:t>+</a:t>
            </a:r>
            <a:r>
              <a:rPr lang="en-US" dirty="0" smtClean="0"/>
              <a:t>” symbol to add all the Disney ticket types you wish to include in your return </a:t>
            </a:r>
            <a:r>
              <a:rPr lang="en-US" b="1" dirty="0" smtClean="0"/>
              <a:t>BEFORE </a:t>
            </a:r>
            <a:r>
              <a:rPr lang="en-US" dirty="0" smtClean="0"/>
              <a:t>creating your shipment document by clicking “</a:t>
            </a:r>
            <a:r>
              <a:rPr lang="en-US" b="1" dirty="0" smtClean="0"/>
              <a:t>Create Shipment</a:t>
            </a:r>
            <a:r>
              <a:rPr lang="en-US" dirty="0" smtClean="0"/>
              <a:t>” button. </a:t>
            </a:r>
          </a:p>
          <a:p>
            <a:pPr lvl="0"/>
            <a:endParaRPr lang="en-US" dirty="0" smtClean="0"/>
          </a:p>
          <a:p>
            <a:pPr lvl="0"/>
            <a:r>
              <a:rPr lang="en-US" dirty="0" smtClean="0"/>
              <a:t>**</a:t>
            </a:r>
            <a:r>
              <a:rPr lang="en-US" b="1" dirty="0" smtClean="0"/>
              <a:t>New </a:t>
            </a:r>
            <a:r>
              <a:rPr lang="en-US" dirty="0" smtClean="0"/>
              <a:t>** This year we are requiring that you include a photocopy of the beginning and ending ticket of each ticket series that you are returning.</a:t>
            </a:r>
          </a:p>
          <a:p>
            <a:pPr lvl="0"/>
            <a:endParaRPr lang="en-US" dirty="0" smtClean="0"/>
          </a:p>
          <a:p>
            <a:pPr lvl="0"/>
            <a:r>
              <a:rPr lang="en-US" dirty="0" smtClean="0"/>
              <a:t>If you are returning a ticket that you or a customer had issue with, you </a:t>
            </a:r>
            <a:r>
              <a:rPr lang="en-US" b="1" dirty="0" smtClean="0"/>
              <a:t>MUST</a:t>
            </a:r>
            <a:r>
              <a:rPr lang="en-US" dirty="0" smtClean="0"/>
              <a:t> include information such as email communication with WDW/MTP in your return package so we can process the Return request correctly.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3</a:t>
            </a:fld>
            <a:endParaRPr lang="en-US"/>
          </a:p>
        </p:txBody>
      </p:sp>
    </p:spTree>
    <p:extLst>
      <p:ext uri="{BB962C8B-B14F-4D97-AF65-F5344CB8AC3E}">
        <p14:creationId xmlns:p14="http://schemas.microsoft.com/office/powerpoint/2010/main" val="687203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Use the Hamburger Menu to locate the Facility Returns Screen</a:t>
            </a:r>
          </a:p>
          <a:p>
            <a:r>
              <a:rPr lang="en-US" dirty="0" smtClean="0"/>
              <a:t>2. Click  ‘Stock Prepaid on the ticket to select the type of ticket you are returning. In this case you would select ‘Pre-paid’</a:t>
            </a:r>
          </a:p>
          <a:p>
            <a:r>
              <a:rPr lang="en-US" dirty="0" smtClean="0"/>
              <a:t>3. Use the ‘+’ icon to initiate a return</a:t>
            </a:r>
          </a:p>
          <a:p>
            <a:r>
              <a:rPr lang="en-US" dirty="0" smtClean="0"/>
              <a:t>4.  Use the drop down boxes to select the return type in this case the reason is ‘</a:t>
            </a:r>
            <a:r>
              <a:rPr lang="en-US" dirty="0" err="1" smtClean="0"/>
              <a:t>PriceCode</a:t>
            </a:r>
            <a:r>
              <a:rPr lang="en-US" dirty="0" smtClean="0"/>
              <a:t> Close-out’ and</a:t>
            </a:r>
            <a:r>
              <a:rPr lang="en-US" baseline="0" dirty="0" smtClean="0"/>
              <a:t> then the vendor</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5. Next select ‘Create:</a:t>
            </a:r>
          </a:p>
          <a:p>
            <a:endParaRPr lang="en-US" dirty="0" smtClean="0"/>
          </a:p>
          <a:p>
            <a:pPr marL="0" indent="0">
              <a:buNone/>
            </a:pPr>
            <a:r>
              <a:rPr lang="en-US" dirty="0" smtClean="0"/>
              <a:t>Note: It is critical that you select to correct reason for the return. This is how the system validates that the tickets your are trying to return are authorized by the vendor and MTP</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4</a:t>
            </a:fld>
            <a:endParaRPr lang="en-US"/>
          </a:p>
        </p:txBody>
      </p:sp>
    </p:spTree>
    <p:extLst>
      <p:ext uri="{BB962C8B-B14F-4D97-AF65-F5344CB8AC3E}">
        <p14:creationId xmlns:p14="http://schemas.microsoft.com/office/powerpoint/2010/main" val="3461155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start the return you must select the tickets that you will be returning first.</a:t>
            </a:r>
          </a:p>
          <a:p>
            <a:endParaRPr lang="en-US" dirty="0" smtClean="0"/>
          </a:p>
          <a:p>
            <a:r>
              <a:rPr lang="en-US" dirty="0" smtClean="0"/>
              <a:t>1. Click on the ‘+ ’plus icon on the screen</a:t>
            </a:r>
          </a:p>
          <a:p>
            <a:r>
              <a:rPr lang="en-US" dirty="0" smtClean="0"/>
              <a:t>2. In the Pop-up window select the ticket types that you need to return. Use the select all icon or check each ticket individually </a:t>
            </a:r>
          </a:p>
          <a:p>
            <a:r>
              <a:rPr lang="en-US" dirty="0" smtClean="0"/>
              <a:t>3. Hit</a:t>
            </a:r>
            <a:r>
              <a:rPr lang="en-US" baseline="0" dirty="0" smtClean="0"/>
              <a:t> ‘Add Select Tickets </a:t>
            </a:r>
            <a:r>
              <a:rPr lang="en-US" dirty="0" smtClean="0"/>
              <a:t>save to the return.</a:t>
            </a:r>
          </a:p>
          <a:p>
            <a:r>
              <a:rPr lang="en-US" dirty="0" smtClean="0"/>
              <a:t>4. Next select “Create Shipment”</a:t>
            </a:r>
          </a:p>
          <a:p>
            <a:endParaRPr lang="en-US" dirty="0" smtClean="0"/>
          </a:p>
          <a:p>
            <a:r>
              <a:rPr lang="en-US" dirty="0" smtClean="0"/>
              <a:t>Note: You will not be inputting the number of tickets</a:t>
            </a:r>
            <a:r>
              <a:rPr lang="en-US" baseline="0" dirty="0" smtClean="0"/>
              <a:t> here. The total number will be determined based off of the barcode numbers you will add to the shipment.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5</a:t>
            </a:fld>
            <a:endParaRPr lang="en-US"/>
          </a:p>
        </p:txBody>
      </p:sp>
    </p:spTree>
    <p:extLst>
      <p:ext uri="{BB962C8B-B14F-4D97-AF65-F5344CB8AC3E}">
        <p14:creationId xmlns:p14="http://schemas.microsoft.com/office/powerpoint/2010/main" val="4287171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start the return you must select the tickets that you will be returning first.</a:t>
            </a:r>
          </a:p>
          <a:p>
            <a:endParaRPr lang="en-US" dirty="0" smtClean="0"/>
          </a:p>
          <a:p>
            <a:r>
              <a:rPr lang="en-US" dirty="0" smtClean="0"/>
              <a:t>1. Click on the plus icon on the shipping screen</a:t>
            </a:r>
          </a:p>
          <a:p>
            <a:r>
              <a:rPr lang="en-US" dirty="0" smtClean="0"/>
              <a:t>2 . In the Pop-up window select the ticket types that you need to return or use the select all icon or check each ticket individually and hit save to add to the return.</a:t>
            </a:r>
          </a:p>
          <a:p>
            <a:r>
              <a:rPr lang="en-US" dirty="0" smtClean="0"/>
              <a:t>3. Click ‘Add Selected</a:t>
            </a:r>
            <a:r>
              <a:rPr lang="en-US" baseline="0" dirty="0" smtClean="0"/>
              <a:t> Tickets’</a:t>
            </a:r>
            <a:endParaRPr lang="en-US" dirty="0" smtClean="0"/>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6</a:t>
            </a:fld>
            <a:endParaRPr lang="en-US"/>
          </a:p>
        </p:txBody>
      </p:sp>
    </p:spTree>
    <p:extLst>
      <p:ext uri="{BB962C8B-B14F-4D97-AF65-F5344CB8AC3E}">
        <p14:creationId xmlns:p14="http://schemas.microsoft.com/office/powerpoint/2010/main" val="237741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Tickets must be returned to the system via barcode serial number, this is how MTP and the vendor Track the tickets and your credits</a:t>
            </a:r>
          </a:p>
          <a:p>
            <a:endParaRPr lang="en-US" dirty="0" smtClean="0"/>
          </a:p>
          <a:p>
            <a:r>
              <a:rPr lang="en-US" dirty="0" smtClean="0"/>
              <a:t>1. Use the “ticket and arrow’ icon to select the barcodes you need to add to the order</a:t>
            </a:r>
          </a:p>
          <a:p>
            <a:r>
              <a:rPr lang="en-US" dirty="0" smtClean="0"/>
              <a:t>2. Select the ‘+’ icon to get to the barcode list of available tickets</a:t>
            </a:r>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7</a:t>
            </a:fld>
            <a:endParaRPr lang="en-US"/>
          </a:p>
        </p:txBody>
      </p:sp>
    </p:spTree>
    <p:extLst>
      <p:ext uri="{BB962C8B-B14F-4D97-AF65-F5344CB8AC3E}">
        <p14:creationId xmlns:p14="http://schemas.microsoft.com/office/powerpoint/2010/main" val="366803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solidFill>
                  <a:schemeClr val="bg1"/>
                </a:solidFill>
              </a:rPr>
              <a:t>For Disney World there is a specific entry method to search for the barcodes : </a:t>
            </a:r>
          </a:p>
          <a:p>
            <a:pPr marL="228600" indent="-228600">
              <a:buAutoNum type="arabicPeriod"/>
            </a:pPr>
            <a:r>
              <a:rPr lang="en-US" b="0" dirty="0" smtClean="0">
                <a:solidFill>
                  <a:schemeClr val="bg1"/>
                </a:solidFill>
              </a:rPr>
              <a:t>In the ‘Prefix’ filed  you will put the WTS number and a dash mark such as “063-”</a:t>
            </a:r>
          </a:p>
          <a:p>
            <a:pPr marL="228600" indent="-228600">
              <a:buAutoNum type="arabicPeriod"/>
            </a:pPr>
            <a:r>
              <a:rPr lang="en-US" b="0" dirty="0" smtClean="0">
                <a:solidFill>
                  <a:schemeClr val="bg1"/>
                </a:solidFill>
              </a:rPr>
              <a:t>In the “Serial’ field you would input the starting number it must represent at least a 4 digit value (“0000”) for instance : “0092” or “3450” </a:t>
            </a:r>
          </a:p>
          <a:p>
            <a:pPr marL="228600" indent="-228600">
              <a:buAutoNum type="arabicPeriod"/>
            </a:pPr>
            <a:r>
              <a:rPr lang="en-US" b="0" dirty="0" smtClean="0">
                <a:solidFill>
                  <a:schemeClr val="bg1"/>
                </a:solidFill>
              </a:rPr>
              <a:t>For the “Suffix’ you will input the date in a </a:t>
            </a:r>
            <a:r>
              <a:rPr lang="en-US" b="0" dirty="0" err="1" smtClean="0">
                <a:solidFill>
                  <a:schemeClr val="bg1"/>
                </a:solidFill>
              </a:rPr>
              <a:t>mmyydd</a:t>
            </a:r>
            <a:r>
              <a:rPr lang="en-US" b="0" dirty="0" smtClean="0">
                <a:solidFill>
                  <a:schemeClr val="bg1"/>
                </a:solidFill>
              </a:rPr>
              <a:t> format with a leading dash mark such as “-031519” </a:t>
            </a:r>
          </a:p>
          <a:p>
            <a:pPr marL="228600" indent="-228600">
              <a:buAutoNum type="arabicPeriod"/>
            </a:pPr>
            <a:r>
              <a:rPr lang="en-US" b="0" dirty="0" smtClean="0">
                <a:solidFill>
                  <a:schemeClr val="bg1"/>
                </a:solidFill>
              </a:rPr>
              <a:t>For a range you can input the ‘Range</a:t>
            </a:r>
            <a:r>
              <a:rPr lang="en-US" b="0" baseline="0" dirty="0" smtClean="0">
                <a:solidFill>
                  <a:schemeClr val="bg1"/>
                </a:solidFill>
              </a:rPr>
              <a:t> </a:t>
            </a:r>
            <a:r>
              <a:rPr lang="en-US" b="0" dirty="0" smtClean="0">
                <a:solidFill>
                  <a:schemeClr val="bg1"/>
                </a:solidFill>
              </a:rPr>
              <a:t>end’ number</a:t>
            </a:r>
          </a:p>
          <a:p>
            <a:pPr marL="228600" indent="-228600">
              <a:buAutoNum type="arabicPeriod"/>
            </a:pPr>
            <a:r>
              <a:rPr lang="en-US" b="0" dirty="0" smtClean="0">
                <a:solidFill>
                  <a:schemeClr val="bg1"/>
                </a:solidFill>
              </a:rPr>
              <a:t>The select barcode list will appear. Use</a:t>
            </a:r>
            <a:r>
              <a:rPr lang="en-US" b="0" baseline="0" dirty="0" smtClean="0">
                <a:solidFill>
                  <a:schemeClr val="bg1"/>
                </a:solidFill>
              </a:rPr>
              <a:t> the ‘Check Box ‘ to select all</a:t>
            </a:r>
          </a:p>
          <a:p>
            <a:pPr marL="228600" indent="-228600">
              <a:buAutoNum type="arabicPeriod"/>
            </a:pPr>
            <a:r>
              <a:rPr lang="en-US" b="0" baseline="0" dirty="0" smtClean="0">
                <a:solidFill>
                  <a:schemeClr val="bg1"/>
                </a:solidFill>
              </a:rPr>
              <a:t>Use the “Select” button to add to return. </a:t>
            </a:r>
            <a:endParaRPr lang="en-US" b="0" dirty="0" smtClean="0">
              <a:solidFill>
                <a:schemeClr val="bg1"/>
              </a:solidFill>
            </a:endParaRPr>
          </a:p>
          <a:p>
            <a:pPr marL="228600" indent="-228600">
              <a:buAutoNum type="arabicPeriod"/>
            </a:pPr>
            <a:endParaRPr lang="en-US" b="0" dirty="0" smtClean="0">
              <a:solidFill>
                <a:schemeClr val="bg1"/>
              </a:solidFill>
            </a:endParaRPr>
          </a:p>
          <a:p>
            <a:pPr marL="228600" indent="-228600">
              <a:buAutoNum type="arabicPeriod"/>
            </a:pPr>
            <a:endParaRPr lang="en-US" b="0" dirty="0" smtClean="0">
              <a:solidFill>
                <a:schemeClr val="bg1"/>
              </a:solidFill>
            </a:endParaRPr>
          </a:p>
          <a:p>
            <a:pPr marL="0" indent="0">
              <a:buNone/>
            </a:pPr>
            <a:r>
              <a:rPr lang="en-US" b="0" dirty="0" smtClean="0">
                <a:solidFill>
                  <a:schemeClr val="bg1"/>
                </a:solidFill>
              </a:rPr>
              <a:t>Note you must include the leading or ending zero in the sequences to locate the barcode successfully. It is imperative that you note the dates correctly as there</a:t>
            </a:r>
            <a:r>
              <a:rPr lang="en-US" b="0" baseline="0" dirty="0" smtClean="0">
                <a:solidFill>
                  <a:schemeClr val="bg1"/>
                </a:solidFill>
              </a:rPr>
              <a:t> additionally, </a:t>
            </a:r>
            <a:r>
              <a:rPr lang="en-US" b="0" dirty="0" smtClean="0">
                <a:solidFill>
                  <a:schemeClr val="bg1"/>
                </a:solidFill>
              </a:rPr>
              <a:t>there is a count of the number of barcodes returned in the bottom right side of the screen match that value to the number of tickets in your sequence. </a:t>
            </a:r>
          </a:p>
          <a:p>
            <a:pPr lvl="1"/>
            <a:endParaRPr lang="en-US" b="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8</a:t>
            </a:fld>
            <a:endParaRPr lang="en-US"/>
          </a:p>
        </p:txBody>
      </p:sp>
    </p:spTree>
    <p:extLst>
      <p:ext uri="{BB962C8B-B14F-4D97-AF65-F5344CB8AC3E}">
        <p14:creationId xmlns:p14="http://schemas.microsoft.com/office/powerpoint/2010/main" val="828662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solidFill>
                  <a:schemeClr val="bg1"/>
                </a:solidFill>
              </a:rPr>
              <a:t>ALL of the barcodes that were shipped to your installation for the duration of the price code will appear.</a:t>
            </a:r>
          </a:p>
          <a:p>
            <a:endParaRPr lang="en-US" b="0" dirty="0" smtClean="0">
              <a:solidFill>
                <a:schemeClr val="bg1"/>
              </a:solidFill>
            </a:endParaRPr>
          </a:p>
          <a:p>
            <a:r>
              <a:rPr lang="en-US" b="0" dirty="0" smtClean="0">
                <a:solidFill>
                  <a:schemeClr val="bg1"/>
                </a:solidFill>
              </a:rPr>
              <a:t>Be</a:t>
            </a:r>
            <a:r>
              <a:rPr lang="en-US" b="0" baseline="0" dirty="0" smtClean="0">
                <a:solidFill>
                  <a:schemeClr val="bg1"/>
                </a:solidFill>
              </a:rPr>
              <a:t> sure to use the correct format to also search for single barcodes.</a:t>
            </a:r>
          </a:p>
          <a:p>
            <a:pPr marL="228600" indent="-228600">
              <a:buAutoNum type="arabicPeriod"/>
            </a:pPr>
            <a:r>
              <a:rPr lang="en-US" b="0" baseline="0" dirty="0" smtClean="0">
                <a:solidFill>
                  <a:schemeClr val="bg1"/>
                </a:solidFill>
              </a:rPr>
              <a:t>Input the serial number into the ‘Search all Columns’ Example: 062-0901-103019</a:t>
            </a:r>
          </a:p>
          <a:p>
            <a:pPr marL="228600" indent="-228600">
              <a:buAutoNum type="arabicPeriod"/>
            </a:pPr>
            <a:r>
              <a:rPr lang="en-US" b="0" dirty="0" smtClean="0">
                <a:solidFill>
                  <a:schemeClr val="bg1"/>
                </a:solidFill>
              </a:rPr>
              <a:t>Use the check</a:t>
            </a:r>
            <a:r>
              <a:rPr lang="en-US" b="0" baseline="0" dirty="0" smtClean="0">
                <a:solidFill>
                  <a:schemeClr val="bg1"/>
                </a:solidFill>
              </a:rPr>
              <a:t> mark ‘add’ to order</a:t>
            </a:r>
          </a:p>
          <a:p>
            <a:pPr marL="228600" indent="-228600">
              <a:buAutoNum type="arabicPeriod"/>
            </a:pPr>
            <a:r>
              <a:rPr lang="en-US" b="0" baseline="0" dirty="0" smtClean="0">
                <a:solidFill>
                  <a:schemeClr val="bg1"/>
                </a:solidFill>
              </a:rPr>
              <a:t>Next click “Select’</a:t>
            </a:r>
          </a:p>
          <a:p>
            <a:pPr marL="0" indent="0">
              <a:buNone/>
            </a:pPr>
            <a:endParaRPr lang="en-US" b="0" baseline="0" dirty="0" smtClean="0">
              <a:solidFill>
                <a:schemeClr val="bg1"/>
              </a:solidFill>
            </a:endParaRPr>
          </a:p>
          <a:p>
            <a:pPr marL="0" indent="0">
              <a:buNone/>
            </a:pPr>
            <a:endParaRPr lang="en-US" b="0" baseline="0" dirty="0" smtClean="0">
              <a:solidFill>
                <a:schemeClr val="bg1"/>
              </a:solidFill>
            </a:endParaRPr>
          </a:p>
          <a:p>
            <a:pPr marL="0" indent="0">
              <a:buNone/>
            </a:pPr>
            <a:endParaRPr lang="en-US" b="0" baseline="0" dirty="0" smtClean="0">
              <a:solidFill>
                <a:schemeClr val="bg1"/>
              </a:solidFill>
            </a:endParaRPr>
          </a:p>
          <a:p>
            <a:pPr marL="0" indent="0">
              <a:buNone/>
            </a:pPr>
            <a:r>
              <a:rPr lang="en-US" b="0" dirty="0" smtClean="0">
                <a:solidFill>
                  <a:schemeClr val="bg1"/>
                </a:solidFill>
              </a:rPr>
              <a:t>In the next pop-up it shows you what barcodes are in the return. I recommend hitting save at this point and then reopening barcode load screen to work on the next sequence. That way if you do not lose your place in your order.</a:t>
            </a:r>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9</a:t>
            </a:fld>
            <a:endParaRPr lang="en-US"/>
          </a:p>
        </p:txBody>
      </p:sp>
    </p:spTree>
    <p:extLst>
      <p:ext uri="{BB962C8B-B14F-4D97-AF65-F5344CB8AC3E}">
        <p14:creationId xmlns:p14="http://schemas.microsoft.com/office/powerpoint/2010/main" val="240336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bg1"/>
                </a:solidFill>
              </a:rPr>
              <a:t>In the next pop</a:t>
            </a:r>
            <a:r>
              <a:rPr lang="en-US" b="0" baseline="0" dirty="0" smtClean="0">
                <a:solidFill>
                  <a:schemeClr val="bg1"/>
                </a:solidFill>
              </a:rPr>
              <a:t> window </a:t>
            </a:r>
            <a:r>
              <a:rPr lang="en-US" b="0" dirty="0" smtClean="0">
                <a:solidFill>
                  <a:schemeClr val="bg1"/>
                </a:solidFill>
              </a:rPr>
              <a:t>it will</a:t>
            </a:r>
            <a:r>
              <a:rPr lang="en-US" b="0" baseline="0" dirty="0" smtClean="0">
                <a:solidFill>
                  <a:schemeClr val="bg1"/>
                </a:solidFill>
              </a:rPr>
              <a:t> display</a:t>
            </a:r>
            <a:r>
              <a:rPr lang="en-US" b="0" dirty="0" smtClean="0">
                <a:solidFill>
                  <a:schemeClr val="bg1"/>
                </a:solidFill>
              </a:rPr>
              <a:t> all barcodes for that ticket type are in the return.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bg1"/>
                </a:solidFill>
              </a:rPr>
              <a:t>The</a:t>
            </a:r>
            <a:r>
              <a:rPr lang="en-US" b="0" baseline="0" dirty="0" smtClean="0">
                <a:solidFill>
                  <a:schemeClr val="bg1"/>
                </a:solidFill>
              </a:rPr>
              <a:t> screen summarizes the quantity you have put into the return.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chemeClr val="bg1"/>
                </a:solidFill>
              </a:rPr>
              <a:t>Additionally, if you have selected a barcode incorrectly you can delete it.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chemeClr val="bg1"/>
                </a:solidFill>
              </a:rPr>
              <a:t>	1. Select the line with the wrong barcode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chemeClr val="bg1"/>
                </a:solidFill>
              </a:rPr>
              <a:t>	2. Use the trash can to delete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bg1"/>
                </a:solidFill>
              </a:rPr>
              <a:t>Select “SAVE’ to</a:t>
            </a:r>
            <a:r>
              <a:rPr lang="en-US" b="0" baseline="0" dirty="0" smtClean="0">
                <a:solidFill>
                  <a:schemeClr val="bg1"/>
                </a:solidFill>
              </a:rPr>
              <a:t> add the barcodes to your return,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bg1"/>
                </a:solidFill>
              </a:rPr>
              <a:t>Note: We recommend hitting save at this point and then reopening barcode load screen to work on the next sequence. That way if you do not lose your place in your order.</a:t>
            </a:r>
          </a:p>
          <a:p>
            <a:endParaRPr lang="en-US" dirty="0"/>
          </a:p>
        </p:txBody>
      </p:sp>
      <p:sp>
        <p:nvSpPr>
          <p:cNvPr id="4" name="Slide Number Placeholder 3"/>
          <p:cNvSpPr>
            <a:spLocks noGrp="1"/>
          </p:cNvSpPr>
          <p:nvPr>
            <p:ph type="sldNum" sz="quarter" idx="10"/>
          </p:nvPr>
        </p:nvSpPr>
        <p:spPr/>
        <p:txBody>
          <a:bodyPr/>
          <a:lstStyle/>
          <a:p>
            <a:fld id="{26C8FAA2-554A-4B73-8554-B6F770CA6A48}" type="slidenum">
              <a:rPr lang="en-US" smtClean="0"/>
              <a:t>10</a:t>
            </a:fld>
            <a:endParaRPr lang="en-US"/>
          </a:p>
        </p:txBody>
      </p:sp>
    </p:spTree>
    <p:extLst>
      <p:ext uri="{BB962C8B-B14F-4D97-AF65-F5344CB8AC3E}">
        <p14:creationId xmlns:p14="http://schemas.microsoft.com/office/powerpoint/2010/main" val="3323312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7/10/2020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7/10/2020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2497" y="3878993"/>
            <a:ext cx="7671758" cy="1338467"/>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pPr algn="ctr"/>
            <a:r>
              <a:rPr lang="en-US" dirty="0" smtClean="0"/>
              <a:t>Processing STOCK TICKET  RETURNS IN TMS </a:t>
            </a:r>
            <a:endParaRPr lang="en-US" dirty="0"/>
          </a:p>
        </p:txBody>
      </p:sp>
      <p:pic>
        <p:nvPicPr>
          <p:cNvPr id="4" name="Picture 3"/>
          <p:cNvPicPr>
            <a:picLocks noChangeAspect="1"/>
          </p:cNvPicPr>
          <p:nvPr/>
        </p:nvPicPr>
        <p:blipFill>
          <a:blip r:embed="rId3"/>
          <a:stretch>
            <a:fillRect/>
          </a:stretch>
        </p:blipFill>
        <p:spPr>
          <a:xfrm>
            <a:off x="2960383" y="931460"/>
            <a:ext cx="5895986" cy="2353208"/>
          </a:xfrm>
          <a:prstGeom prst="rect">
            <a:avLst/>
          </a:prstGeom>
        </p:spPr>
      </p:pic>
    </p:spTree>
    <p:extLst>
      <p:ext uri="{BB962C8B-B14F-4D97-AF65-F5344CB8AC3E}">
        <p14:creationId xmlns:p14="http://schemas.microsoft.com/office/powerpoint/2010/main" val="3773503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57269" y="174957"/>
            <a:ext cx="6335910" cy="109236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a:normAutofit fontScale="60000" lnSpcReduction="20000"/>
          </a:bodyPr>
          <a:lstStyle>
            <a:lvl1pPr algn="l" defTabSz="914400" rtl="0" eaLnBrk="1" latinLnBrk="0" hangingPunct="1">
              <a:lnSpc>
                <a:spcPct val="90000"/>
              </a:lnSpc>
              <a:spcBef>
                <a:spcPct val="0"/>
              </a:spcBef>
              <a:buNone/>
              <a:defRPr sz="3600" kern="1200" cap="all"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700" dirty="0" smtClean="0"/>
              <a:t/>
            </a:r>
            <a:br>
              <a:rPr lang="en-US" sz="4700" dirty="0" smtClean="0"/>
            </a:br>
            <a:r>
              <a:rPr lang="en-US" sz="4700" dirty="0" smtClean="0"/>
              <a:t>       Barcode selection filters	</a:t>
            </a:r>
            <a:r>
              <a:rPr lang="en-US" dirty="0" smtClean="0"/>
              <a:t>	</a:t>
            </a:r>
            <a:endParaRPr lang="en-US" dirty="0"/>
          </a:p>
        </p:txBody>
      </p:sp>
      <p:grpSp>
        <p:nvGrpSpPr>
          <p:cNvPr id="8" name="Group 7"/>
          <p:cNvGrpSpPr/>
          <p:nvPr/>
        </p:nvGrpSpPr>
        <p:grpSpPr>
          <a:xfrm>
            <a:off x="697479" y="1193459"/>
            <a:ext cx="6296438" cy="4841631"/>
            <a:chOff x="2943373" y="1706806"/>
            <a:chExt cx="6296438" cy="4841631"/>
          </a:xfrm>
        </p:grpSpPr>
        <p:pic>
          <p:nvPicPr>
            <p:cNvPr id="2" name="Picture 1"/>
            <p:cNvPicPr>
              <a:picLocks noChangeAspect="1"/>
            </p:cNvPicPr>
            <p:nvPr/>
          </p:nvPicPr>
          <p:blipFill>
            <a:blip r:embed="rId3"/>
            <a:stretch>
              <a:fillRect/>
            </a:stretch>
          </p:blipFill>
          <p:spPr>
            <a:xfrm>
              <a:off x="3030071" y="1706806"/>
              <a:ext cx="6209740" cy="4841631"/>
            </a:xfrm>
            <a:prstGeom prst="rect">
              <a:avLst/>
            </a:prstGeom>
          </p:spPr>
        </p:pic>
        <p:sp>
          <p:nvSpPr>
            <p:cNvPr id="5" name="TextBox 4"/>
            <p:cNvSpPr txBox="1"/>
            <p:nvPr/>
          </p:nvSpPr>
          <p:spPr>
            <a:xfrm>
              <a:off x="2943373" y="325282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6" name="TextBox 5"/>
            <p:cNvSpPr txBox="1"/>
            <p:nvPr/>
          </p:nvSpPr>
          <p:spPr>
            <a:xfrm>
              <a:off x="8572767" y="3228575"/>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7" name="TextBox 6"/>
            <p:cNvSpPr txBox="1"/>
            <p:nvPr/>
          </p:nvSpPr>
          <p:spPr>
            <a:xfrm>
              <a:off x="8236324" y="6076232"/>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grpSp>
      <p:sp>
        <p:nvSpPr>
          <p:cNvPr id="9" name="TextBox 8"/>
          <p:cNvSpPr txBox="1"/>
          <p:nvPr/>
        </p:nvSpPr>
        <p:spPr>
          <a:xfrm>
            <a:off x="8021053" y="3368842"/>
            <a:ext cx="184731" cy="369332"/>
          </a:xfrm>
          <a:prstGeom prst="rect">
            <a:avLst/>
          </a:prstGeom>
          <a:noFill/>
        </p:spPr>
        <p:txBody>
          <a:bodyPr wrap="none" rtlCol="0">
            <a:spAutoFit/>
          </a:bodyPr>
          <a:lstStyle/>
          <a:p>
            <a:endParaRPr lang="en-US" dirty="0"/>
          </a:p>
        </p:txBody>
      </p:sp>
      <p:sp>
        <p:nvSpPr>
          <p:cNvPr id="10" name="TextBox 9"/>
          <p:cNvSpPr txBox="1"/>
          <p:nvPr/>
        </p:nvSpPr>
        <p:spPr>
          <a:xfrm>
            <a:off x="7427495" y="1267327"/>
            <a:ext cx="4375277" cy="535531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lvl="0" defTabSz="914400">
              <a:defRPr/>
            </a:pPr>
            <a:r>
              <a:rPr lang="en-US" b="1" dirty="0">
                <a:solidFill>
                  <a:schemeClr val="bg1"/>
                </a:solidFill>
              </a:rPr>
              <a:t>In the next pop window it will display all barcodes for that ticket type are in the return. </a:t>
            </a:r>
          </a:p>
          <a:p>
            <a:pPr lvl="0" defTabSz="914400">
              <a:defRPr/>
            </a:pPr>
            <a:endParaRPr lang="en-US" b="1" dirty="0">
              <a:solidFill>
                <a:schemeClr val="bg1"/>
              </a:solidFill>
            </a:endParaRPr>
          </a:p>
          <a:p>
            <a:pPr lvl="0" defTabSz="914400">
              <a:defRPr/>
            </a:pPr>
            <a:r>
              <a:rPr lang="en-US" b="1" dirty="0">
                <a:solidFill>
                  <a:schemeClr val="bg1"/>
                </a:solidFill>
              </a:rPr>
              <a:t>The screen summarizes the quantity you have put into the return.</a:t>
            </a:r>
          </a:p>
          <a:p>
            <a:pPr lvl="0" defTabSz="914400">
              <a:defRPr/>
            </a:pPr>
            <a:r>
              <a:rPr lang="en-US" b="1" dirty="0">
                <a:solidFill>
                  <a:schemeClr val="bg1"/>
                </a:solidFill>
              </a:rPr>
              <a:t>Additionally, if you have selected a barcode incorrectly you can delete it. </a:t>
            </a:r>
          </a:p>
          <a:p>
            <a:pPr lvl="0" defTabSz="914400">
              <a:defRPr/>
            </a:pPr>
            <a:r>
              <a:rPr lang="en-US" b="1" dirty="0" smtClean="0">
                <a:solidFill>
                  <a:schemeClr val="bg1"/>
                </a:solidFill>
              </a:rPr>
              <a:t>1</a:t>
            </a:r>
            <a:r>
              <a:rPr lang="en-US" b="1" dirty="0">
                <a:solidFill>
                  <a:schemeClr val="bg1"/>
                </a:solidFill>
              </a:rPr>
              <a:t>. Select the line with the wrong barcode</a:t>
            </a:r>
          </a:p>
          <a:p>
            <a:pPr lvl="0" defTabSz="914400">
              <a:defRPr/>
            </a:pPr>
            <a:r>
              <a:rPr lang="en-US" b="1" dirty="0" smtClean="0">
                <a:solidFill>
                  <a:schemeClr val="bg1"/>
                </a:solidFill>
              </a:rPr>
              <a:t>2</a:t>
            </a:r>
            <a:r>
              <a:rPr lang="en-US" b="1" dirty="0">
                <a:solidFill>
                  <a:schemeClr val="bg1"/>
                </a:solidFill>
              </a:rPr>
              <a:t>. Use the trash can to delete</a:t>
            </a:r>
          </a:p>
          <a:p>
            <a:pPr lvl="0" defTabSz="914400">
              <a:defRPr/>
            </a:pPr>
            <a:endParaRPr lang="en-US" b="1" dirty="0">
              <a:solidFill>
                <a:schemeClr val="bg1"/>
              </a:solidFill>
            </a:endParaRPr>
          </a:p>
          <a:p>
            <a:pPr lvl="0" defTabSz="914400">
              <a:defRPr/>
            </a:pPr>
            <a:r>
              <a:rPr lang="en-US" b="1" dirty="0" smtClean="0">
                <a:solidFill>
                  <a:schemeClr val="bg1"/>
                </a:solidFill>
              </a:rPr>
              <a:t>3. Select </a:t>
            </a:r>
            <a:r>
              <a:rPr lang="en-US" b="1" dirty="0">
                <a:solidFill>
                  <a:schemeClr val="bg1"/>
                </a:solidFill>
              </a:rPr>
              <a:t>“SAVE’ to add the barcodes to your return,</a:t>
            </a:r>
          </a:p>
          <a:p>
            <a:pPr lvl="0" defTabSz="914400">
              <a:defRPr/>
            </a:pPr>
            <a:endParaRPr lang="en-US" b="1" dirty="0">
              <a:solidFill>
                <a:schemeClr val="bg1"/>
              </a:solidFill>
            </a:endParaRPr>
          </a:p>
          <a:p>
            <a:pPr lvl="0" defTabSz="914400">
              <a:defRPr/>
            </a:pPr>
            <a:r>
              <a:rPr lang="en-US" b="1" dirty="0">
                <a:solidFill>
                  <a:schemeClr val="bg1"/>
                </a:solidFill>
              </a:rPr>
              <a:t>Note: We recommend hitting save at this point and then reopening barcode load screen to work on the next sequence. That way if you do not lose your place in your order.</a:t>
            </a:r>
          </a:p>
        </p:txBody>
      </p:sp>
    </p:spTree>
    <p:extLst>
      <p:ext uri="{BB962C8B-B14F-4D97-AF65-F5344CB8AC3E}">
        <p14:creationId xmlns:p14="http://schemas.microsoft.com/office/powerpoint/2010/main" val="4269535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344177" y="1255591"/>
            <a:ext cx="10961415" cy="2451287"/>
            <a:chOff x="831093" y="1886606"/>
            <a:chExt cx="10961415" cy="2451287"/>
          </a:xfrm>
        </p:grpSpPr>
        <p:pic>
          <p:nvPicPr>
            <p:cNvPr id="2" name="Picture 1"/>
            <p:cNvPicPr>
              <a:picLocks noChangeAspect="1"/>
            </p:cNvPicPr>
            <p:nvPr/>
          </p:nvPicPr>
          <p:blipFill>
            <a:blip r:embed="rId3"/>
            <a:stretch>
              <a:fillRect/>
            </a:stretch>
          </p:blipFill>
          <p:spPr>
            <a:xfrm>
              <a:off x="831093" y="1886606"/>
              <a:ext cx="10961415" cy="2451287"/>
            </a:xfrm>
            <a:prstGeom prst="rect">
              <a:avLst/>
            </a:prstGeom>
          </p:spPr>
        </p:pic>
        <p:sp>
          <p:nvSpPr>
            <p:cNvPr id="4" name="TextBox 3"/>
            <p:cNvSpPr txBox="1"/>
            <p:nvPr/>
          </p:nvSpPr>
          <p:spPr>
            <a:xfrm>
              <a:off x="10353881" y="3188653"/>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5" name="TextBox 4"/>
            <p:cNvSpPr txBox="1"/>
            <p:nvPr/>
          </p:nvSpPr>
          <p:spPr>
            <a:xfrm>
              <a:off x="6581448" y="1892358"/>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sp>
          <p:nvSpPr>
            <p:cNvPr id="8" name="TextBox 7"/>
            <p:cNvSpPr txBox="1"/>
            <p:nvPr/>
          </p:nvSpPr>
          <p:spPr>
            <a:xfrm>
              <a:off x="8380703" y="2225998"/>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grpSp>
      <p:sp>
        <p:nvSpPr>
          <p:cNvPr id="10" name="Title 1"/>
          <p:cNvSpPr txBox="1">
            <a:spLocks/>
          </p:cNvSpPr>
          <p:nvPr/>
        </p:nvSpPr>
        <p:spPr>
          <a:xfrm>
            <a:off x="2305487" y="206885"/>
            <a:ext cx="7609740" cy="89142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a:normAutofit fontScale="75000" lnSpcReduction="20000"/>
          </a:bodyPr>
          <a:lstStyle>
            <a:lvl1pPr algn="l" defTabSz="914400" rtl="0" eaLnBrk="1" latinLnBrk="0" hangingPunct="1">
              <a:lnSpc>
                <a:spcPct val="90000"/>
              </a:lnSpc>
              <a:spcBef>
                <a:spcPct val="0"/>
              </a:spcBef>
              <a:buNone/>
              <a:defRPr sz="3600" kern="1200" cap="all"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
            </a:r>
            <a:br>
              <a:rPr lang="en-US" dirty="0" smtClean="0"/>
            </a:br>
            <a:r>
              <a:rPr lang="en-US" dirty="0" smtClean="0"/>
              <a:t>    Mark Shipped and download Packing Slip	</a:t>
            </a:r>
            <a:endParaRPr lang="en-US" dirty="0"/>
          </a:p>
        </p:txBody>
      </p:sp>
      <p:grpSp>
        <p:nvGrpSpPr>
          <p:cNvPr id="15" name="Group 14"/>
          <p:cNvGrpSpPr/>
          <p:nvPr/>
        </p:nvGrpSpPr>
        <p:grpSpPr>
          <a:xfrm>
            <a:off x="2019025" y="1707679"/>
            <a:ext cx="3542188" cy="2461932"/>
            <a:chOff x="3600158" y="4211989"/>
            <a:chExt cx="3542188" cy="2461932"/>
          </a:xfrm>
        </p:grpSpPr>
        <p:pic>
          <p:nvPicPr>
            <p:cNvPr id="3" name="Picture 2"/>
            <p:cNvPicPr>
              <a:picLocks noChangeAspect="1"/>
            </p:cNvPicPr>
            <p:nvPr/>
          </p:nvPicPr>
          <p:blipFill>
            <a:blip r:embed="rId4"/>
            <a:stretch>
              <a:fillRect/>
            </a:stretch>
          </p:blipFill>
          <p:spPr>
            <a:xfrm>
              <a:off x="3734981" y="4211989"/>
              <a:ext cx="3407365" cy="2461932"/>
            </a:xfrm>
            <a:prstGeom prst="rect">
              <a:avLst/>
            </a:prstGeom>
          </p:spPr>
        </p:pic>
        <p:grpSp>
          <p:nvGrpSpPr>
            <p:cNvPr id="14" name="Group 13"/>
            <p:cNvGrpSpPr/>
            <p:nvPr/>
          </p:nvGrpSpPr>
          <p:grpSpPr>
            <a:xfrm>
              <a:off x="3600158" y="4279518"/>
              <a:ext cx="2981290" cy="2270320"/>
              <a:chOff x="3600158" y="4279518"/>
              <a:chExt cx="2981290" cy="2270320"/>
            </a:xfrm>
          </p:grpSpPr>
          <p:sp>
            <p:nvSpPr>
              <p:cNvPr id="6" name="TextBox 5"/>
              <p:cNvSpPr txBox="1"/>
              <p:nvPr/>
            </p:nvSpPr>
            <p:spPr>
              <a:xfrm>
                <a:off x="3600158" y="4279518"/>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4</a:t>
                </a:r>
                <a:endParaRPr lang="en-US" dirty="0">
                  <a:solidFill>
                    <a:schemeClr val="bg1"/>
                  </a:solidFill>
                </a:endParaRPr>
              </a:p>
            </p:txBody>
          </p:sp>
          <p:sp>
            <p:nvSpPr>
              <p:cNvPr id="7" name="TextBox 6"/>
              <p:cNvSpPr txBox="1"/>
              <p:nvPr/>
            </p:nvSpPr>
            <p:spPr>
              <a:xfrm>
                <a:off x="6311801" y="618050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5</a:t>
                </a:r>
                <a:endParaRPr lang="en-US" dirty="0">
                  <a:solidFill>
                    <a:schemeClr val="bg1"/>
                  </a:solidFill>
                </a:endParaRPr>
              </a:p>
            </p:txBody>
          </p:sp>
        </p:grpSp>
      </p:grpSp>
      <p:sp>
        <p:nvSpPr>
          <p:cNvPr id="16" name="TextBox 15"/>
          <p:cNvSpPr txBox="1"/>
          <p:nvPr/>
        </p:nvSpPr>
        <p:spPr>
          <a:xfrm>
            <a:off x="1408968" y="4317496"/>
            <a:ext cx="9371128" cy="230832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a:t>Once ALL the tickets are saved to the return</a:t>
            </a:r>
          </a:p>
          <a:p>
            <a:pPr marL="228600" indent="-228600">
              <a:buAutoNum type="arabicPeriod"/>
            </a:pPr>
            <a:r>
              <a:rPr lang="en-US" dirty="0"/>
              <a:t>Validate the number in the return is correct</a:t>
            </a:r>
          </a:p>
          <a:p>
            <a:pPr marL="228600" indent="-228600">
              <a:buAutoNum type="arabicPeriod"/>
            </a:pPr>
            <a:r>
              <a:rPr lang="en-US" dirty="0"/>
              <a:t>Download and review the packing slip to make sure the barcodes are correct</a:t>
            </a:r>
          </a:p>
          <a:p>
            <a:pPr marL="228600" indent="-228600">
              <a:buAutoNum type="arabicPeriod"/>
            </a:pPr>
            <a:r>
              <a:rPr lang="en-US" dirty="0"/>
              <a:t>Select ‘Mark Shipped”</a:t>
            </a:r>
          </a:p>
          <a:p>
            <a:pPr marL="228600" indent="-228600">
              <a:buAutoNum type="arabicPeriod"/>
            </a:pPr>
            <a:r>
              <a:rPr lang="en-US" dirty="0"/>
              <a:t>In the pop-up add the FedEx tracking number</a:t>
            </a:r>
          </a:p>
          <a:p>
            <a:pPr marL="228600" indent="-228600">
              <a:buAutoNum type="arabicPeriod"/>
            </a:pPr>
            <a:r>
              <a:rPr lang="en-US" dirty="0"/>
              <a:t>Then ’Save’ </a:t>
            </a:r>
          </a:p>
          <a:p>
            <a:pPr marL="228600" indent="-228600">
              <a:buAutoNum type="arabicPeriod"/>
            </a:pPr>
            <a:endParaRPr lang="en-US" dirty="0"/>
          </a:p>
          <a:p>
            <a:r>
              <a:rPr lang="en-US" dirty="0"/>
              <a:t>In your shipment envelope include the tickets, packing slip and copies of the serial number ranges.</a:t>
            </a:r>
          </a:p>
        </p:txBody>
      </p:sp>
    </p:spTree>
    <p:extLst>
      <p:ext uri="{BB962C8B-B14F-4D97-AF65-F5344CB8AC3E}">
        <p14:creationId xmlns:p14="http://schemas.microsoft.com/office/powerpoint/2010/main" val="3141254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9525" y="1806247"/>
            <a:ext cx="11525799" cy="1766327"/>
          </a:xfrm>
          <a:prstGeom prst="rect">
            <a:avLst/>
          </a:prstGeom>
        </p:spPr>
      </p:pic>
      <p:sp>
        <p:nvSpPr>
          <p:cNvPr id="3" name="Title 1"/>
          <p:cNvSpPr txBox="1">
            <a:spLocks/>
          </p:cNvSpPr>
          <p:nvPr/>
        </p:nvSpPr>
        <p:spPr>
          <a:xfrm>
            <a:off x="3530205" y="232773"/>
            <a:ext cx="5196699" cy="95434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a:normAutofit fontScale="82500" lnSpcReduction="10000"/>
          </a:bodyPr>
          <a:lstStyle>
            <a:lvl1pPr algn="l" defTabSz="914400" rtl="0" eaLnBrk="1" latinLnBrk="0" hangingPunct="1">
              <a:lnSpc>
                <a:spcPct val="90000"/>
              </a:lnSpc>
              <a:spcBef>
                <a:spcPct val="0"/>
              </a:spcBef>
              <a:buNone/>
              <a:defRPr sz="3600" kern="1200" cap="all"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
            </a:r>
            <a:br>
              <a:rPr lang="en-US" dirty="0" smtClean="0"/>
            </a:br>
            <a:r>
              <a:rPr lang="en-US" dirty="0" smtClean="0"/>
              <a:t>    Review RETURNS IN TMS	</a:t>
            </a:r>
            <a:endParaRPr lang="en-US" dirty="0"/>
          </a:p>
        </p:txBody>
      </p:sp>
      <p:sp>
        <p:nvSpPr>
          <p:cNvPr id="4" name="TextBox 3"/>
          <p:cNvSpPr txBox="1"/>
          <p:nvPr/>
        </p:nvSpPr>
        <p:spPr>
          <a:xfrm>
            <a:off x="99878" y="178454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5" name="TextBox 4"/>
          <p:cNvSpPr txBox="1"/>
          <p:nvPr/>
        </p:nvSpPr>
        <p:spPr>
          <a:xfrm>
            <a:off x="11364537" y="2294770"/>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6" name="TextBox 5"/>
          <p:cNvSpPr txBox="1"/>
          <p:nvPr/>
        </p:nvSpPr>
        <p:spPr>
          <a:xfrm>
            <a:off x="1737166" y="4191704"/>
            <a:ext cx="8782775" cy="230832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t>To Review your return in TMS </a:t>
            </a:r>
          </a:p>
          <a:p>
            <a:pPr marL="228600" indent="-228600">
              <a:buAutoNum type="arabicPeriod"/>
            </a:pPr>
            <a:r>
              <a:rPr lang="en-US" b="1" dirty="0"/>
              <a:t>Navigate to the hamburger Menu and select “Facility Returns’</a:t>
            </a:r>
          </a:p>
          <a:p>
            <a:pPr marL="228600" indent="-228600">
              <a:buAutoNum type="arabicPeriod"/>
            </a:pPr>
            <a:r>
              <a:rPr lang="en-US" b="1" dirty="0"/>
              <a:t>Select the ticket type </a:t>
            </a:r>
            <a:r>
              <a:rPr lang="en-US" b="1" dirty="0" err="1"/>
              <a:t>ie</a:t>
            </a:r>
            <a:r>
              <a:rPr lang="en-US" b="1" dirty="0"/>
              <a:t> ‘Stock – Prepaid’</a:t>
            </a:r>
          </a:p>
          <a:p>
            <a:pPr marL="228600" indent="-228600">
              <a:buAutoNum type="arabicPeriod"/>
            </a:pPr>
            <a:r>
              <a:rPr lang="en-US" b="1" dirty="0"/>
              <a:t>Review the Status once marked shipped the status would be “Open (In Process)</a:t>
            </a:r>
          </a:p>
          <a:p>
            <a:pPr marL="228600" indent="-228600">
              <a:buAutoNum type="arabicPeriod"/>
            </a:pPr>
            <a:r>
              <a:rPr lang="en-US" b="1" dirty="0"/>
              <a:t>Once MTP has a chance to validate your return it will update to the status of “Completed’</a:t>
            </a:r>
          </a:p>
          <a:p>
            <a:pPr marL="228600" indent="-228600">
              <a:buAutoNum type="arabicPeriod"/>
            </a:pPr>
            <a:endParaRPr lang="en-US" b="1" dirty="0"/>
          </a:p>
          <a:p>
            <a:r>
              <a:rPr lang="en-US" b="1" dirty="0"/>
              <a:t>Note: MTP will be finalizing the returns in January</a:t>
            </a:r>
          </a:p>
        </p:txBody>
      </p:sp>
    </p:spTree>
    <p:extLst>
      <p:ext uri="{BB962C8B-B14F-4D97-AF65-F5344CB8AC3E}">
        <p14:creationId xmlns:p14="http://schemas.microsoft.com/office/powerpoint/2010/main" val="4171805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022122" y="2767423"/>
            <a:ext cx="2517668" cy="11147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a:normAutofit fontScale="82500" lnSpcReduction="20000"/>
          </a:bodyPr>
          <a:lstStyle>
            <a:lvl1pPr algn="l" defTabSz="914400" rtl="0" eaLnBrk="1" latinLnBrk="0" hangingPunct="1">
              <a:lnSpc>
                <a:spcPct val="90000"/>
              </a:lnSpc>
              <a:spcBef>
                <a:spcPct val="0"/>
              </a:spcBef>
              <a:buNone/>
              <a:defRPr sz="3600" kern="1200" cap="all"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
            </a:r>
            <a:br>
              <a:rPr lang="en-US" dirty="0" smtClean="0"/>
            </a:br>
            <a:r>
              <a:rPr lang="en-US" dirty="0" smtClean="0"/>
              <a:t>Thank YOU!</a:t>
            </a:r>
            <a:r>
              <a:rPr lang="en-US" dirty="0" smtClean="0"/>
              <a:t>	</a:t>
            </a:r>
            <a:endParaRPr lang="en-US" dirty="0"/>
          </a:p>
        </p:txBody>
      </p:sp>
    </p:spTree>
    <p:extLst>
      <p:ext uri="{BB962C8B-B14F-4D97-AF65-F5344CB8AC3E}">
        <p14:creationId xmlns:p14="http://schemas.microsoft.com/office/powerpoint/2010/main" val="1725320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43394" y="490181"/>
            <a:ext cx="3286208" cy="654470"/>
          </a:xfrm>
          <a:noFill/>
          <a:ln>
            <a:noFill/>
          </a:ln>
        </p:spPr>
        <p:style>
          <a:lnRef idx="2">
            <a:schemeClr val="accent5"/>
          </a:lnRef>
          <a:fillRef idx="1">
            <a:schemeClr val="lt1"/>
          </a:fillRef>
          <a:effectRef idx="0">
            <a:schemeClr val="accent5"/>
          </a:effectRef>
          <a:fontRef idx="minor">
            <a:schemeClr val="dk1"/>
          </a:fontRef>
        </p:style>
        <p:txBody>
          <a:bodyPr/>
          <a:lstStyle/>
          <a:p>
            <a:r>
              <a:rPr lang="en-US" dirty="0" smtClean="0"/>
              <a:t>Return Details</a:t>
            </a:r>
            <a:endParaRPr lang="en-US" dirty="0"/>
          </a:p>
        </p:txBody>
      </p:sp>
      <p:sp>
        <p:nvSpPr>
          <p:cNvPr id="5" name="Content Placeholder 4"/>
          <p:cNvSpPr>
            <a:spLocks noGrp="1"/>
          </p:cNvSpPr>
          <p:nvPr>
            <p:ph idx="1"/>
          </p:nvPr>
        </p:nvSpPr>
        <p:spPr>
          <a:xfrm>
            <a:off x="1141413" y="1711605"/>
            <a:ext cx="9905999" cy="3541714"/>
          </a:xfrm>
          <a:noFill/>
          <a:ln>
            <a:noFill/>
          </a:ln>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r>
              <a:rPr lang="en-US" dirty="0"/>
              <a:t>Walt Disney World </a:t>
            </a:r>
            <a:r>
              <a:rPr lang="en-US" dirty="0" smtClean="0"/>
              <a:t> (YEAR) </a:t>
            </a:r>
            <a:r>
              <a:rPr lang="en-US" dirty="0"/>
              <a:t>Military Promo tickets will be expiring </a:t>
            </a:r>
            <a:r>
              <a:rPr lang="en-US" dirty="0" smtClean="0"/>
              <a:t>(FILL IN BLANK) </a:t>
            </a:r>
            <a:r>
              <a:rPr lang="en-US" dirty="0"/>
              <a:t>and MTP will be accepting ticket returns for credit. The deadline for MTP to receive the Disney Promo tickets will be </a:t>
            </a:r>
            <a:r>
              <a:rPr lang="en-US" dirty="0" smtClean="0"/>
              <a:t>(DATE).</a:t>
            </a:r>
            <a:endParaRPr lang="en-US" dirty="0"/>
          </a:p>
          <a:p>
            <a:r>
              <a:rPr lang="en-US" dirty="0"/>
              <a:t>Please note, this is a hard deadline, and the </a:t>
            </a:r>
            <a:r>
              <a:rPr lang="en-US" b="1" dirty="0"/>
              <a:t>Returned Allowed Dates have been set in TMS for </a:t>
            </a:r>
            <a:r>
              <a:rPr lang="en-US" b="1" dirty="0" smtClean="0"/>
              <a:t>(UPDATE) through (UPDATE)</a:t>
            </a:r>
          </a:p>
          <a:p>
            <a:r>
              <a:rPr lang="en-US" dirty="0" smtClean="0"/>
              <a:t>Once </a:t>
            </a:r>
            <a:r>
              <a:rPr lang="en-US" dirty="0"/>
              <a:t>the return deadline in TMS has passed, MTP will not extend this date for any reason. This allows MTP to meet our deadline for the vendor to get you all the credits you are claiming in a timely manner.</a:t>
            </a:r>
          </a:p>
          <a:p>
            <a:endParaRPr lang="en-US" dirty="0"/>
          </a:p>
        </p:txBody>
      </p:sp>
    </p:spTree>
    <p:extLst>
      <p:ext uri="{BB962C8B-B14F-4D97-AF65-F5344CB8AC3E}">
        <p14:creationId xmlns:p14="http://schemas.microsoft.com/office/powerpoint/2010/main" val="1902924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7730" y="377886"/>
            <a:ext cx="5833128" cy="600682"/>
          </a:xfrm>
          <a:noFill/>
          <a:ln>
            <a:noFill/>
          </a:ln>
        </p:spPr>
        <p:style>
          <a:lnRef idx="2">
            <a:schemeClr val="accent5"/>
          </a:lnRef>
          <a:fillRef idx="1">
            <a:schemeClr val="lt1"/>
          </a:fillRef>
          <a:effectRef idx="0">
            <a:schemeClr val="accent5"/>
          </a:effectRef>
          <a:fontRef idx="minor">
            <a:schemeClr val="dk1"/>
          </a:fontRef>
        </p:style>
        <p:txBody>
          <a:bodyPr/>
          <a:lstStyle/>
          <a:p>
            <a:r>
              <a:rPr lang="en-US" dirty="0" smtClean="0"/>
              <a:t>Return General OVERVIEW</a:t>
            </a:r>
            <a:endParaRPr lang="en-US" dirty="0"/>
          </a:p>
        </p:txBody>
      </p:sp>
      <p:sp>
        <p:nvSpPr>
          <p:cNvPr id="3" name="Content Placeholder 2"/>
          <p:cNvSpPr>
            <a:spLocks noGrp="1"/>
          </p:cNvSpPr>
          <p:nvPr>
            <p:ph idx="1"/>
          </p:nvPr>
        </p:nvSpPr>
        <p:spPr>
          <a:xfrm>
            <a:off x="1221623" y="1199384"/>
            <a:ext cx="9905997" cy="4912658"/>
          </a:xfrm>
          <a:noFill/>
          <a:ln>
            <a:noFill/>
          </a:ln>
        </p:spPr>
        <p:style>
          <a:lnRef idx="2">
            <a:schemeClr val="accent5"/>
          </a:lnRef>
          <a:fillRef idx="1">
            <a:schemeClr val="lt1"/>
          </a:fillRef>
          <a:effectRef idx="0">
            <a:schemeClr val="accent5"/>
          </a:effectRef>
          <a:fontRef idx="minor">
            <a:schemeClr val="dk1"/>
          </a:fontRef>
        </p:style>
        <p:txBody>
          <a:bodyPr>
            <a:normAutofit fontScale="85000" lnSpcReduction="20000"/>
          </a:bodyPr>
          <a:lstStyle/>
          <a:p>
            <a:pPr marL="0" indent="0">
              <a:buNone/>
            </a:pPr>
            <a:r>
              <a:rPr lang="en-US" b="1" u="sng" dirty="0"/>
              <a:t>How to Process a Ticket Return</a:t>
            </a:r>
            <a:r>
              <a:rPr lang="en-US" dirty="0"/>
              <a:t>:</a:t>
            </a:r>
          </a:p>
          <a:p>
            <a:pPr lvl="0"/>
            <a:r>
              <a:rPr lang="en-US" sz="2600" dirty="0"/>
              <a:t>In TMS Back Office in the Facility Return screen make sure you have highlighted </a:t>
            </a:r>
            <a:r>
              <a:rPr lang="en-US" sz="2600" b="1" dirty="0"/>
              <a:t>Stock-Prepaid</a:t>
            </a:r>
            <a:r>
              <a:rPr lang="en-US" sz="2600" dirty="0"/>
              <a:t> on the far left for Disney to populate</a:t>
            </a:r>
          </a:p>
          <a:p>
            <a:pPr lvl="0"/>
            <a:r>
              <a:rPr lang="en-US" sz="2600" dirty="0"/>
              <a:t>Please select the reason for return as: </a:t>
            </a:r>
            <a:r>
              <a:rPr lang="en-US" sz="2600" b="1" dirty="0"/>
              <a:t>Price Code Closeout</a:t>
            </a:r>
            <a:endParaRPr lang="en-US" sz="2600" dirty="0"/>
          </a:p>
          <a:p>
            <a:pPr lvl="0"/>
            <a:r>
              <a:rPr lang="en-US" sz="2600" dirty="0"/>
              <a:t>In the initial return screen, make sure you click the “</a:t>
            </a:r>
            <a:r>
              <a:rPr lang="en-US" sz="2600" b="1" dirty="0"/>
              <a:t>+</a:t>
            </a:r>
            <a:r>
              <a:rPr lang="en-US" sz="2600" dirty="0"/>
              <a:t>” symbol to add all the Disney ticket types you wish to include in your return </a:t>
            </a:r>
            <a:r>
              <a:rPr lang="en-US" sz="2600" b="1" dirty="0"/>
              <a:t>BEFORE </a:t>
            </a:r>
            <a:r>
              <a:rPr lang="en-US" sz="2600" dirty="0"/>
              <a:t>creating your shipment document by clicking “</a:t>
            </a:r>
            <a:r>
              <a:rPr lang="en-US" sz="2600" b="1" dirty="0"/>
              <a:t>Create Shipment</a:t>
            </a:r>
            <a:r>
              <a:rPr lang="en-US" sz="2600" dirty="0"/>
              <a:t>” button. </a:t>
            </a:r>
          </a:p>
          <a:p>
            <a:pPr lvl="0"/>
            <a:r>
              <a:rPr lang="en-US" sz="2600" dirty="0"/>
              <a:t>**</a:t>
            </a:r>
            <a:r>
              <a:rPr lang="en-US" sz="2600" b="1" dirty="0"/>
              <a:t>New </a:t>
            </a:r>
            <a:r>
              <a:rPr lang="en-US" sz="2600" dirty="0"/>
              <a:t>** This year we are requiring that you include a photocopy of the beginning and ending ticket of each ticket series that you are returning.</a:t>
            </a:r>
          </a:p>
          <a:p>
            <a:pPr lvl="0"/>
            <a:r>
              <a:rPr lang="en-US" sz="2600" dirty="0"/>
              <a:t>If you are returning a ticket that you or a customer had issue with, you </a:t>
            </a:r>
            <a:r>
              <a:rPr lang="en-US" sz="2600" b="1" dirty="0"/>
              <a:t>MUST</a:t>
            </a:r>
            <a:r>
              <a:rPr lang="en-US" sz="2600" dirty="0"/>
              <a:t> include information such as email communication with WDW/MTP in your return package so we can process the Return request correctly. </a:t>
            </a:r>
          </a:p>
          <a:p>
            <a:endParaRPr lang="en-US" dirty="0"/>
          </a:p>
        </p:txBody>
      </p:sp>
    </p:spTree>
    <p:extLst>
      <p:ext uri="{BB962C8B-B14F-4D97-AF65-F5344CB8AC3E}">
        <p14:creationId xmlns:p14="http://schemas.microsoft.com/office/powerpoint/2010/main" val="3179564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35505" y="663342"/>
            <a:ext cx="8524194" cy="3086690"/>
            <a:chOff x="203420" y="1033301"/>
            <a:chExt cx="9967275" cy="3144252"/>
          </a:xfrm>
        </p:grpSpPr>
        <p:pic>
          <p:nvPicPr>
            <p:cNvPr id="5" name="Picture 4"/>
            <p:cNvPicPr>
              <a:picLocks noChangeAspect="1"/>
            </p:cNvPicPr>
            <p:nvPr/>
          </p:nvPicPr>
          <p:blipFill>
            <a:blip r:embed="rId3"/>
            <a:stretch>
              <a:fillRect/>
            </a:stretch>
          </p:blipFill>
          <p:spPr>
            <a:xfrm>
              <a:off x="447530" y="1129553"/>
              <a:ext cx="9723165" cy="3048000"/>
            </a:xfrm>
            <a:prstGeom prst="rect">
              <a:avLst/>
            </a:prstGeom>
          </p:spPr>
        </p:pic>
        <p:sp>
          <p:nvSpPr>
            <p:cNvPr id="8" name="TextBox 7"/>
            <p:cNvSpPr txBox="1"/>
            <p:nvPr/>
          </p:nvSpPr>
          <p:spPr>
            <a:xfrm>
              <a:off x="209966" y="103330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9" name="TextBox 8"/>
            <p:cNvSpPr txBox="1"/>
            <p:nvPr/>
          </p:nvSpPr>
          <p:spPr>
            <a:xfrm>
              <a:off x="203420" y="1648234"/>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10" name="TextBox 9"/>
            <p:cNvSpPr txBox="1"/>
            <p:nvPr/>
          </p:nvSpPr>
          <p:spPr>
            <a:xfrm>
              <a:off x="1679698" y="117597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grpSp>
      <p:sp>
        <p:nvSpPr>
          <p:cNvPr id="2" name="Title 1"/>
          <p:cNvSpPr>
            <a:spLocks noGrp="1"/>
          </p:cNvSpPr>
          <p:nvPr>
            <p:ph type="title"/>
          </p:nvPr>
        </p:nvSpPr>
        <p:spPr>
          <a:xfrm>
            <a:off x="3251423" y="107532"/>
            <a:ext cx="6245504" cy="555810"/>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Creating A STOCK TICKET RETURN</a:t>
            </a:r>
            <a:endParaRPr lang="en-US" dirty="0"/>
          </a:p>
        </p:txBody>
      </p:sp>
      <p:grpSp>
        <p:nvGrpSpPr>
          <p:cNvPr id="19" name="Group 18"/>
          <p:cNvGrpSpPr/>
          <p:nvPr/>
        </p:nvGrpSpPr>
        <p:grpSpPr>
          <a:xfrm>
            <a:off x="6374175" y="1832824"/>
            <a:ext cx="4941204" cy="2382597"/>
            <a:chOff x="2775049" y="3130914"/>
            <a:chExt cx="5952565" cy="2796988"/>
          </a:xfrm>
        </p:grpSpPr>
        <p:pic>
          <p:nvPicPr>
            <p:cNvPr id="7" name="Picture 6"/>
            <p:cNvPicPr>
              <a:picLocks noChangeAspect="1"/>
            </p:cNvPicPr>
            <p:nvPr/>
          </p:nvPicPr>
          <p:blipFill rotWithShape="1">
            <a:blip r:embed="rId4"/>
            <a:srcRect l="1980" t="2941" r="2023" b="5580"/>
            <a:stretch/>
          </p:blipFill>
          <p:spPr>
            <a:xfrm>
              <a:off x="2775049" y="3130914"/>
              <a:ext cx="5952565" cy="2796988"/>
            </a:xfrm>
            <a:prstGeom prst="rect">
              <a:avLst/>
            </a:prstGeom>
          </p:spPr>
        </p:pic>
        <p:sp>
          <p:nvSpPr>
            <p:cNvPr id="11" name="TextBox 10"/>
            <p:cNvSpPr txBox="1"/>
            <p:nvPr/>
          </p:nvSpPr>
          <p:spPr>
            <a:xfrm>
              <a:off x="7753059" y="5476964"/>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5</a:t>
              </a:r>
              <a:endParaRPr lang="en-US" dirty="0">
                <a:solidFill>
                  <a:schemeClr val="bg1"/>
                </a:solidFill>
              </a:endParaRPr>
            </a:p>
          </p:txBody>
        </p:sp>
        <p:sp>
          <p:nvSpPr>
            <p:cNvPr id="15" name="TextBox 14"/>
            <p:cNvSpPr txBox="1"/>
            <p:nvPr/>
          </p:nvSpPr>
          <p:spPr>
            <a:xfrm>
              <a:off x="5008915" y="4609618"/>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4</a:t>
              </a:r>
              <a:endParaRPr lang="en-US" dirty="0">
                <a:solidFill>
                  <a:schemeClr val="bg1"/>
                </a:solidFill>
              </a:endParaRPr>
            </a:p>
          </p:txBody>
        </p:sp>
      </p:grpSp>
      <p:sp>
        <p:nvSpPr>
          <p:cNvPr id="20" name="TextBox 19"/>
          <p:cNvSpPr txBox="1"/>
          <p:nvPr/>
        </p:nvSpPr>
        <p:spPr>
          <a:xfrm>
            <a:off x="1224895" y="4320884"/>
            <a:ext cx="10090484" cy="230832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t>1. Use the Hamburger Menu to locate the Facility Returns Screen</a:t>
            </a:r>
          </a:p>
          <a:p>
            <a:r>
              <a:rPr lang="en-US" b="1" dirty="0"/>
              <a:t>2. Click  ‘Stock Prepaid on the ticket to select the type of ticket you are returning. In this case you would select ‘Pre-paid’</a:t>
            </a:r>
          </a:p>
          <a:p>
            <a:r>
              <a:rPr lang="en-US" b="1" dirty="0"/>
              <a:t>3. Use the ‘+’ icon to initiate a return</a:t>
            </a:r>
          </a:p>
          <a:p>
            <a:r>
              <a:rPr lang="en-US" b="1" dirty="0"/>
              <a:t>4.  Use the drop down boxes to select the return type in this case the reason is ‘</a:t>
            </a:r>
            <a:r>
              <a:rPr lang="en-US" b="1" dirty="0" err="1"/>
              <a:t>PriceCode</a:t>
            </a:r>
            <a:r>
              <a:rPr lang="en-US" b="1" dirty="0"/>
              <a:t> Close-out’ and then the vendor</a:t>
            </a:r>
          </a:p>
          <a:p>
            <a:pPr lvl="0" defTabSz="914400">
              <a:defRPr/>
            </a:pPr>
            <a:r>
              <a:rPr lang="en-US" b="1" dirty="0"/>
              <a:t>5. Next select ‘</a:t>
            </a:r>
            <a:r>
              <a:rPr lang="en-US" b="1" dirty="0" smtClean="0"/>
              <a:t>Create’</a:t>
            </a:r>
            <a:endParaRPr lang="en-US" b="1" dirty="0"/>
          </a:p>
          <a:p>
            <a:endParaRPr lang="en-US" b="1" dirty="0"/>
          </a:p>
        </p:txBody>
      </p:sp>
    </p:spTree>
    <p:extLst>
      <p:ext uri="{BB962C8B-B14F-4D97-AF65-F5344CB8AC3E}">
        <p14:creationId xmlns:p14="http://schemas.microsoft.com/office/powerpoint/2010/main" val="1918991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99411" y="1256394"/>
            <a:ext cx="9260886" cy="3157893"/>
          </a:xfrm>
          <a:prstGeom prst="rect">
            <a:avLst/>
          </a:prstGeom>
          <a:ln>
            <a:solidFill>
              <a:schemeClr val="bg1"/>
            </a:solidFill>
          </a:ln>
        </p:spPr>
      </p:pic>
      <p:sp>
        <p:nvSpPr>
          <p:cNvPr id="4" name="Title 3"/>
          <p:cNvSpPr>
            <a:spLocks noGrp="1"/>
          </p:cNvSpPr>
          <p:nvPr>
            <p:ph type="title"/>
          </p:nvPr>
        </p:nvSpPr>
        <p:spPr>
          <a:xfrm>
            <a:off x="3462675" y="102600"/>
            <a:ext cx="4918728" cy="851694"/>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t>
            </a:r>
            <a:r>
              <a:rPr lang="en-US" dirty="0"/>
              <a:t> </a:t>
            </a:r>
            <a:r>
              <a:rPr lang="en-US" dirty="0" smtClean="0"/>
              <a:t>Initial RETURN SCREEN	</a:t>
            </a:r>
            <a:endParaRPr lang="en-US" dirty="0"/>
          </a:p>
        </p:txBody>
      </p:sp>
      <p:pic>
        <p:nvPicPr>
          <p:cNvPr id="2" name="Picture 1"/>
          <p:cNvPicPr>
            <a:picLocks noChangeAspect="1"/>
          </p:cNvPicPr>
          <p:nvPr/>
        </p:nvPicPr>
        <p:blipFill rotWithShape="1">
          <a:blip r:embed="rId4"/>
          <a:srcRect r="961" b="4999"/>
          <a:stretch/>
        </p:blipFill>
        <p:spPr>
          <a:xfrm>
            <a:off x="3884774" y="2306736"/>
            <a:ext cx="3687099" cy="2366323"/>
          </a:xfrm>
          <a:prstGeom prst="rect">
            <a:avLst/>
          </a:prstGeom>
        </p:spPr>
      </p:pic>
      <p:grpSp>
        <p:nvGrpSpPr>
          <p:cNvPr id="19" name="Group 18"/>
          <p:cNvGrpSpPr/>
          <p:nvPr/>
        </p:nvGrpSpPr>
        <p:grpSpPr>
          <a:xfrm>
            <a:off x="3750303" y="2538545"/>
            <a:ext cx="2974866" cy="2120378"/>
            <a:chOff x="2231265" y="3026189"/>
            <a:chExt cx="2974866" cy="2120378"/>
          </a:xfrm>
        </p:grpSpPr>
        <p:sp>
          <p:nvSpPr>
            <p:cNvPr id="14" name="TextBox 13"/>
            <p:cNvSpPr txBox="1"/>
            <p:nvPr/>
          </p:nvSpPr>
          <p:spPr>
            <a:xfrm>
              <a:off x="2231265" y="3026189"/>
              <a:ext cx="26894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15" name="TextBox 14"/>
            <p:cNvSpPr txBox="1"/>
            <p:nvPr/>
          </p:nvSpPr>
          <p:spPr>
            <a:xfrm>
              <a:off x="4937189" y="4777235"/>
              <a:ext cx="26894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grpSp>
      <p:grpSp>
        <p:nvGrpSpPr>
          <p:cNvPr id="20" name="Group 19"/>
          <p:cNvGrpSpPr/>
          <p:nvPr/>
        </p:nvGrpSpPr>
        <p:grpSpPr>
          <a:xfrm>
            <a:off x="1600460" y="2499637"/>
            <a:ext cx="7360651" cy="722451"/>
            <a:chOff x="272277" y="2874182"/>
            <a:chExt cx="7360651" cy="722451"/>
          </a:xfrm>
        </p:grpSpPr>
        <p:sp>
          <p:nvSpPr>
            <p:cNvPr id="13" name="TextBox 12"/>
            <p:cNvSpPr txBox="1"/>
            <p:nvPr/>
          </p:nvSpPr>
          <p:spPr>
            <a:xfrm>
              <a:off x="272277" y="3227301"/>
              <a:ext cx="26894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16" name="TextBox 15"/>
            <p:cNvSpPr txBox="1"/>
            <p:nvPr/>
          </p:nvSpPr>
          <p:spPr>
            <a:xfrm>
              <a:off x="7363986" y="2874182"/>
              <a:ext cx="26894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4</a:t>
              </a:r>
              <a:endParaRPr lang="en-US" dirty="0">
                <a:solidFill>
                  <a:schemeClr val="bg1"/>
                </a:solidFill>
              </a:endParaRPr>
            </a:p>
          </p:txBody>
        </p:sp>
      </p:grpSp>
      <p:sp>
        <p:nvSpPr>
          <p:cNvPr id="18" name="TextBox 17"/>
          <p:cNvSpPr txBox="1"/>
          <p:nvPr/>
        </p:nvSpPr>
        <p:spPr>
          <a:xfrm>
            <a:off x="1299411" y="4969440"/>
            <a:ext cx="9817507" cy="14773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smtClean="0"/>
              <a:t>1</a:t>
            </a:r>
            <a:r>
              <a:rPr lang="en-US" b="1" dirty="0"/>
              <a:t>. Click on the ‘+ ’plus icon on the screen</a:t>
            </a:r>
          </a:p>
          <a:p>
            <a:r>
              <a:rPr lang="en-US" b="1" dirty="0"/>
              <a:t>2. In the Pop-up window select the ticket types that you need to return. Use the select all icon or check each ticket individually </a:t>
            </a:r>
          </a:p>
          <a:p>
            <a:r>
              <a:rPr lang="en-US" b="1" dirty="0"/>
              <a:t>3. Hit ‘Add Select Tickets save to the return.</a:t>
            </a:r>
          </a:p>
          <a:p>
            <a:r>
              <a:rPr lang="en-US" b="1" dirty="0"/>
              <a:t>4. Next select “Create Shipment</a:t>
            </a:r>
            <a:r>
              <a:rPr lang="en-US" b="1" dirty="0" smtClean="0"/>
              <a:t>”</a:t>
            </a:r>
            <a:endParaRPr lang="en-US" b="1" dirty="0"/>
          </a:p>
        </p:txBody>
      </p:sp>
    </p:spTree>
    <p:extLst>
      <p:ext uri="{BB962C8B-B14F-4D97-AF65-F5344CB8AC3E}">
        <p14:creationId xmlns:p14="http://schemas.microsoft.com/office/powerpoint/2010/main" val="1516565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951948" y="165775"/>
            <a:ext cx="5809130" cy="466165"/>
          </a:xfrm>
          <a:noFill/>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Create the Return SHIPMENT	</a:t>
            </a:r>
            <a:endParaRPr lang="en-US" dirty="0"/>
          </a:p>
        </p:txBody>
      </p:sp>
      <p:pic>
        <p:nvPicPr>
          <p:cNvPr id="7" name="Picture 6"/>
          <p:cNvPicPr>
            <a:picLocks noChangeAspect="1"/>
          </p:cNvPicPr>
          <p:nvPr/>
        </p:nvPicPr>
        <p:blipFill rotWithShape="1">
          <a:blip r:embed="rId3"/>
          <a:srcRect l="15088"/>
          <a:stretch/>
        </p:blipFill>
        <p:spPr>
          <a:xfrm>
            <a:off x="1568237" y="814007"/>
            <a:ext cx="8576552" cy="3571633"/>
          </a:xfrm>
          <a:prstGeom prst="rect">
            <a:avLst/>
          </a:prstGeom>
        </p:spPr>
      </p:pic>
      <p:sp>
        <p:nvSpPr>
          <p:cNvPr id="8" name="TextBox 7"/>
          <p:cNvSpPr txBox="1"/>
          <p:nvPr/>
        </p:nvSpPr>
        <p:spPr>
          <a:xfrm>
            <a:off x="1787272" y="2230492"/>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pic>
        <p:nvPicPr>
          <p:cNvPr id="11" name="Picture 10"/>
          <p:cNvPicPr>
            <a:picLocks noChangeAspect="1"/>
          </p:cNvPicPr>
          <p:nvPr/>
        </p:nvPicPr>
        <p:blipFill>
          <a:blip r:embed="rId4"/>
          <a:stretch>
            <a:fillRect/>
          </a:stretch>
        </p:blipFill>
        <p:spPr>
          <a:xfrm>
            <a:off x="4638056" y="1911667"/>
            <a:ext cx="4834335" cy="2784059"/>
          </a:xfrm>
          <a:prstGeom prst="rect">
            <a:avLst/>
          </a:prstGeom>
        </p:spPr>
      </p:pic>
      <p:sp>
        <p:nvSpPr>
          <p:cNvPr id="12" name="TextBox 11"/>
          <p:cNvSpPr txBox="1"/>
          <p:nvPr/>
        </p:nvSpPr>
        <p:spPr>
          <a:xfrm>
            <a:off x="4638056" y="204582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13" name="TextBox 12"/>
          <p:cNvSpPr txBox="1"/>
          <p:nvPr/>
        </p:nvSpPr>
        <p:spPr>
          <a:xfrm>
            <a:off x="8322550" y="4184633"/>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sp>
        <p:nvSpPr>
          <p:cNvPr id="14" name="TextBox 13"/>
          <p:cNvSpPr txBox="1"/>
          <p:nvPr/>
        </p:nvSpPr>
        <p:spPr>
          <a:xfrm>
            <a:off x="1379621" y="5054722"/>
            <a:ext cx="10170694" cy="14773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t>To start the return you must select the tickets that you will be returning first.</a:t>
            </a:r>
          </a:p>
          <a:p>
            <a:r>
              <a:rPr lang="en-US" b="1" dirty="0" smtClean="0"/>
              <a:t>1</a:t>
            </a:r>
            <a:r>
              <a:rPr lang="en-US" b="1" dirty="0"/>
              <a:t>. Click on the plus icon on the screen</a:t>
            </a:r>
          </a:p>
          <a:p>
            <a:r>
              <a:rPr lang="en-US" b="1" dirty="0"/>
              <a:t>2 . In the Pop-up window select the ticket types that you need to return or use the select all icon or check each ticket individually and hit save to add to the return.</a:t>
            </a:r>
          </a:p>
          <a:p>
            <a:r>
              <a:rPr lang="en-US" b="1" dirty="0"/>
              <a:t>3. Click ‘Add Selected Tickets’</a:t>
            </a:r>
          </a:p>
        </p:txBody>
      </p:sp>
    </p:spTree>
    <p:extLst>
      <p:ext uri="{BB962C8B-B14F-4D97-AF65-F5344CB8AC3E}">
        <p14:creationId xmlns:p14="http://schemas.microsoft.com/office/powerpoint/2010/main" val="1985317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9266" y="229747"/>
            <a:ext cx="5833127" cy="511034"/>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Adding Tickets to the return		</a:t>
            </a:r>
            <a:endParaRPr lang="en-US" dirty="0"/>
          </a:p>
        </p:txBody>
      </p:sp>
      <p:pic>
        <p:nvPicPr>
          <p:cNvPr id="4" name="Picture 3"/>
          <p:cNvPicPr>
            <a:picLocks noChangeAspect="1"/>
          </p:cNvPicPr>
          <p:nvPr/>
        </p:nvPicPr>
        <p:blipFill rotWithShape="1">
          <a:blip r:embed="rId3"/>
          <a:srcRect l="13074"/>
          <a:stretch/>
        </p:blipFill>
        <p:spPr>
          <a:xfrm>
            <a:off x="1316987" y="945984"/>
            <a:ext cx="9905160" cy="3462077"/>
          </a:xfrm>
          <a:prstGeom prst="rect">
            <a:avLst/>
          </a:prstGeom>
        </p:spPr>
      </p:pic>
      <p:pic>
        <p:nvPicPr>
          <p:cNvPr id="6" name="Picture 5"/>
          <p:cNvPicPr>
            <a:picLocks noChangeAspect="1"/>
          </p:cNvPicPr>
          <p:nvPr/>
        </p:nvPicPr>
        <p:blipFill>
          <a:blip r:embed="rId4"/>
          <a:stretch>
            <a:fillRect/>
          </a:stretch>
        </p:blipFill>
        <p:spPr>
          <a:xfrm>
            <a:off x="5429754" y="2057596"/>
            <a:ext cx="3512639" cy="2785226"/>
          </a:xfrm>
          <a:prstGeom prst="rect">
            <a:avLst/>
          </a:prstGeom>
        </p:spPr>
      </p:pic>
      <p:sp>
        <p:nvSpPr>
          <p:cNvPr id="9" name="TextBox 8"/>
          <p:cNvSpPr txBox="1"/>
          <p:nvPr/>
        </p:nvSpPr>
        <p:spPr>
          <a:xfrm>
            <a:off x="10630247" y="249235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solidFill>
                  <a:schemeClr val="bg1"/>
                </a:solidFill>
              </a:rPr>
              <a:t>1</a:t>
            </a:r>
          </a:p>
        </p:txBody>
      </p:sp>
      <p:sp>
        <p:nvSpPr>
          <p:cNvPr id="10" name="TextBox 9"/>
          <p:cNvSpPr txBox="1"/>
          <p:nvPr/>
        </p:nvSpPr>
        <p:spPr>
          <a:xfrm>
            <a:off x="5608124" y="249235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11" name="TextBox 10"/>
          <p:cNvSpPr txBox="1"/>
          <p:nvPr/>
        </p:nvSpPr>
        <p:spPr>
          <a:xfrm>
            <a:off x="1316987" y="5165288"/>
            <a:ext cx="10184720" cy="151185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t>Tickets must be returned to the system via barcode serial number, this is how MTP and the vendor </a:t>
            </a:r>
            <a:r>
              <a:rPr lang="en-US" b="1" dirty="0" smtClean="0"/>
              <a:t>track tickets and credits. </a:t>
            </a:r>
          </a:p>
          <a:p>
            <a:endParaRPr lang="en-US" b="1" dirty="0"/>
          </a:p>
          <a:p>
            <a:r>
              <a:rPr lang="en-US" b="1" dirty="0"/>
              <a:t>1. Use the “ticket and arrow’ icon to select the barcodes you need to add to the order</a:t>
            </a:r>
          </a:p>
          <a:p>
            <a:r>
              <a:rPr lang="en-US" b="1" dirty="0"/>
              <a:t>2. Select the ‘+’ icon to get to the barcode list of available tickets</a:t>
            </a:r>
          </a:p>
        </p:txBody>
      </p:sp>
    </p:spTree>
    <p:extLst>
      <p:ext uri="{BB962C8B-B14F-4D97-AF65-F5344CB8AC3E}">
        <p14:creationId xmlns:p14="http://schemas.microsoft.com/office/powerpoint/2010/main" val="1048840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52281" y="115209"/>
            <a:ext cx="5038165" cy="77096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b">
            <a:normAutofit fontScale="60000" lnSpcReduction="20000"/>
          </a:bodyPr>
          <a:lstStyle>
            <a:lvl1pPr algn="l" defTabSz="914400" rtl="0" eaLnBrk="1" latinLnBrk="0" hangingPunct="1">
              <a:lnSpc>
                <a:spcPct val="90000"/>
              </a:lnSpc>
              <a:spcBef>
                <a:spcPct val="0"/>
              </a:spcBef>
              <a:buNone/>
              <a:defRPr sz="4800" kern="1200" cap="all"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
            </a:r>
            <a:br>
              <a:rPr lang="en-US" dirty="0" smtClean="0"/>
            </a:br>
            <a:r>
              <a:rPr lang="en-US" dirty="0" smtClean="0"/>
              <a:t>  Barcode selection filters </a:t>
            </a:r>
            <a:endParaRPr lang="en-US" dirty="0"/>
          </a:p>
        </p:txBody>
      </p:sp>
      <p:grpSp>
        <p:nvGrpSpPr>
          <p:cNvPr id="14" name="Group 13"/>
          <p:cNvGrpSpPr/>
          <p:nvPr/>
        </p:nvGrpSpPr>
        <p:grpSpPr>
          <a:xfrm>
            <a:off x="634726" y="1187117"/>
            <a:ext cx="5536637" cy="4279007"/>
            <a:chOff x="4928553" y="1408289"/>
            <a:chExt cx="7008884" cy="5148697"/>
          </a:xfrm>
        </p:grpSpPr>
        <p:pic>
          <p:nvPicPr>
            <p:cNvPr id="6" name="Picture 5"/>
            <p:cNvPicPr>
              <a:picLocks noChangeAspect="1"/>
            </p:cNvPicPr>
            <p:nvPr/>
          </p:nvPicPr>
          <p:blipFill>
            <a:blip r:embed="rId3"/>
            <a:stretch>
              <a:fillRect/>
            </a:stretch>
          </p:blipFill>
          <p:spPr>
            <a:xfrm>
              <a:off x="4993418" y="1408289"/>
              <a:ext cx="6944019" cy="5148697"/>
            </a:xfrm>
            <a:prstGeom prst="rect">
              <a:avLst/>
            </a:prstGeom>
          </p:spPr>
        </p:pic>
        <p:sp>
          <p:nvSpPr>
            <p:cNvPr id="8" name="TextBox 7"/>
            <p:cNvSpPr txBox="1"/>
            <p:nvPr/>
          </p:nvSpPr>
          <p:spPr>
            <a:xfrm>
              <a:off x="4928553" y="249008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solidFill>
                    <a:schemeClr val="bg1"/>
                  </a:solidFill>
                </a:rPr>
                <a:t>1</a:t>
              </a:r>
            </a:p>
          </p:txBody>
        </p:sp>
        <p:sp>
          <p:nvSpPr>
            <p:cNvPr id="9" name="TextBox 8"/>
            <p:cNvSpPr txBox="1"/>
            <p:nvPr/>
          </p:nvSpPr>
          <p:spPr>
            <a:xfrm>
              <a:off x="6036541" y="247593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2</a:t>
              </a:r>
              <a:endParaRPr lang="en-US" dirty="0">
                <a:solidFill>
                  <a:schemeClr val="bg1"/>
                </a:solidFill>
              </a:endParaRPr>
            </a:p>
          </p:txBody>
        </p:sp>
        <p:sp>
          <p:nvSpPr>
            <p:cNvPr id="10" name="TextBox 9"/>
            <p:cNvSpPr txBox="1"/>
            <p:nvPr/>
          </p:nvSpPr>
          <p:spPr>
            <a:xfrm>
              <a:off x="7374571" y="2497420"/>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3</a:t>
              </a:r>
              <a:endParaRPr lang="en-US" dirty="0">
                <a:solidFill>
                  <a:schemeClr val="bg1"/>
                </a:solidFill>
              </a:endParaRPr>
            </a:p>
          </p:txBody>
        </p:sp>
        <p:sp>
          <p:nvSpPr>
            <p:cNvPr id="11" name="TextBox 10"/>
            <p:cNvSpPr txBox="1"/>
            <p:nvPr/>
          </p:nvSpPr>
          <p:spPr>
            <a:xfrm>
              <a:off x="8240844" y="2474044"/>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4</a:t>
              </a:r>
              <a:endParaRPr lang="en-US" dirty="0">
                <a:solidFill>
                  <a:schemeClr val="bg1"/>
                </a:solidFill>
              </a:endParaRPr>
            </a:p>
          </p:txBody>
        </p:sp>
        <p:sp>
          <p:nvSpPr>
            <p:cNvPr id="12" name="TextBox 11"/>
            <p:cNvSpPr txBox="1"/>
            <p:nvPr/>
          </p:nvSpPr>
          <p:spPr>
            <a:xfrm>
              <a:off x="4951082" y="3132687"/>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5</a:t>
              </a:r>
              <a:endParaRPr lang="en-US" dirty="0">
                <a:solidFill>
                  <a:schemeClr val="bg1"/>
                </a:solidFill>
              </a:endParaRPr>
            </a:p>
          </p:txBody>
        </p:sp>
        <p:sp>
          <p:nvSpPr>
            <p:cNvPr id="13" name="TextBox 12"/>
            <p:cNvSpPr txBox="1"/>
            <p:nvPr/>
          </p:nvSpPr>
          <p:spPr>
            <a:xfrm>
              <a:off x="10926008" y="5830146"/>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6</a:t>
              </a:r>
              <a:endParaRPr lang="en-US" dirty="0">
                <a:solidFill>
                  <a:schemeClr val="bg1"/>
                </a:solidFill>
              </a:endParaRPr>
            </a:p>
          </p:txBody>
        </p:sp>
      </p:grpSp>
      <p:sp>
        <p:nvSpPr>
          <p:cNvPr id="15" name="TextBox 14"/>
          <p:cNvSpPr txBox="1"/>
          <p:nvPr/>
        </p:nvSpPr>
        <p:spPr>
          <a:xfrm>
            <a:off x="6642666" y="1016218"/>
            <a:ext cx="5127616" cy="5601533"/>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b="1" dirty="0">
                <a:solidFill>
                  <a:schemeClr val="bg1"/>
                </a:solidFill>
              </a:rPr>
              <a:t>For Disney World there is a specific entry method to search for the barcodes : </a:t>
            </a:r>
          </a:p>
          <a:p>
            <a:pPr marL="228600" indent="-228600">
              <a:buAutoNum type="arabicPeriod"/>
            </a:pPr>
            <a:r>
              <a:rPr lang="en-US" b="1" dirty="0">
                <a:solidFill>
                  <a:schemeClr val="bg1"/>
                </a:solidFill>
              </a:rPr>
              <a:t>In the ‘Prefix’ </a:t>
            </a:r>
            <a:r>
              <a:rPr lang="en-US" b="1" dirty="0" smtClean="0">
                <a:solidFill>
                  <a:schemeClr val="bg1"/>
                </a:solidFill>
              </a:rPr>
              <a:t>field  </a:t>
            </a:r>
            <a:r>
              <a:rPr lang="en-US" b="1" dirty="0">
                <a:solidFill>
                  <a:schemeClr val="bg1"/>
                </a:solidFill>
              </a:rPr>
              <a:t>you will put the WTS number and a dash mark such as “063-”</a:t>
            </a:r>
          </a:p>
          <a:p>
            <a:pPr marL="228600" indent="-228600">
              <a:buAutoNum type="arabicPeriod"/>
            </a:pPr>
            <a:r>
              <a:rPr lang="en-US" b="1" dirty="0">
                <a:solidFill>
                  <a:schemeClr val="bg1"/>
                </a:solidFill>
              </a:rPr>
              <a:t>In the “Serial’ field you would input the starting number it must represent at least a 4 digit value (“0000”) for instance : “0092” or “3450” </a:t>
            </a:r>
          </a:p>
          <a:p>
            <a:pPr marL="228600" indent="-228600">
              <a:buAutoNum type="arabicPeriod"/>
            </a:pPr>
            <a:r>
              <a:rPr lang="en-US" b="1" dirty="0">
                <a:solidFill>
                  <a:schemeClr val="bg1"/>
                </a:solidFill>
              </a:rPr>
              <a:t>For the “Suffix’ you will input the date in a </a:t>
            </a:r>
            <a:r>
              <a:rPr lang="en-US" b="1" dirty="0" err="1">
                <a:solidFill>
                  <a:schemeClr val="bg1"/>
                </a:solidFill>
              </a:rPr>
              <a:t>mmyydd</a:t>
            </a:r>
            <a:r>
              <a:rPr lang="en-US" b="1" dirty="0">
                <a:solidFill>
                  <a:schemeClr val="bg1"/>
                </a:solidFill>
              </a:rPr>
              <a:t> format with a leading dash mark such as “-031519” </a:t>
            </a:r>
          </a:p>
          <a:p>
            <a:pPr marL="228600" indent="-228600">
              <a:buAutoNum type="arabicPeriod"/>
            </a:pPr>
            <a:r>
              <a:rPr lang="en-US" b="1" dirty="0">
                <a:solidFill>
                  <a:schemeClr val="bg1"/>
                </a:solidFill>
              </a:rPr>
              <a:t>For a range you can input the ‘Range end’ number</a:t>
            </a:r>
          </a:p>
          <a:p>
            <a:pPr marL="228600" indent="-228600">
              <a:buAutoNum type="arabicPeriod"/>
            </a:pPr>
            <a:r>
              <a:rPr lang="en-US" b="1" dirty="0">
                <a:solidFill>
                  <a:schemeClr val="bg1"/>
                </a:solidFill>
              </a:rPr>
              <a:t>The select barcode list will appear. Use the ‘Check Box ‘ to select all</a:t>
            </a:r>
          </a:p>
          <a:p>
            <a:pPr marL="228600" indent="-228600">
              <a:buAutoNum type="arabicPeriod"/>
            </a:pPr>
            <a:r>
              <a:rPr lang="en-US" b="1" dirty="0">
                <a:solidFill>
                  <a:schemeClr val="bg1"/>
                </a:solidFill>
              </a:rPr>
              <a:t>Use the “Select” button to add to return. </a:t>
            </a:r>
          </a:p>
          <a:p>
            <a:pPr marL="228600" indent="-228600">
              <a:buAutoNum type="arabicPeriod"/>
            </a:pPr>
            <a:endParaRPr lang="en-US" b="1" dirty="0">
              <a:solidFill>
                <a:schemeClr val="bg1"/>
              </a:solidFill>
            </a:endParaRPr>
          </a:p>
          <a:p>
            <a:r>
              <a:rPr lang="en-US" sz="1400" b="1" dirty="0">
                <a:solidFill>
                  <a:schemeClr val="bg1"/>
                </a:solidFill>
              </a:rPr>
              <a:t>Note you must include the leading or ending zero in the sequences to locate the barcode successfully. It is imperative that you note the dates correctly as there additionally, there is a count of the number of barcodes returned in the bottom right side of the screen match that value to the number of tickets in your sequence. </a:t>
            </a:r>
          </a:p>
        </p:txBody>
      </p:sp>
    </p:spTree>
    <p:extLst>
      <p:ext uri="{BB962C8B-B14F-4D97-AF65-F5344CB8AC3E}">
        <p14:creationId xmlns:p14="http://schemas.microsoft.com/office/powerpoint/2010/main" val="1232446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7490" y="155703"/>
            <a:ext cx="5755342" cy="770964"/>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  Barcode selection filters		</a:t>
            </a:r>
            <a:endParaRPr lang="en-US" dirty="0"/>
          </a:p>
        </p:txBody>
      </p:sp>
      <p:grpSp>
        <p:nvGrpSpPr>
          <p:cNvPr id="9" name="Group 8"/>
          <p:cNvGrpSpPr/>
          <p:nvPr/>
        </p:nvGrpSpPr>
        <p:grpSpPr>
          <a:xfrm>
            <a:off x="692110" y="1217471"/>
            <a:ext cx="5913050" cy="4416791"/>
            <a:chOff x="5028847" y="1408289"/>
            <a:chExt cx="6723529" cy="5013765"/>
          </a:xfrm>
        </p:grpSpPr>
        <p:pic>
          <p:nvPicPr>
            <p:cNvPr id="5" name="Picture 4"/>
            <p:cNvPicPr>
              <a:picLocks noChangeAspect="1"/>
            </p:cNvPicPr>
            <p:nvPr/>
          </p:nvPicPr>
          <p:blipFill>
            <a:blip r:embed="rId3"/>
            <a:stretch>
              <a:fillRect/>
            </a:stretch>
          </p:blipFill>
          <p:spPr>
            <a:xfrm>
              <a:off x="5028847" y="1408289"/>
              <a:ext cx="6723529" cy="5013765"/>
            </a:xfrm>
            <a:prstGeom prst="rect">
              <a:avLst/>
            </a:prstGeom>
          </p:spPr>
        </p:pic>
        <p:sp>
          <p:nvSpPr>
            <p:cNvPr id="7" name="TextBox 6"/>
            <p:cNvSpPr txBox="1"/>
            <p:nvPr/>
          </p:nvSpPr>
          <p:spPr>
            <a:xfrm>
              <a:off x="6391482" y="2948021"/>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schemeClr val="bg1"/>
                  </a:solidFill>
                </a:rPr>
                <a:t>1</a:t>
              </a:r>
              <a:endParaRPr lang="en-US" dirty="0">
                <a:solidFill>
                  <a:schemeClr val="bg1"/>
                </a:solidFill>
              </a:endParaRPr>
            </a:p>
          </p:txBody>
        </p:sp>
        <p:sp>
          <p:nvSpPr>
            <p:cNvPr id="8" name="TextBox 7"/>
            <p:cNvSpPr txBox="1"/>
            <p:nvPr/>
          </p:nvSpPr>
          <p:spPr>
            <a:xfrm>
              <a:off x="5028847" y="3446395"/>
              <a:ext cx="2696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solidFill>
                    <a:schemeClr val="bg1"/>
                  </a:solidFill>
                </a:rPr>
                <a:t>2</a:t>
              </a:r>
            </a:p>
          </p:txBody>
        </p:sp>
      </p:grpSp>
      <p:pic>
        <p:nvPicPr>
          <p:cNvPr id="6" name="Picture 5"/>
          <p:cNvPicPr>
            <a:picLocks noChangeAspect="1"/>
          </p:cNvPicPr>
          <p:nvPr/>
        </p:nvPicPr>
        <p:blipFill>
          <a:blip r:embed="rId4"/>
          <a:stretch>
            <a:fillRect/>
          </a:stretch>
        </p:blipFill>
        <p:spPr>
          <a:xfrm>
            <a:off x="4504940" y="3810876"/>
            <a:ext cx="3260442" cy="2659681"/>
          </a:xfrm>
          <a:prstGeom prst="rect">
            <a:avLst/>
          </a:prstGeom>
          <a:ln w="28575">
            <a:solidFill>
              <a:schemeClr val="bg1"/>
            </a:solidFill>
          </a:ln>
        </p:spPr>
      </p:pic>
      <p:sp>
        <p:nvSpPr>
          <p:cNvPr id="10" name="TextBox 9"/>
          <p:cNvSpPr txBox="1"/>
          <p:nvPr/>
        </p:nvSpPr>
        <p:spPr>
          <a:xfrm>
            <a:off x="8197516" y="1217470"/>
            <a:ext cx="3380696" cy="440120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00" b="1" dirty="0">
                <a:solidFill>
                  <a:schemeClr val="bg1"/>
                </a:solidFill>
              </a:rPr>
              <a:t>For Disney World there is a specific entry method to search for the barcodes </a:t>
            </a:r>
          </a:p>
          <a:p>
            <a:endParaRPr lang="en-US" sz="2000" b="1" dirty="0">
              <a:solidFill>
                <a:schemeClr val="bg1"/>
              </a:solidFill>
            </a:endParaRPr>
          </a:p>
          <a:p>
            <a:r>
              <a:rPr lang="en-US" sz="2000" b="1" dirty="0">
                <a:solidFill>
                  <a:schemeClr val="bg1"/>
                </a:solidFill>
              </a:rPr>
              <a:t>Be sure to use the correct format to also search for single barcodes.</a:t>
            </a:r>
          </a:p>
          <a:p>
            <a:pPr marL="228600" indent="-228600">
              <a:buAutoNum type="arabicPeriod"/>
            </a:pPr>
            <a:r>
              <a:rPr lang="en-US" sz="2000" b="1" dirty="0">
                <a:solidFill>
                  <a:schemeClr val="bg1"/>
                </a:solidFill>
              </a:rPr>
              <a:t>Input the serial number into the ‘Search all Columns’ Example: 062-0901-103019</a:t>
            </a:r>
          </a:p>
          <a:p>
            <a:pPr marL="228600" indent="-228600">
              <a:buAutoNum type="arabicPeriod"/>
            </a:pPr>
            <a:r>
              <a:rPr lang="en-US" sz="2000" b="1" dirty="0">
                <a:solidFill>
                  <a:schemeClr val="bg1"/>
                </a:solidFill>
              </a:rPr>
              <a:t>Use the check mark ‘add’ to order</a:t>
            </a:r>
          </a:p>
          <a:p>
            <a:pPr marL="228600" indent="-228600">
              <a:buAutoNum type="arabicPeriod"/>
            </a:pPr>
            <a:r>
              <a:rPr lang="en-US" sz="2000" b="1" dirty="0">
                <a:solidFill>
                  <a:schemeClr val="bg1"/>
                </a:solidFill>
              </a:rPr>
              <a:t>Next click “Select’</a:t>
            </a:r>
          </a:p>
          <a:p>
            <a:endParaRPr lang="en-US" sz="2000" b="1" dirty="0">
              <a:solidFill>
                <a:schemeClr val="bg1"/>
              </a:solidFill>
            </a:endParaRPr>
          </a:p>
        </p:txBody>
      </p:sp>
    </p:spTree>
    <p:extLst>
      <p:ext uri="{BB962C8B-B14F-4D97-AF65-F5344CB8AC3E}">
        <p14:creationId xmlns:p14="http://schemas.microsoft.com/office/powerpoint/2010/main" val="20800332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2735</TotalTime>
  <Words>2196</Words>
  <Application>Microsoft Office PowerPoint</Application>
  <PresentationFormat>Widescreen</PresentationFormat>
  <Paragraphs>204</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Tw Cen MT</vt:lpstr>
      <vt:lpstr>Circuit</vt:lpstr>
      <vt:lpstr>Processing STOCK TICKET  RETURNS IN TMS </vt:lpstr>
      <vt:lpstr>Return Details</vt:lpstr>
      <vt:lpstr>Return General OVERVIEW</vt:lpstr>
      <vt:lpstr>Creating A STOCK TICKET RETURN</vt:lpstr>
      <vt:lpstr>   Initial RETURN SCREEN </vt:lpstr>
      <vt:lpstr>  Create the Return SHIPMENT </vt:lpstr>
      <vt:lpstr> Adding Tickets to the return  </vt:lpstr>
      <vt:lpstr>PowerPoint Presentation</vt:lpstr>
      <vt:lpstr>   Barcode selection filters  </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Processing WDW RETURNS</dc:title>
  <dc:creator>Topolski, Jennifer CIV CNIC HQ Millington, N922</dc:creator>
  <cp:lastModifiedBy>Topolski, Jennifer M NAF USN CNIC WASHINGTON DC (USA)</cp:lastModifiedBy>
  <cp:revision>48</cp:revision>
  <dcterms:created xsi:type="dcterms:W3CDTF">2019-12-03T19:04:51Z</dcterms:created>
  <dcterms:modified xsi:type="dcterms:W3CDTF">2020-07-10T21:32:39Z</dcterms:modified>
</cp:coreProperties>
</file>