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notesMasterIdLst>
    <p:notesMasterId r:id="rId19"/>
  </p:notesMasterIdLst>
  <p:handoutMasterIdLst>
    <p:handoutMasterId r:id="rId20"/>
  </p:handoutMasterIdLst>
  <p:sldIdLst>
    <p:sldId id="296" r:id="rId2"/>
    <p:sldId id="298" r:id="rId3"/>
    <p:sldId id="292" r:id="rId4"/>
    <p:sldId id="299" r:id="rId5"/>
    <p:sldId id="297" r:id="rId6"/>
    <p:sldId id="258" r:id="rId7"/>
    <p:sldId id="259" r:id="rId8"/>
    <p:sldId id="282" r:id="rId9"/>
    <p:sldId id="262" r:id="rId10"/>
    <p:sldId id="263" r:id="rId11"/>
    <p:sldId id="285" r:id="rId12"/>
    <p:sldId id="261" r:id="rId13"/>
    <p:sldId id="265" r:id="rId14"/>
    <p:sldId id="268" r:id="rId15"/>
    <p:sldId id="280" r:id="rId16"/>
    <p:sldId id="283" r:id="rId17"/>
    <p:sldId id="300" r:id="rId1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92E9CB9-9E64-4B41-814F-89BD32E97CF1}">
          <p14:sldIdLst>
            <p14:sldId id="296"/>
            <p14:sldId id="298"/>
            <p14:sldId id="292"/>
            <p14:sldId id="299"/>
            <p14:sldId id="297"/>
            <p14:sldId id="258"/>
            <p14:sldId id="259"/>
            <p14:sldId id="282"/>
            <p14:sldId id="262"/>
            <p14:sldId id="263"/>
            <p14:sldId id="285"/>
            <p14:sldId id="261"/>
            <p14:sldId id="265"/>
            <p14:sldId id="268"/>
            <p14:sldId id="280"/>
            <p14:sldId id="283"/>
            <p14:sldId id="30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31" autoAdjust="0"/>
    <p:restoredTop sz="77164" autoAdjust="0"/>
  </p:normalViewPr>
  <p:slideViewPr>
    <p:cSldViewPr snapToGrid="0">
      <p:cViewPr varScale="1">
        <p:scale>
          <a:sx n="60" d="100"/>
          <a:sy n="60" d="100"/>
        </p:scale>
        <p:origin x="1354" y="43"/>
      </p:cViewPr>
      <p:guideLst/>
    </p:cSldViewPr>
  </p:slideViewPr>
  <p:notesTextViewPr>
    <p:cViewPr>
      <p:scale>
        <a:sx n="200" d="100"/>
        <a:sy n="2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131E5C9B-F9C9-4B52-BA78-E440B16B37BA}" type="datetimeFigureOut">
              <a:rPr lang="en-US" smtClean="0"/>
              <a:t>1/23/2024</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9E9700D5-679B-4ABF-BCE0-741AAF1FB62E}" type="slidenum">
              <a:rPr lang="en-US" smtClean="0"/>
              <a:t>‹#›</a:t>
            </a:fld>
            <a:endParaRPr lang="en-US"/>
          </a:p>
        </p:txBody>
      </p:sp>
    </p:spTree>
    <p:extLst>
      <p:ext uri="{BB962C8B-B14F-4D97-AF65-F5344CB8AC3E}">
        <p14:creationId xmlns:p14="http://schemas.microsoft.com/office/powerpoint/2010/main" val="28346809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7C927D5D-4FD4-4E1C-865E-9C2A017AF2F4}" type="datetimeFigureOut">
              <a:rPr lang="en-US" smtClean="0"/>
              <a:t>1/23/2024</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540A1506-B7AD-4AB3-9560-7853E4D4435F}" type="slidenum">
              <a:rPr lang="en-US" smtClean="0"/>
              <a:t>‹#›</a:t>
            </a:fld>
            <a:endParaRPr lang="en-US"/>
          </a:p>
        </p:txBody>
      </p:sp>
    </p:spTree>
    <p:extLst>
      <p:ext uri="{BB962C8B-B14F-4D97-AF65-F5344CB8AC3E}">
        <p14:creationId xmlns:p14="http://schemas.microsoft.com/office/powerpoint/2010/main" val="3925183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how is everyone!  I going to take the next several minutes to explain a little more about what your guests will experience when they visit Gatorland and some of our extra adventures they can purchase while in park.</a:t>
            </a:r>
          </a:p>
          <a:p>
            <a:endParaRPr lang="en-US" dirty="0"/>
          </a:p>
        </p:txBody>
      </p:sp>
      <p:sp>
        <p:nvSpPr>
          <p:cNvPr id="4" name="Slide Number Placeholder 3"/>
          <p:cNvSpPr>
            <a:spLocks noGrp="1"/>
          </p:cNvSpPr>
          <p:nvPr>
            <p:ph type="sldNum" sz="quarter" idx="5"/>
          </p:nvPr>
        </p:nvSpPr>
        <p:spPr/>
        <p:txBody>
          <a:bodyPr/>
          <a:lstStyle/>
          <a:p>
            <a:fld id="{540A1506-B7AD-4AB3-9560-7853E4D4435F}" type="slidenum">
              <a:rPr lang="en-US" smtClean="0"/>
              <a:t>1</a:t>
            </a:fld>
            <a:endParaRPr lang="en-US"/>
          </a:p>
        </p:txBody>
      </p:sp>
    </p:spTree>
    <p:extLst>
      <p:ext uri="{BB962C8B-B14F-4D97-AF65-F5344CB8AC3E}">
        <p14:creationId xmlns:p14="http://schemas.microsoft.com/office/powerpoint/2010/main" val="31519935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Gatorland has the world’s largest white leucistic and Albano alligators. These amazing animals are ten to twelve feet in length and weigh over 800 pounds. </a:t>
            </a:r>
            <a:endParaRPr lang="en-US" dirty="0"/>
          </a:p>
        </p:txBody>
      </p:sp>
      <p:sp>
        <p:nvSpPr>
          <p:cNvPr id="4" name="Slide Number Placeholder 3"/>
          <p:cNvSpPr>
            <a:spLocks noGrp="1"/>
          </p:cNvSpPr>
          <p:nvPr>
            <p:ph type="sldNum" sz="quarter" idx="10"/>
          </p:nvPr>
        </p:nvSpPr>
        <p:spPr/>
        <p:txBody>
          <a:bodyPr/>
          <a:lstStyle/>
          <a:p>
            <a:fld id="{540A1506-B7AD-4AB3-9560-7853E4D4435F}" type="slidenum">
              <a:rPr lang="en-US" smtClean="0"/>
              <a:t>10</a:t>
            </a:fld>
            <a:endParaRPr lang="en-US"/>
          </a:p>
        </p:txBody>
      </p:sp>
    </p:spTree>
    <p:extLst>
      <p:ext uri="{BB962C8B-B14F-4D97-AF65-F5344CB8AC3E}">
        <p14:creationId xmlns:p14="http://schemas.microsoft.com/office/powerpoint/2010/main" val="11450788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Gatorland isn’t home to just Alligators.  You will find all kinds of birds, bob cats, tortoises, capybaras and many more animals.</a:t>
            </a:r>
          </a:p>
        </p:txBody>
      </p:sp>
      <p:sp>
        <p:nvSpPr>
          <p:cNvPr id="4" name="Slide Number Placeholder 3"/>
          <p:cNvSpPr>
            <a:spLocks noGrp="1"/>
          </p:cNvSpPr>
          <p:nvPr>
            <p:ph type="sldNum" sz="quarter" idx="10"/>
          </p:nvPr>
        </p:nvSpPr>
        <p:spPr/>
        <p:txBody>
          <a:bodyPr/>
          <a:lstStyle/>
          <a:p>
            <a:fld id="{540A1506-B7AD-4AB3-9560-7853E4D4435F}" type="slidenum">
              <a:rPr lang="en-US" smtClean="0"/>
              <a:t>11</a:t>
            </a:fld>
            <a:endParaRPr lang="en-US"/>
          </a:p>
        </p:txBody>
      </p:sp>
    </p:spTree>
    <p:extLst>
      <p:ext uri="{BB962C8B-B14F-4D97-AF65-F5344CB8AC3E}">
        <p14:creationId xmlns:p14="http://schemas.microsoft.com/office/powerpoint/2010/main" val="13001834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offer fun things for the kids including our Gator Gully Splash Park</a:t>
            </a:r>
          </a:p>
        </p:txBody>
      </p:sp>
      <p:sp>
        <p:nvSpPr>
          <p:cNvPr id="4" name="Slide Number Placeholder 3"/>
          <p:cNvSpPr>
            <a:spLocks noGrp="1"/>
          </p:cNvSpPr>
          <p:nvPr>
            <p:ph type="sldNum" sz="quarter" idx="10"/>
          </p:nvPr>
        </p:nvSpPr>
        <p:spPr/>
        <p:txBody>
          <a:bodyPr/>
          <a:lstStyle/>
          <a:p>
            <a:fld id="{540A1506-B7AD-4AB3-9560-7853E4D4435F}" type="slidenum">
              <a:rPr lang="en-US" smtClean="0"/>
              <a:t>12</a:t>
            </a:fld>
            <a:endParaRPr lang="en-US"/>
          </a:p>
        </p:txBody>
      </p:sp>
    </p:spTree>
    <p:extLst>
      <p:ext uri="{BB962C8B-B14F-4D97-AF65-F5344CB8AC3E}">
        <p14:creationId xmlns:p14="http://schemas.microsoft.com/office/powerpoint/2010/main" val="19472644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fun activities for kids include:</a:t>
            </a:r>
          </a:p>
          <a:p>
            <a:r>
              <a:rPr lang="en-US" dirty="0"/>
              <a:t>Our Gatorland Express train that runs from one end of the park to the other, you will learn interesting history of Gatorland on this ride.  Or experience our petting zoo and animal encounters.  Great for all ages!</a:t>
            </a:r>
          </a:p>
        </p:txBody>
      </p:sp>
      <p:sp>
        <p:nvSpPr>
          <p:cNvPr id="4" name="Slide Number Placeholder 3"/>
          <p:cNvSpPr>
            <a:spLocks noGrp="1"/>
          </p:cNvSpPr>
          <p:nvPr>
            <p:ph type="sldNum" sz="quarter" idx="10"/>
          </p:nvPr>
        </p:nvSpPr>
        <p:spPr/>
        <p:txBody>
          <a:bodyPr/>
          <a:lstStyle/>
          <a:p>
            <a:fld id="{540A1506-B7AD-4AB3-9560-7853E4D4435F}" type="slidenum">
              <a:rPr lang="en-US" smtClean="0"/>
              <a:t>13</a:t>
            </a:fld>
            <a:endParaRPr lang="en-US"/>
          </a:p>
        </p:txBody>
      </p:sp>
    </p:spTree>
    <p:extLst>
      <p:ext uri="{BB962C8B-B14F-4D97-AF65-F5344CB8AC3E}">
        <p14:creationId xmlns:p14="http://schemas.microsoft.com/office/powerpoint/2010/main" val="7711215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0A1506-B7AD-4AB3-9560-7853E4D4435F}" type="slidenum">
              <a:rPr lang="en-US" smtClean="0"/>
              <a:t>14</a:t>
            </a:fld>
            <a:endParaRPr lang="en-US"/>
          </a:p>
        </p:txBody>
      </p:sp>
    </p:spTree>
    <p:extLst>
      <p:ext uri="{BB962C8B-B14F-4D97-AF65-F5344CB8AC3E}">
        <p14:creationId xmlns:p14="http://schemas.microsoft.com/office/powerpoint/2010/main" val="17020618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Adventures at Gatorland include: </a:t>
            </a:r>
          </a:p>
          <a:p>
            <a:r>
              <a:rPr lang="en-US" dirty="0"/>
              <a:t>Adventure Hour where you will go beyond the gates and feed these huge animals.  </a:t>
            </a:r>
          </a:p>
          <a:p>
            <a:r>
              <a:rPr lang="en-US" dirty="0"/>
              <a:t>Our NEW Croc Rock Adventure that includes a rock-climbing wall, crossing a swinging bridge and a single zipline experience.  </a:t>
            </a:r>
          </a:p>
          <a:p>
            <a:r>
              <a:rPr lang="en-US" dirty="0"/>
              <a:t>Our Capybara experience and </a:t>
            </a:r>
            <a:r>
              <a:rPr lang="en-US" dirty="0" err="1"/>
              <a:t>Stompin</a:t>
            </a:r>
            <a:r>
              <a:rPr lang="en-US" dirty="0"/>
              <a:t>’ Gator off road adventure</a:t>
            </a:r>
          </a:p>
          <a:p>
            <a:r>
              <a:rPr lang="en-US" dirty="0"/>
              <a:t>These experiences can be purchased at the park</a:t>
            </a:r>
          </a:p>
        </p:txBody>
      </p:sp>
      <p:sp>
        <p:nvSpPr>
          <p:cNvPr id="4" name="Slide Number Placeholder 3"/>
          <p:cNvSpPr>
            <a:spLocks noGrp="1"/>
          </p:cNvSpPr>
          <p:nvPr>
            <p:ph type="sldNum" sz="quarter" idx="5"/>
          </p:nvPr>
        </p:nvSpPr>
        <p:spPr/>
        <p:txBody>
          <a:bodyPr/>
          <a:lstStyle/>
          <a:p>
            <a:fld id="{540A1506-B7AD-4AB3-9560-7853E4D4435F}" type="slidenum">
              <a:rPr lang="en-US" smtClean="0"/>
              <a:t>15</a:t>
            </a:fld>
            <a:endParaRPr lang="en-US"/>
          </a:p>
        </p:txBody>
      </p:sp>
    </p:spTree>
    <p:extLst>
      <p:ext uri="{BB962C8B-B14F-4D97-AF65-F5344CB8AC3E}">
        <p14:creationId xmlns:p14="http://schemas.microsoft.com/office/powerpoint/2010/main" val="26098799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Thank you and if you have plans to visit us at Gatorland in the near future, feel free to contact me at the email on the screen and I am happy to extend a comp admission to you and a discount admission for your family.   </a:t>
            </a:r>
          </a:p>
          <a:p>
            <a:endParaRPr lang="en-US" dirty="0"/>
          </a:p>
          <a:p>
            <a:r>
              <a:rPr lang="en-US" dirty="0"/>
              <a:t>Now for a video</a:t>
            </a:r>
          </a:p>
          <a:p>
            <a:endParaRPr lang="en-US" dirty="0"/>
          </a:p>
          <a:p>
            <a:r>
              <a:rPr lang="en-US" dirty="0"/>
              <a:t>Okay now we are going to go live to Danny from in the park to introduce you to some of our Gatorland friends. </a:t>
            </a:r>
          </a:p>
        </p:txBody>
      </p:sp>
      <p:sp>
        <p:nvSpPr>
          <p:cNvPr id="4" name="Slide Number Placeholder 3"/>
          <p:cNvSpPr>
            <a:spLocks noGrp="1"/>
          </p:cNvSpPr>
          <p:nvPr>
            <p:ph type="sldNum" sz="quarter" idx="10"/>
          </p:nvPr>
        </p:nvSpPr>
        <p:spPr/>
        <p:txBody>
          <a:bodyPr/>
          <a:lstStyle/>
          <a:p>
            <a:fld id="{540A1506-B7AD-4AB3-9560-7853E4D4435F}" type="slidenum">
              <a:rPr lang="en-US" smtClean="0"/>
              <a:t>16</a:t>
            </a:fld>
            <a:endParaRPr lang="en-US"/>
          </a:p>
        </p:txBody>
      </p:sp>
    </p:spTree>
    <p:extLst>
      <p:ext uri="{BB962C8B-B14F-4D97-AF65-F5344CB8AC3E}">
        <p14:creationId xmlns:p14="http://schemas.microsoft.com/office/powerpoint/2010/main" val="2563093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Gatorland opened as a roadside attraction in 1949, we are one of the original theme parks in Florida, way before Disney.  And we are still owned by the same family today!  </a:t>
            </a: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Here at Gatorland we truly believe it is all about the guest… we provide FUN, SMILES and SPECIAL MEMORIES!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40A1506-B7AD-4AB3-9560-7853E4D4435F}" type="slidenum">
              <a:rPr lang="en-US" smtClean="0"/>
              <a:t>2</a:t>
            </a:fld>
            <a:endParaRPr lang="en-US"/>
          </a:p>
        </p:txBody>
      </p:sp>
    </p:spTree>
    <p:extLst>
      <p:ext uri="{BB962C8B-B14F-4D97-AF65-F5344CB8AC3E}">
        <p14:creationId xmlns:p14="http://schemas.microsoft.com/office/powerpoint/2010/main" val="1158596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Top selling points for Gatorland</a:t>
            </a:r>
          </a:p>
          <a:p>
            <a:pPr algn="ctr">
              <a:buClr>
                <a:schemeClr val="bg1"/>
              </a:buClr>
              <a:buFont typeface="Wingdings" panose="05000000000000000000" pitchFamily="2" charset="2"/>
              <a:buChar char="ü"/>
            </a:pPr>
            <a:r>
              <a:rPr lang="en-US" sz="9600" b="1" i="1" dirty="0">
                <a:effectLst>
                  <a:outerShdw blurRad="38100" dist="38100" dir="2700000" algn="tl">
                    <a:srgbClr val="000000">
                      <a:alpha val="43137"/>
                    </a:srgbClr>
                  </a:outerShdw>
                </a:effectLst>
                <a:latin typeface="Arial Narrow" panose="020B0606020202030204" pitchFamily="34" charset="0"/>
              </a:rPr>
              <a:t>FREE Admission for active, retired and veterans.  </a:t>
            </a:r>
          </a:p>
          <a:p>
            <a:pPr algn="ctr">
              <a:buClr>
                <a:schemeClr val="bg1"/>
              </a:buClr>
              <a:buFont typeface="Wingdings" panose="05000000000000000000" pitchFamily="2" charset="2"/>
              <a:buChar char="ü"/>
            </a:pPr>
            <a:r>
              <a:rPr lang="en-US" sz="9600" b="1" i="1" dirty="0">
                <a:effectLst>
                  <a:outerShdw blurRad="38100" dist="38100" dir="2700000" algn="tl">
                    <a:srgbClr val="000000">
                      <a:alpha val="43137"/>
                    </a:srgbClr>
                  </a:outerShdw>
                </a:effectLst>
                <a:latin typeface="Arial Narrow" panose="020B0606020202030204" pitchFamily="34" charset="0"/>
              </a:rPr>
              <a:t>Family members can buy discounted tickets at their local Military ITT/MWR office</a:t>
            </a:r>
          </a:p>
          <a:p>
            <a:pPr algn="ctr">
              <a:buClr>
                <a:schemeClr val="bg1"/>
              </a:buClr>
              <a:buFont typeface="Wingdings" panose="05000000000000000000" pitchFamily="2" charset="2"/>
              <a:buChar char="ü"/>
            </a:pPr>
            <a:r>
              <a:rPr lang="en-US" sz="9600" b="1" i="1" dirty="0">
                <a:effectLst>
                  <a:outerShdw blurRad="38100" dist="38100" dir="2700000" algn="tl">
                    <a:srgbClr val="000000">
                      <a:alpha val="43137"/>
                    </a:srgbClr>
                  </a:outerShdw>
                </a:effectLst>
                <a:latin typeface="Arial Narrow" panose="020B0606020202030204" pitchFamily="34" charset="0"/>
              </a:rPr>
              <a:t>Everyone wants to see a GATOR! </a:t>
            </a:r>
            <a:r>
              <a:rPr lang="en-US" sz="9600" b="1" dirty="0">
                <a:effectLst>
                  <a:outerShdw blurRad="38100" dist="38100" dir="2700000" algn="tl">
                    <a:srgbClr val="000000">
                      <a:alpha val="43137"/>
                    </a:srgbClr>
                  </a:outerShdw>
                </a:effectLst>
                <a:latin typeface="Arial Narrow" panose="020B0606020202030204" pitchFamily="34" charset="0"/>
              </a:rPr>
              <a:t>We have THOUSANDS! 	</a:t>
            </a:r>
          </a:p>
          <a:p>
            <a:pPr algn="ctr">
              <a:buClr>
                <a:schemeClr val="bg1"/>
              </a:buClr>
              <a:buFont typeface="Wingdings" panose="05000000000000000000" pitchFamily="2" charset="2"/>
              <a:buChar char="ü"/>
            </a:pPr>
            <a:r>
              <a:rPr lang="en-US" sz="9600" b="1" dirty="0">
                <a:effectLst>
                  <a:outerShdw blurRad="38100" dist="38100" dir="2700000" algn="tl">
                    <a:srgbClr val="000000">
                      <a:alpha val="43137"/>
                    </a:srgbClr>
                  </a:outerShdw>
                </a:effectLst>
                <a:latin typeface="Arial Narrow" panose="020B0606020202030204" pitchFamily="34" charset="0"/>
              </a:rPr>
              <a:t>One of Orlando’s </a:t>
            </a:r>
            <a:r>
              <a:rPr lang="en-US" sz="9600" b="1" u="sng" dirty="0">
                <a:effectLst>
                  <a:outerShdw blurRad="38100" dist="38100" dir="2700000" algn="tl">
                    <a:srgbClr val="000000">
                      <a:alpha val="43137"/>
                    </a:srgbClr>
                  </a:outerShdw>
                </a:effectLst>
                <a:latin typeface="Arial Narrow" panose="020B0606020202030204" pitchFamily="34" charset="0"/>
              </a:rPr>
              <a:t>Best Half Day Attractions</a:t>
            </a:r>
            <a:r>
              <a:rPr lang="en-US" sz="9600" b="1" dirty="0">
                <a:effectLst>
                  <a:outerShdw blurRad="38100" dist="38100" dir="2700000" algn="tl">
                    <a:srgbClr val="000000">
                      <a:alpha val="43137"/>
                    </a:srgbClr>
                  </a:outerShdw>
                </a:effectLst>
                <a:latin typeface="Arial Narrow" panose="020B0606020202030204" pitchFamily="34" charset="0"/>
              </a:rPr>
              <a:t>!</a:t>
            </a:r>
          </a:p>
          <a:p>
            <a:pPr algn="ctr">
              <a:buClr>
                <a:schemeClr val="bg1"/>
              </a:buClr>
              <a:buFont typeface="Wingdings" panose="05000000000000000000" pitchFamily="2" charset="2"/>
              <a:buChar char="ü"/>
            </a:pPr>
            <a:r>
              <a:rPr lang="en-US" sz="9600" b="1" dirty="0">
                <a:effectLst>
                  <a:outerShdw blurRad="38100" dist="38100" dir="2700000" algn="tl">
                    <a:srgbClr val="000000">
                      <a:alpha val="43137"/>
                    </a:srgbClr>
                  </a:outerShdw>
                </a:effectLst>
                <a:latin typeface="Arial Narrow" panose="020B0606020202030204" pitchFamily="34" charset="0"/>
              </a:rPr>
              <a:t>110-acre theme park and wildlife preserve</a:t>
            </a:r>
          </a:p>
          <a:p>
            <a:pPr algn="ctr">
              <a:buClr>
                <a:schemeClr val="bg1"/>
              </a:buClr>
              <a:buFont typeface="Wingdings" panose="05000000000000000000" pitchFamily="2" charset="2"/>
              <a:buChar char="ü"/>
            </a:pPr>
            <a:r>
              <a:rPr lang="en-US" sz="9600" b="1" dirty="0">
                <a:effectLst>
                  <a:outerShdw blurRad="38100" dist="38100" dir="2700000" algn="tl">
                    <a:srgbClr val="000000">
                      <a:alpha val="43137"/>
                    </a:srgbClr>
                  </a:outerShdw>
                </a:effectLst>
                <a:latin typeface="Arial Narrow" panose="020B0606020202030204" pitchFamily="34" charset="0"/>
              </a:rPr>
              <a:t>Open 365 days a year from 10am – 5pm! </a:t>
            </a:r>
          </a:p>
          <a:p>
            <a:pPr algn="ctr">
              <a:buClr>
                <a:schemeClr val="bg1"/>
              </a:buClr>
              <a:buFont typeface="Wingdings" panose="05000000000000000000" pitchFamily="2" charset="2"/>
              <a:buChar char="ü"/>
            </a:pPr>
            <a:r>
              <a:rPr lang="en-US" sz="9600" b="1" dirty="0">
                <a:effectLst>
                  <a:outerShdw blurRad="38100" dist="38100" dir="2700000" algn="tl">
                    <a:srgbClr val="000000">
                      <a:alpha val="43137"/>
                    </a:srgbClr>
                  </a:outerShdw>
                </a:effectLst>
                <a:latin typeface="Arial Narrow" panose="020B0606020202030204" pitchFamily="34" charset="0"/>
              </a:rPr>
              <a:t>Parking is FREE and we are</a:t>
            </a:r>
          </a:p>
          <a:p>
            <a:endParaRPr lang="en-US" dirty="0"/>
          </a:p>
          <a:p>
            <a:endParaRPr lang="en-US" dirty="0"/>
          </a:p>
        </p:txBody>
      </p:sp>
      <p:sp>
        <p:nvSpPr>
          <p:cNvPr id="4" name="Slide Number Placeholder 3"/>
          <p:cNvSpPr>
            <a:spLocks noGrp="1"/>
          </p:cNvSpPr>
          <p:nvPr>
            <p:ph type="sldNum" sz="quarter" idx="10"/>
          </p:nvPr>
        </p:nvSpPr>
        <p:spPr/>
        <p:txBody>
          <a:bodyPr/>
          <a:lstStyle/>
          <a:p>
            <a:fld id="{540A1506-B7AD-4AB3-9560-7853E4D4435F}" type="slidenum">
              <a:rPr lang="en-US" smtClean="0"/>
              <a:t>3</a:t>
            </a:fld>
            <a:endParaRPr lang="en-US"/>
          </a:p>
        </p:txBody>
      </p:sp>
    </p:spTree>
    <p:extLst>
      <p:ext uri="{BB962C8B-B14F-4D97-AF65-F5344CB8AC3E}">
        <p14:creationId xmlns:p14="http://schemas.microsoft.com/office/powerpoint/2010/main" val="1688569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0A1506-B7AD-4AB3-9560-7853E4D4435F}" type="slidenum">
              <a:rPr lang="en-US" smtClean="0"/>
              <a:t>4</a:t>
            </a:fld>
            <a:endParaRPr lang="en-US"/>
          </a:p>
        </p:txBody>
      </p:sp>
    </p:spTree>
    <p:extLst>
      <p:ext uri="{BB962C8B-B14F-4D97-AF65-F5344CB8AC3E}">
        <p14:creationId xmlns:p14="http://schemas.microsoft.com/office/powerpoint/2010/main" val="1939232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0A1506-B7AD-4AB3-9560-7853E4D4435F}" type="slidenum">
              <a:rPr lang="en-US" smtClean="0"/>
              <a:t>5</a:t>
            </a:fld>
            <a:endParaRPr lang="en-US"/>
          </a:p>
        </p:txBody>
      </p:sp>
    </p:spTree>
    <p:extLst>
      <p:ext uri="{BB962C8B-B14F-4D97-AF65-F5344CB8AC3E}">
        <p14:creationId xmlns:p14="http://schemas.microsoft.com/office/powerpoint/2010/main" val="26914786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latin typeface="Arial" panose="020B0604020202020204" pitchFamily="34" charset="0"/>
                <a:cs typeface="Arial" panose="020B0604020202020204" pitchFamily="34" charset="0"/>
              </a:rPr>
              <a:t>Gator </a:t>
            </a:r>
            <a:r>
              <a:rPr lang="en-US" sz="1400" b="0" dirty="0" err="1">
                <a:latin typeface="Arial" panose="020B0604020202020204" pitchFamily="34" charset="0"/>
                <a:cs typeface="Arial" panose="020B0604020202020204" pitchFamily="34" charset="0"/>
              </a:rPr>
              <a:t>Jumparoo</a:t>
            </a:r>
            <a:r>
              <a:rPr lang="en-US" sz="1400" b="0" dirty="0">
                <a:latin typeface="Arial" panose="020B0604020202020204" pitchFamily="34" charset="0"/>
                <a:cs typeface="Arial" panose="020B0604020202020204" pitchFamily="34" charset="0"/>
              </a:rPr>
              <a:t> show</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b="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latin typeface="Arial" panose="020B0604020202020204" pitchFamily="34" charset="0"/>
                <a:cs typeface="Arial" panose="020B0604020202020204" pitchFamily="34" charset="0"/>
              </a:rPr>
              <a:t>Watch these amazing alligators </a:t>
            </a:r>
            <a:r>
              <a:rPr lang="en-US" sz="1400" b="0" dirty="0">
                <a:solidFill>
                  <a:srgbClr val="92D050"/>
                </a:solidFill>
                <a:effectLst>
                  <a:outerShdw blurRad="38100" dist="38100" dir="2700000" algn="tl">
                    <a:srgbClr val="000000"/>
                  </a:outerShdw>
                </a:effectLst>
                <a:latin typeface="Arial" panose="020B0604020202020204" pitchFamily="34" charset="0"/>
                <a:cs typeface="Arial" panose="020B0604020202020204" pitchFamily="34" charset="0"/>
              </a:rPr>
              <a:t>jump four to five feet out of the water</a:t>
            </a:r>
            <a:r>
              <a:rPr lang="en-US" sz="1400" b="0" dirty="0">
                <a:solidFill>
                  <a:srgbClr val="92D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1400" b="0" dirty="0">
                <a:latin typeface="Arial" panose="020B0604020202020204" pitchFamily="34" charset="0"/>
                <a:cs typeface="Arial" panose="020B0604020202020204" pitchFamily="34" charset="0"/>
              </a:rPr>
              <a:t>to retrieve food in this </a:t>
            </a:r>
            <a:r>
              <a:rPr lang="en-US" sz="1400" b="0" dirty="0">
                <a:solidFill>
                  <a:srgbClr val="92D050"/>
                </a:solidFill>
                <a:effectLst>
                  <a:outerShdw blurRad="38100" dist="38100" dir="2700000" algn="tl">
                    <a:srgbClr val="000000"/>
                  </a:outerShdw>
                </a:effectLst>
                <a:latin typeface="Arial" panose="020B0604020202020204" pitchFamily="34" charset="0"/>
                <a:cs typeface="Arial" panose="020B0604020202020204" pitchFamily="34" charset="0"/>
              </a:rPr>
              <a:t>famous one-of-a-kind show</a:t>
            </a:r>
            <a:r>
              <a:rPr lang="en-US" sz="1400" b="0" dirty="0">
                <a:latin typeface="Arial" panose="020B0604020202020204" pitchFamily="34" charset="0"/>
                <a:cs typeface="Arial" panose="020B0604020202020204" pitchFamily="34" charset="0"/>
              </a:rPr>
              <a:t>. Learn more about alligators and crocodiles and their awesome powers. </a:t>
            </a:r>
          </a:p>
          <a:p>
            <a:endParaRPr lang="en-US" dirty="0"/>
          </a:p>
        </p:txBody>
      </p:sp>
      <p:sp>
        <p:nvSpPr>
          <p:cNvPr id="4" name="Slide Number Placeholder 3"/>
          <p:cNvSpPr>
            <a:spLocks noGrp="1"/>
          </p:cNvSpPr>
          <p:nvPr>
            <p:ph type="sldNum" sz="quarter" idx="10"/>
          </p:nvPr>
        </p:nvSpPr>
        <p:spPr/>
        <p:txBody>
          <a:bodyPr/>
          <a:lstStyle/>
          <a:p>
            <a:fld id="{540A1506-B7AD-4AB3-9560-7853E4D4435F}" type="slidenum">
              <a:rPr lang="en-US" smtClean="0"/>
              <a:t>6</a:t>
            </a:fld>
            <a:endParaRPr lang="en-US"/>
          </a:p>
        </p:txBody>
      </p:sp>
    </p:spTree>
    <p:extLst>
      <p:ext uri="{BB962C8B-B14F-4D97-AF65-F5344CB8AC3E}">
        <p14:creationId xmlns:p14="http://schemas.microsoft.com/office/powerpoint/2010/main" val="6702538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0" dirty="0">
                <a:latin typeface="Arial" panose="020B0604020202020204" pitchFamily="34" charset="0"/>
                <a:cs typeface="Arial" panose="020B0604020202020204" pitchFamily="34" charset="0"/>
              </a:rPr>
              <a:t>Alligators Legend of the Swamp show</a:t>
            </a:r>
          </a:p>
          <a:p>
            <a:endParaRPr lang="en-US" sz="1400" b="0" dirty="0">
              <a:latin typeface="Arial" panose="020B0604020202020204" pitchFamily="34" charset="0"/>
              <a:cs typeface="Arial" panose="020B0604020202020204" pitchFamily="34" charset="0"/>
            </a:endParaRPr>
          </a:p>
          <a:p>
            <a:r>
              <a:rPr lang="en-US" sz="1400" b="0" dirty="0">
                <a:latin typeface="Arial" panose="020B0604020202020204" pitchFamily="34" charset="0"/>
                <a:cs typeface="Arial" panose="020B0604020202020204" pitchFamily="34" charset="0"/>
              </a:rPr>
              <a:t>Watch as one of the bravest daredevils at Gatorland takes the stage with a </a:t>
            </a:r>
            <a:r>
              <a:rPr lang="en-US" sz="1400" b="0" dirty="0">
                <a:solidFill>
                  <a:srgbClr val="92D050"/>
                </a:solidFill>
                <a:effectLst>
                  <a:outerShdw blurRad="38100" dist="38100" dir="2700000" algn="tl">
                    <a:srgbClr val="000000"/>
                  </a:outerShdw>
                </a:effectLst>
                <a:latin typeface="Arial" panose="020B0604020202020204" pitchFamily="34" charset="0"/>
                <a:cs typeface="Arial" panose="020B0604020202020204" pitchFamily="34" charset="0"/>
              </a:rPr>
              <a:t>6–8-foot alligator</a:t>
            </a:r>
            <a:r>
              <a:rPr lang="en-US" sz="1400" b="0" dirty="0">
                <a:latin typeface="Arial" panose="020B0604020202020204" pitchFamily="34" charset="0"/>
                <a:cs typeface="Arial" panose="020B0604020202020204" pitchFamily="34" charset="0"/>
              </a:rPr>
              <a:t> in order to demonstrate the amazing survival features of this legendary creature</a:t>
            </a:r>
          </a:p>
        </p:txBody>
      </p:sp>
      <p:sp>
        <p:nvSpPr>
          <p:cNvPr id="4" name="Slide Number Placeholder 3"/>
          <p:cNvSpPr>
            <a:spLocks noGrp="1"/>
          </p:cNvSpPr>
          <p:nvPr>
            <p:ph type="sldNum" sz="quarter" idx="10"/>
          </p:nvPr>
        </p:nvSpPr>
        <p:spPr/>
        <p:txBody>
          <a:bodyPr/>
          <a:lstStyle/>
          <a:p>
            <a:fld id="{540A1506-B7AD-4AB3-9560-7853E4D4435F}" type="slidenum">
              <a:rPr lang="en-US" smtClean="0"/>
              <a:t>7</a:t>
            </a:fld>
            <a:endParaRPr lang="en-US"/>
          </a:p>
        </p:txBody>
      </p:sp>
    </p:spTree>
    <p:extLst>
      <p:ext uri="{BB962C8B-B14F-4D97-AF65-F5344CB8AC3E}">
        <p14:creationId xmlns:p14="http://schemas.microsoft.com/office/powerpoint/2010/main" val="3259700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Upclose</a:t>
            </a:r>
            <a:r>
              <a:rPr lang="en-US" dirty="0"/>
              <a:t> Encounters</a:t>
            </a:r>
          </a:p>
          <a:p>
            <a:pPr marL="0" indent="0" algn="l">
              <a:buNone/>
            </a:pPr>
            <a:r>
              <a:rPr lang="en-US" sz="1400" b="0" dirty="0">
                <a:latin typeface="Arial" panose="020B0604020202020204" pitchFamily="34" charset="0"/>
                <a:cs typeface="Arial" panose="020B0604020202020204" pitchFamily="34" charset="0"/>
              </a:rPr>
              <a:t>You never know what kind of animals you might meet at the </a:t>
            </a:r>
            <a:r>
              <a:rPr lang="en-US" sz="1400" b="0" dirty="0" err="1">
                <a:latin typeface="Arial" panose="020B0604020202020204" pitchFamily="34" charset="0"/>
                <a:cs typeface="Arial" panose="020B0604020202020204" pitchFamily="34" charset="0"/>
              </a:rPr>
              <a:t>Upclose</a:t>
            </a:r>
            <a:r>
              <a:rPr lang="en-US" sz="1400" b="0" dirty="0">
                <a:latin typeface="Arial" panose="020B0604020202020204" pitchFamily="34" charset="0"/>
                <a:cs typeface="Arial" panose="020B0604020202020204" pitchFamily="34" charset="0"/>
              </a:rPr>
              <a:t> Encounters Show!</a:t>
            </a:r>
          </a:p>
          <a:p>
            <a:pPr marL="0" indent="0" algn="l">
              <a:buNone/>
            </a:pPr>
            <a:r>
              <a:rPr lang="en-US" sz="1400" b="0" dirty="0">
                <a:latin typeface="Arial" panose="020B0604020202020204" pitchFamily="34" charset="0"/>
                <a:cs typeface="Arial" panose="020B0604020202020204" pitchFamily="34" charset="0"/>
              </a:rPr>
              <a:t>You will see fascinating creatures from around the globe, including some of the most dangerous snakes alive!</a:t>
            </a:r>
          </a:p>
          <a:p>
            <a:endParaRPr lang="en-US" dirty="0"/>
          </a:p>
        </p:txBody>
      </p:sp>
      <p:sp>
        <p:nvSpPr>
          <p:cNvPr id="4" name="Slide Number Placeholder 3"/>
          <p:cNvSpPr>
            <a:spLocks noGrp="1"/>
          </p:cNvSpPr>
          <p:nvPr>
            <p:ph type="sldNum" sz="quarter" idx="5"/>
          </p:nvPr>
        </p:nvSpPr>
        <p:spPr/>
        <p:txBody>
          <a:bodyPr/>
          <a:lstStyle/>
          <a:p>
            <a:fld id="{540A1506-B7AD-4AB3-9560-7853E4D4435F}" type="slidenum">
              <a:rPr lang="en-US" smtClean="0"/>
              <a:t>8</a:t>
            </a:fld>
            <a:endParaRPr lang="en-US"/>
          </a:p>
        </p:txBody>
      </p:sp>
    </p:spTree>
    <p:extLst>
      <p:ext uri="{BB962C8B-B14F-4D97-AF65-F5344CB8AC3E}">
        <p14:creationId xmlns:p14="http://schemas.microsoft.com/office/powerpoint/2010/main" val="2769926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breeding marsh is</a:t>
            </a:r>
            <a:r>
              <a:rPr lang="en-US" baseline="0" dirty="0"/>
              <a:t> h</a:t>
            </a:r>
            <a:r>
              <a:rPr lang="en-US" dirty="0"/>
              <a:t>ome to over 14 species</a:t>
            </a:r>
            <a:r>
              <a:rPr lang="en-US" baseline="0" dirty="0"/>
              <a:t> of birds and more and more come every year to Gatorland. </a:t>
            </a:r>
          </a:p>
          <a:p>
            <a:endParaRPr lang="en-US" baseline="0" dirty="0"/>
          </a:p>
          <a:p>
            <a:r>
              <a:rPr lang="en-US" baseline="0" dirty="0"/>
              <a:t>They choose Gatorland as their nesting ground because the alligators protect the nests and keep the area free from natural predators. It is a great place to observe and take amazing photos.</a:t>
            </a:r>
            <a:endParaRPr lang="en-US" dirty="0"/>
          </a:p>
        </p:txBody>
      </p:sp>
      <p:sp>
        <p:nvSpPr>
          <p:cNvPr id="4" name="Slide Number Placeholder 3"/>
          <p:cNvSpPr>
            <a:spLocks noGrp="1"/>
          </p:cNvSpPr>
          <p:nvPr>
            <p:ph type="sldNum" sz="quarter" idx="10"/>
          </p:nvPr>
        </p:nvSpPr>
        <p:spPr/>
        <p:txBody>
          <a:bodyPr/>
          <a:lstStyle/>
          <a:p>
            <a:fld id="{540A1506-B7AD-4AB3-9560-7853E4D4435F}" type="slidenum">
              <a:rPr lang="en-US" smtClean="0"/>
              <a:t>9</a:t>
            </a:fld>
            <a:endParaRPr lang="en-US"/>
          </a:p>
        </p:txBody>
      </p:sp>
    </p:spTree>
    <p:extLst>
      <p:ext uri="{BB962C8B-B14F-4D97-AF65-F5344CB8AC3E}">
        <p14:creationId xmlns:p14="http://schemas.microsoft.com/office/powerpoint/2010/main" val="35320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52A17-C42E-65B5-58EB-A7E15D005F3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0AED233-E4D5-E82F-523E-C2506606B8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A58A277-D864-D93F-8C84-AADAE81B9D5F}"/>
              </a:ext>
            </a:extLst>
          </p:cNvPr>
          <p:cNvSpPr>
            <a:spLocks noGrp="1"/>
          </p:cNvSpPr>
          <p:nvPr>
            <p:ph type="dt" sz="half" idx="10"/>
          </p:nvPr>
        </p:nvSpPr>
        <p:spPr/>
        <p:txBody>
          <a:bodyPr/>
          <a:lstStyle/>
          <a:p>
            <a:fld id="{533FC4B6-B89B-45E7-B075-16F9C1B9B62A}" type="datetimeFigureOut">
              <a:rPr lang="en-US" smtClean="0"/>
              <a:t>1/23/2024</a:t>
            </a:fld>
            <a:endParaRPr lang="en-US"/>
          </a:p>
        </p:txBody>
      </p:sp>
      <p:sp>
        <p:nvSpPr>
          <p:cNvPr id="5" name="Footer Placeholder 4">
            <a:extLst>
              <a:ext uri="{FF2B5EF4-FFF2-40B4-BE49-F238E27FC236}">
                <a16:creationId xmlns:a16="http://schemas.microsoft.com/office/drawing/2014/main" id="{0FF1B27D-DE5F-AB52-4F3A-70BE50E2F78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4E3AC7-1665-7FE4-BA56-D4A567C91FDA}"/>
              </a:ext>
            </a:extLst>
          </p:cNvPr>
          <p:cNvSpPr>
            <a:spLocks noGrp="1"/>
          </p:cNvSpPr>
          <p:nvPr>
            <p:ph type="sldNum" sz="quarter" idx="12"/>
          </p:nvPr>
        </p:nvSpPr>
        <p:spPr/>
        <p:txBody>
          <a:bodyPr/>
          <a:lstStyle/>
          <a:p>
            <a:fld id="{B3D19159-5337-4AE2-8FF9-8B74440EA1D0}" type="slidenum">
              <a:rPr lang="en-US" smtClean="0"/>
              <a:t>‹#›</a:t>
            </a:fld>
            <a:endParaRPr lang="en-US"/>
          </a:p>
        </p:txBody>
      </p:sp>
    </p:spTree>
    <p:extLst>
      <p:ext uri="{BB962C8B-B14F-4D97-AF65-F5344CB8AC3E}">
        <p14:creationId xmlns:p14="http://schemas.microsoft.com/office/powerpoint/2010/main" val="2429384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7EADD-D6B9-35A5-0C74-C7C93FC520E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D08DC92-3026-D152-DD82-17873D3F836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F90C4-9D86-23FD-CB77-C48B9F64959E}"/>
              </a:ext>
            </a:extLst>
          </p:cNvPr>
          <p:cNvSpPr>
            <a:spLocks noGrp="1"/>
          </p:cNvSpPr>
          <p:nvPr>
            <p:ph type="dt" sz="half" idx="10"/>
          </p:nvPr>
        </p:nvSpPr>
        <p:spPr/>
        <p:txBody>
          <a:bodyPr/>
          <a:lstStyle/>
          <a:p>
            <a:fld id="{533FC4B6-B89B-45E7-B075-16F9C1B9B62A}" type="datetimeFigureOut">
              <a:rPr lang="en-US" smtClean="0"/>
              <a:t>1/23/2024</a:t>
            </a:fld>
            <a:endParaRPr lang="en-US"/>
          </a:p>
        </p:txBody>
      </p:sp>
      <p:sp>
        <p:nvSpPr>
          <p:cNvPr id="5" name="Footer Placeholder 4">
            <a:extLst>
              <a:ext uri="{FF2B5EF4-FFF2-40B4-BE49-F238E27FC236}">
                <a16:creationId xmlns:a16="http://schemas.microsoft.com/office/drawing/2014/main" id="{BBEF936F-22AC-A0CB-597F-99302B92A2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127C94-A86E-3494-0C13-2AF02422D450}"/>
              </a:ext>
            </a:extLst>
          </p:cNvPr>
          <p:cNvSpPr>
            <a:spLocks noGrp="1"/>
          </p:cNvSpPr>
          <p:nvPr>
            <p:ph type="sldNum" sz="quarter" idx="12"/>
          </p:nvPr>
        </p:nvSpPr>
        <p:spPr/>
        <p:txBody>
          <a:bodyPr/>
          <a:lstStyle/>
          <a:p>
            <a:fld id="{B3D19159-5337-4AE2-8FF9-8B74440EA1D0}" type="slidenum">
              <a:rPr lang="en-US" smtClean="0"/>
              <a:t>‹#›</a:t>
            </a:fld>
            <a:endParaRPr lang="en-US"/>
          </a:p>
        </p:txBody>
      </p:sp>
    </p:spTree>
    <p:extLst>
      <p:ext uri="{BB962C8B-B14F-4D97-AF65-F5344CB8AC3E}">
        <p14:creationId xmlns:p14="http://schemas.microsoft.com/office/powerpoint/2010/main" val="488015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B34B25-528F-0444-C9A5-3CD987E92A5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26F3DCA-86A9-1A8C-41A5-2D9ED479CB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177A35-E913-E106-2AED-77ED93916D75}"/>
              </a:ext>
            </a:extLst>
          </p:cNvPr>
          <p:cNvSpPr>
            <a:spLocks noGrp="1"/>
          </p:cNvSpPr>
          <p:nvPr>
            <p:ph type="dt" sz="half" idx="10"/>
          </p:nvPr>
        </p:nvSpPr>
        <p:spPr/>
        <p:txBody>
          <a:bodyPr/>
          <a:lstStyle/>
          <a:p>
            <a:fld id="{533FC4B6-B89B-45E7-B075-16F9C1B9B62A}" type="datetimeFigureOut">
              <a:rPr lang="en-US" smtClean="0"/>
              <a:t>1/23/2024</a:t>
            </a:fld>
            <a:endParaRPr lang="en-US"/>
          </a:p>
        </p:txBody>
      </p:sp>
      <p:sp>
        <p:nvSpPr>
          <p:cNvPr id="5" name="Footer Placeholder 4">
            <a:extLst>
              <a:ext uri="{FF2B5EF4-FFF2-40B4-BE49-F238E27FC236}">
                <a16:creationId xmlns:a16="http://schemas.microsoft.com/office/drawing/2014/main" id="{17F76D13-59D7-B9ED-9B38-2393A79594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E68A56-AB72-7E3D-67BF-42CAB36C5C91}"/>
              </a:ext>
            </a:extLst>
          </p:cNvPr>
          <p:cNvSpPr>
            <a:spLocks noGrp="1"/>
          </p:cNvSpPr>
          <p:nvPr>
            <p:ph type="sldNum" sz="quarter" idx="12"/>
          </p:nvPr>
        </p:nvSpPr>
        <p:spPr/>
        <p:txBody>
          <a:bodyPr/>
          <a:lstStyle/>
          <a:p>
            <a:fld id="{B3D19159-5337-4AE2-8FF9-8B74440EA1D0}" type="slidenum">
              <a:rPr lang="en-US" smtClean="0"/>
              <a:t>‹#›</a:t>
            </a:fld>
            <a:endParaRPr lang="en-US"/>
          </a:p>
        </p:txBody>
      </p:sp>
    </p:spTree>
    <p:extLst>
      <p:ext uri="{BB962C8B-B14F-4D97-AF65-F5344CB8AC3E}">
        <p14:creationId xmlns:p14="http://schemas.microsoft.com/office/powerpoint/2010/main" val="1318450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28CFA-B8C1-9C4F-6A20-ED13A57C67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4A82843-7EB8-34E5-30FE-8C9F3669DEE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A54E1F-0245-4F28-6FE7-58280084D534}"/>
              </a:ext>
            </a:extLst>
          </p:cNvPr>
          <p:cNvSpPr>
            <a:spLocks noGrp="1"/>
          </p:cNvSpPr>
          <p:nvPr>
            <p:ph type="dt" sz="half" idx="10"/>
          </p:nvPr>
        </p:nvSpPr>
        <p:spPr/>
        <p:txBody>
          <a:bodyPr/>
          <a:lstStyle/>
          <a:p>
            <a:fld id="{533FC4B6-B89B-45E7-B075-16F9C1B9B62A}" type="datetimeFigureOut">
              <a:rPr lang="en-US" smtClean="0"/>
              <a:t>1/23/2024</a:t>
            </a:fld>
            <a:endParaRPr lang="en-US"/>
          </a:p>
        </p:txBody>
      </p:sp>
      <p:sp>
        <p:nvSpPr>
          <p:cNvPr id="5" name="Footer Placeholder 4">
            <a:extLst>
              <a:ext uri="{FF2B5EF4-FFF2-40B4-BE49-F238E27FC236}">
                <a16:creationId xmlns:a16="http://schemas.microsoft.com/office/drawing/2014/main" id="{51A978DD-1190-9BA6-0F0F-08BA60F6B9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CAFA82-56B3-3E41-28AA-C0A7891631F7}"/>
              </a:ext>
            </a:extLst>
          </p:cNvPr>
          <p:cNvSpPr>
            <a:spLocks noGrp="1"/>
          </p:cNvSpPr>
          <p:nvPr>
            <p:ph type="sldNum" sz="quarter" idx="12"/>
          </p:nvPr>
        </p:nvSpPr>
        <p:spPr/>
        <p:txBody>
          <a:bodyPr/>
          <a:lstStyle/>
          <a:p>
            <a:fld id="{B3D19159-5337-4AE2-8FF9-8B74440EA1D0}" type="slidenum">
              <a:rPr lang="en-US" smtClean="0"/>
              <a:t>‹#›</a:t>
            </a:fld>
            <a:endParaRPr lang="en-US"/>
          </a:p>
        </p:txBody>
      </p:sp>
    </p:spTree>
    <p:extLst>
      <p:ext uri="{BB962C8B-B14F-4D97-AF65-F5344CB8AC3E}">
        <p14:creationId xmlns:p14="http://schemas.microsoft.com/office/powerpoint/2010/main" val="2530574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70C2C-3A0E-40B1-0F86-F1E0C7A6138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67BCD0-FF14-94DA-DE1D-8681305483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1C4EE24-CFF1-3FFB-6342-878051233636}"/>
              </a:ext>
            </a:extLst>
          </p:cNvPr>
          <p:cNvSpPr>
            <a:spLocks noGrp="1"/>
          </p:cNvSpPr>
          <p:nvPr>
            <p:ph type="dt" sz="half" idx="10"/>
          </p:nvPr>
        </p:nvSpPr>
        <p:spPr/>
        <p:txBody>
          <a:bodyPr/>
          <a:lstStyle/>
          <a:p>
            <a:fld id="{533FC4B6-B89B-45E7-B075-16F9C1B9B62A}" type="datetimeFigureOut">
              <a:rPr lang="en-US" smtClean="0"/>
              <a:t>1/23/2024</a:t>
            </a:fld>
            <a:endParaRPr lang="en-US"/>
          </a:p>
        </p:txBody>
      </p:sp>
      <p:sp>
        <p:nvSpPr>
          <p:cNvPr id="5" name="Footer Placeholder 4">
            <a:extLst>
              <a:ext uri="{FF2B5EF4-FFF2-40B4-BE49-F238E27FC236}">
                <a16:creationId xmlns:a16="http://schemas.microsoft.com/office/drawing/2014/main" id="{02B25160-F47F-DCCC-BEBD-1571907F7B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74EC02-19E2-E25F-C0AD-4039ECEB6EBA}"/>
              </a:ext>
            </a:extLst>
          </p:cNvPr>
          <p:cNvSpPr>
            <a:spLocks noGrp="1"/>
          </p:cNvSpPr>
          <p:nvPr>
            <p:ph type="sldNum" sz="quarter" idx="12"/>
          </p:nvPr>
        </p:nvSpPr>
        <p:spPr/>
        <p:txBody>
          <a:bodyPr/>
          <a:lstStyle/>
          <a:p>
            <a:fld id="{B3D19159-5337-4AE2-8FF9-8B74440EA1D0}" type="slidenum">
              <a:rPr lang="en-US" smtClean="0"/>
              <a:t>‹#›</a:t>
            </a:fld>
            <a:endParaRPr lang="en-US"/>
          </a:p>
        </p:txBody>
      </p:sp>
    </p:spTree>
    <p:extLst>
      <p:ext uri="{BB962C8B-B14F-4D97-AF65-F5344CB8AC3E}">
        <p14:creationId xmlns:p14="http://schemas.microsoft.com/office/powerpoint/2010/main" val="2201715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9B39A-28C2-B67F-60B5-7716EB61ADB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27A9F94-C1CE-B9E3-9A20-7D0EDFC7A4C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1BAFD37-8CF7-0C80-3E39-6D5D62CAF42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921B3D9-EC49-6EFE-A7EF-F19346C8E7BE}"/>
              </a:ext>
            </a:extLst>
          </p:cNvPr>
          <p:cNvSpPr>
            <a:spLocks noGrp="1"/>
          </p:cNvSpPr>
          <p:nvPr>
            <p:ph type="dt" sz="half" idx="10"/>
          </p:nvPr>
        </p:nvSpPr>
        <p:spPr/>
        <p:txBody>
          <a:bodyPr/>
          <a:lstStyle/>
          <a:p>
            <a:fld id="{533FC4B6-B89B-45E7-B075-16F9C1B9B62A}" type="datetimeFigureOut">
              <a:rPr lang="en-US" smtClean="0"/>
              <a:t>1/23/2024</a:t>
            </a:fld>
            <a:endParaRPr lang="en-US"/>
          </a:p>
        </p:txBody>
      </p:sp>
      <p:sp>
        <p:nvSpPr>
          <p:cNvPr id="6" name="Footer Placeholder 5">
            <a:extLst>
              <a:ext uri="{FF2B5EF4-FFF2-40B4-BE49-F238E27FC236}">
                <a16:creationId xmlns:a16="http://schemas.microsoft.com/office/drawing/2014/main" id="{14C3410F-05D2-6128-5AE2-19DD4041D12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619071A-C364-67FC-AEAB-D68FD152E068}"/>
              </a:ext>
            </a:extLst>
          </p:cNvPr>
          <p:cNvSpPr>
            <a:spLocks noGrp="1"/>
          </p:cNvSpPr>
          <p:nvPr>
            <p:ph type="sldNum" sz="quarter" idx="12"/>
          </p:nvPr>
        </p:nvSpPr>
        <p:spPr/>
        <p:txBody>
          <a:bodyPr/>
          <a:lstStyle/>
          <a:p>
            <a:fld id="{B3D19159-5337-4AE2-8FF9-8B74440EA1D0}" type="slidenum">
              <a:rPr lang="en-US" smtClean="0"/>
              <a:t>‹#›</a:t>
            </a:fld>
            <a:endParaRPr lang="en-US"/>
          </a:p>
        </p:txBody>
      </p:sp>
    </p:spTree>
    <p:extLst>
      <p:ext uri="{BB962C8B-B14F-4D97-AF65-F5344CB8AC3E}">
        <p14:creationId xmlns:p14="http://schemas.microsoft.com/office/powerpoint/2010/main" val="1167198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33B80-C761-2BA3-E092-50F2C4BF932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39BE2DC-2610-02D5-1E97-9EC6262605C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56D653-E374-B7D8-E0BC-0BF8516107F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2E75910-8572-5C1A-3793-422C5E344F3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B2CE820-B2C4-82A6-F87C-253A8CFC93C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AF0F3AF-9EDD-0AD1-5FCD-496E9A348D8B}"/>
              </a:ext>
            </a:extLst>
          </p:cNvPr>
          <p:cNvSpPr>
            <a:spLocks noGrp="1"/>
          </p:cNvSpPr>
          <p:nvPr>
            <p:ph type="dt" sz="half" idx="10"/>
          </p:nvPr>
        </p:nvSpPr>
        <p:spPr/>
        <p:txBody>
          <a:bodyPr/>
          <a:lstStyle/>
          <a:p>
            <a:fld id="{533FC4B6-B89B-45E7-B075-16F9C1B9B62A}" type="datetimeFigureOut">
              <a:rPr lang="en-US" smtClean="0"/>
              <a:t>1/23/2024</a:t>
            </a:fld>
            <a:endParaRPr lang="en-US"/>
          </a:p>
        </p:txBody>
      </p:sp>
      <p:sp>
        <p:nvSpPr>
          <p:cNvPr id="8" name="Footer Placeholder 7">
            <a:extLst>
              <a:ext uri="{FF2B5EF4-FFF2-40B4-BE49-F238E27FC236}">
                <a16:creationId xmlns:a16="http://schemas.microsoft.com/office/drawing/2014/main" id="{5A847C24-5DE8-BACE-491D-8E63444D623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F3FFCF2-BCFA-873A-9382-DFF1C9E41588}"/>
              </a:ext>
            </a:extLst>
          </p:cNvPr>
          <p:cNvSpPr>
            <a:spLocks noGrp="1"/>
          </p:cNvSpPr>
          <p:nvPr>
            <p:ph type="sldNum" sz="quarter" idx="12"/>
          </p:nvPr>
        </p:nvSpPr>
        <p:spPr/>
        <p:txBody>
          <a:bodyPr/>
          <a:lstStyle/>
          <a:p>
            <a:fld id="{B3D19159-5337-4AE2-8FF9-8B74440EA1D0}" type="slidenum">
              <a:rPr lang="en-US" smtClean="0"/>
              <a:t>‹#›</a:t>
            </a:fld>
            <a:endParaRPr lang="en-US"/>
          </a:p>
        </p:txBody>
      </p:sp>
    </p:spTree>
    <p:extLst>
      <p:ext uri="{BB962C8B-B14F-4D97-AF65-F5344CB8AC3E}">
        <p14:creationId xmlns:p14="http://schemas.microsoft.com/office/powerpoint/2010/main" val="204127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21ED2-4103-416C-6102-FADC325D176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3A7A10F-D11E-05A2-B385-329CE84F8362}"/>
              </a:ext>
            </a:extLst>
          </p:cNvPr>
          <p:cNvSpPr>
            <a:spLocks noGrp="1"/>
          </p:cNvSpPr>
          <p:nvPr>
            <p:ph type="dt" sz="half" idx="10"/>
          </p:nvPr>
        </p:nvSpPr>
        <p:spPr/>
        <p:txBody>
          <a:bodyPr/>
          <a:lstStyle/>
          <a:p>
            <a:fld id="{533FC4B6-B89B-45E7-B075-16F9C1B9B62A}" type="datetimeFigureOut">
              <a:rPr lang="en-US" smtClean="0"/>
              <a:t>1/23/2024</a:t>
            </a:fld>
            <a:endParaRPr lang="en-US"/>
          </a:p>
        </p:txBody>
      </p:sp>
      <p:sp>
        <p:nvSpPr>
          <p:cNvPr id="4" name="Footer Placeholder 3">
            <a:extLst>
              <a:ext uri="{FF2B5EF4-FFF2-40B4-BE49-F238E27FC236}">
                <a16:creationId xmlns:a16="http://schemas.microsoft.com/office/drawing/2014/main" id="{A42B314B-6476-7428-7729-FE541B3506C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26207B-7D90-733C-ACC8-D268D0514F39}"/>
              </a:ext>
            </a:extLst>
          </p:cNvPr>
          <p:cNvSpPr>
            <a:spLocks noGrp="1"/>
          </p:cNvSpPr>
          <p:nvPr>
            <p:ph type="sldNum" sz="quarter" idx="12"/>
          </p:nvPr>
        </p:nvSpPr>
        <p:spPr/>
        <p:txBody>
          <a:bodyPr/>
          <a:lstStyle/>
          <a:p>
            <a:fld id="{B3D19159-5337-4AE2-8FF9-8B74440EA1D0}" type="slidenum">
              <a:rPr lang="en-US" smtClean="0"/>
              <a:t>‹#›</a:t>
            </a:fld>
            <a:endParaRPr lang="en-US"/>
          </a:p>
        </p:txBody>
      </p:sp>
    </p:spTree>
    <p:extLst>
      <p:ext uri="{BB962C8B-B14F-4D97-AF65-F5344CB8AC3E}">
        <p14:creationId xmlns:p14="http://schemas.microsoft.com/office/powerpoint/2010/main" val="1891539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AC860F-94EB-4C6E-29F1-BD20502B166E}"/>
              </a:ext>
            </a:extLst>
          </p:cNvPr>
          <p:cNvSpPr>
            <a:spLocks noGrp="1"/>
          </p:cNvSpPr>
          <p:nvPr>
            <p:ph type="dt" sz="half" idx="10"/>
          </p:nvPr>
        </p:nvSpPr>
        <p:spPr/>
        <p:txBody>
          <a:bodyPr/>
          <a:lstStyle/>
          <a:p>
            <a:fld id="{533FC4B6-B89B-45E7-B075-16F9C1B9B62A}" type="datetimeFigureOut">
              <a:rPr lang="en-US" smtClean="0"/>
              <a:t>1/23/2024</a:t>
            </a:fld>
            <a:endParaRPr lang="en-US"/>
          </a:p>
        </p:txBody>
      </p:sp>
      <p:sp>
        <p:nvSpPr>
          <p:cNvPr id="3" name="Footer Placeholder 2">
            <a:extLst>
              <a:ext uri="{FF2B5EF4-FFF2-40B4-BE49-F238E27FC236}">
                <a16:creationId xmlns:a16="http://schemas.microsoft.com/office/drawing/2014/main" id="{02E17562-DC5C-2BA6-6F6F-3E0A49810F5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FCE4A8B-F65C-548B-A694-CEC739E2A4DA}"/>
              </a:ext>
            </a:extLst>
          </p:cNvPr>
          <p:cNvSpPr>
            <a:spLocks noGrp="1"/>
          </p:cNvSpPr>
          <p:nvPr>
            <p:ph type="sldNum" sz="quarter" idx="12"/>
          </p:nvPr>
        </p:nvSpPr>
        <p:spPr/>
        <p:txBody>
          <a:bodyPr/>
          <a:lstStyle/>
          <a:p>
            <a:fld id="{B3D19159-5337-4AE2-8FF9-8B74440EA1D0}" type="slidenum">
              <a:rPr lang="en-US" smtClean="0"/>
              <a:t>‹#›</a:t>
            </a:fld>
            <a:endParaRPr lang="en-US"/>
          </a:p>
        </p:txBody>
      </p:sp>
    </p:spTree>
    <p:extLst>
      <p:ext uri="{BB962C8B-B14F-4D97-AF65-F5344CB8AC3E}">
        <p14:creationId xmlns:p14="http://schemas.microsoft.com/office/powerpoint/2010/main" val="891465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94620-8AF0-4BA3-4279-CDF17F2E20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8D0C40B-11AD-44D5-5B6F-5E0EF1A477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1278465-2851-0C79-2A72-5ABE0DA7C6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B1433C-E69A-8F4C-E7A5-3A70DED4F664}"/>
              </a:ext>
            </a:extLst>
          </p:cNvPr>
          <p:cNvSpPr>
            <a:spLocks noGrp="1"/>
          </p:cNvSpPr>
          <p:nvPr>
            <p:ph type="dt" sz="half" idx="10"/>
          </p:nvPr>
        </p:nvSpPr>
        <p:spPr/>
        <p:txBody>
          <a:bodyPr/>
          <a:lstStyle/>
          <a:p>
            <a:fld id="{533FC4B6-B89B-45E7-B075-16F9C1B9B62A}" type="datetimeFigureOut">
              <a:rPr lang="en-US" smtClean="0"/>
              <a:t>1/23/2024</a:t>
            </a:fld>
            <a:endParaRPr lang="en-US"/>
          </a:p>
        </p:txBody>
      </p:sp>
      <p:sp>
        <p:nvSpPr>
          <p:cNvPr id="6" name="Footer Placeholder 5">
            <a:extLst>
              <a:ext uri="{FF2B5EF4-FFF2-40B4-BE49-F238E27FC236}">
                <a16:creationId xmlns:a16="http://schemas.microsoft.com/office/drawing/2014/main" id="{734760B6-2A48-52F8-7217-5327EFE599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8BD874-0A79-CA98-CDD0-AB5591010E97}"/>
              </a:ext>
            </a:extLst>
          </p:cNvPr>
          <p:cNvSpPr>
            <a:spLocks noGrp="1"/>
          </p:cNvSpPr>
          <p:nvPr>
            <p:ph type="sldNum" sz="quarter" idx="12"/>
          </p:nvPr>
        </p:nvSpPr>
        <p:spPr/>
        <p:txBody>
          <a:bodyPr/>
          <a:lstStyle/>
          <a:p>
            <a:fld id="{B3D19159-5337-4AE2-8FF9-8B74440EA1D0}" type="slidenum">
              <a:rPr lang="en-US" smtClean="0"/>
              <a:t>‹#›</a:t>
            </a:fld>
            <a:endParaRPr lang="en-US"/>
          </a:p>
        </p:txBody>
      </p:sp>
    </p:spTree>
    <p:extLst>
      <p:ext uri="{BB962C8B-B14F-4D97-AF65-F5344CB8AC3E}">
        <p14:creationId xmlns:p14="http://schemas.microsoft.com/office/powerpoint/2010/main" val="919023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5450C-BDB4-E477-6525-2F7A79319B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F71A490-DBC7-93BF-67F6-ACF25E2DB3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59075D3-66CC-39CA-2B37-EDE6EC7536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847C85-4590-C94D-6B01-88DBFD105151}"/>
              </a:ext>
            </a:extLst>
          </p:cNvPr>
          <p:cNvSpPr>
            <a:spLocks noGrp="1"/>
          </p:cNvSpPr>
          <p:nvPr>
            <p:ph type="dt" sz="half" idx="10"/>
          </p:nvPr>
        </p:nvSpPr>
        <p:spPr/>
        <p:txBody>
          <a:bodyPr/>
          <a:lstStyle/>
          <a:p>
            <a:fld id="{533FC4B6-B89B-45E7-B075-16F9C1B9B62A}" type="datetimeFigureOut">
              <a:rPr lang="en-US" smtClean="0"/>
              <a:t>1/23/2024</a:t>
            </a:fld>
            <a:endParaRPr lang="en-US"/>
          </a:p>
        </p:txBody>
      </p:sp>
      <p:sp>
        <p:nvSpPr>
          <p:cNvPr id="6" name="Footer Placeholder 5">
            <a:extLst>
              <a:ext uri="{FF2B5EF4-FFF2-40B4-BE49-F238E27FC236}">
                <a16:creationId xmlns:a16="http://schemas.microsoft.com/office/drawing/2014/main" id="{433EB8DE-A8EB-86CD-4D1B-B7BB004CC56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D5E77A1-D7AF-6C87-B077-4DC1A9500AE8}"/>
              </a:ext>
            </a:extLst>
          </p:cNvPr>
          <p:cNvSpPr>
            <a:spLocks noGrp="1"/>
          </p:cNvSpPr>
          <p:nvPr>
            <p:ph type="sldNum" sz="quarter" idx="12"/>
          </p:nvPr>
        </p:nvSpPr>
        <p:spPr/>
        <p:txBody>
          <a:bodyPr/>
          <a:lstStyle/>
          <a:p>
            <a:fld id="{B3D19159-5337-4AE2-8FF9-8B74440EA1D0}" type="slidenum">
              <a:rPr lang="en-US" smtClean="0"/>
              <a:t>‹#›</a:t>
            </a:fld>
            <a:endParaRPr lang="en-US"/>
          </a:p>
        </p:txBody>
      </p:sp>
    </p:spTree>
    <p:extLst>
      <p:ext uri="{BB962C8B-B14F-4D97-AF65-F5344CB8AC3E}">
        <p14:creationId xmlns:p14="http://schemas.microsoft.com/office/powerpoint/2010/main" val="1937550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BA6D620-0525-AA93-4625-C9BC9DC43D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3030121-12D4-969B-B558-763FFBA9AD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779E52-5454-A1F1-8123-856CE72ECD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3FC4B6-B89B-45E7-B075-16F9C1B9B62A}" type="datetimeFigureOut">
              <a:rPr lang="en-US" smtClean="0"/>
              <a:t>1/23/2024</a:t>
            </a:fld>
            <a:endParaRPr lang="en-US"/>
          </a:p>
        </p:txBody>
      </p:sp>
      <p:sp>
        <p:nvSpPr>
          <p:cNvPr id="5" name="Footer Placeholder 4">
            <a:extLst>
              <a:ext uri="{FF2B5EF4-FFF2-40B4-BE49-F238E27FC236}">
                <a16:creationId xmlns:a16="http://schemas.microsoft.com/office/drawing/2014/main" id="{509974D8-3DA6-8446-1301-99B3E91F7A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0A66645-2D4A-B2CA-36D0-D01EA81054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D19159-5337-4AE2-8FF9-8B74440EA1D0}" type="slidenum">
              <a:rPr lang="en-US" smtClean="0"/>
              <a:t>‹#›</a:t>
            </a:fld>
            <a:endParaRPr lang="en-US"/>
          </a:p>
        </p:txBody>
      </p:sp>
    </p:spTree>
    <p:extLst>
      <p:ext uri="{BB962C8B-B14F-4D97-AF65-F5344CB8AC3E}">
        <p14:creationId xmlns:p14="http://schemas.microsoft.com/office/powerpoint/2010/main" val="2694366065"/>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g"/><Relationship Id="rId7" Type="http://schemas.openxmlformats.org/officeDocument/2006/relationships/image" Target="../media/image26.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5.jpeg"/><Relationship Id="rId11" Type="http://schemas.openxmlformats.org/officeDocument/2006/relationships/image" Target="../media/image29.jpeg"/><Relationship Id="rId5" Type="http://schemas.openxmlformats.org/officeDocument/2006/relationships/image" Target="../media/image24.jpeg"/><Relationship Id="rId10" Type="http://schemas.openxmlformats.org/officeDocument/2006/relationships/image" Target="../media/image28.jpeg"/><Relationship Id="rId4" Type="http://schemas.openxmlformats.org/officeDocument/2006/relationships/image" Target="../media/image23.jpg"/><Relationship Id="rId9"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32.jpe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36.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35.jpeg"/><Relationship Id="rId4" Type="http://schemas.openxmlformats.org/officeDocument/2006/relationships/image" Target="../media/image34.jpg"/></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7.png"/><Relationship Id="rId7" Type="http://schemas.openxmlformats.org/officeDocument/2006/relationships/image" Target="../media/image41.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0.jpeg"/><Relationship Id="rId5" Type="http://schemas.openxmlformats.org/officeDocument/2006/relationships/image" Target="../media/image6.png"/><Relationship Id="rId4" Type="http://schemas.openxmlformats.org/officeDocument/2006/relationships/image" Target="../media/image39.png"/><Relationship Id="rId9" Type="http://schemas.openxmlformats.org/officeDocument/2006/relationships/image" Target="../media/image43.jpeg"/></Relationships>
</file>

<file path=ppt/slides/_rels/slide1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4.jpeg"/><Relationship Id="rId7" Type="http://schemas.openxmlformats.org/officeDocument/2006/relationships/image" Target="../media/image48.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tiff"/></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0.jp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3.jpeg"/><Relationship Id="rId5" Type="http://schemas.openxmlformats.org/officeDocument/2006/relationships/image" Target="../media/image12.JP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sign&#10;&#10;Description automatically generated">
            <a:extLst>
              <a:ext uri="{FF2B5EF4-FFF2-40B4-BE49-F238E27FC236}">
                <a16:creationId xmlns:a16="http://schemas.microsoft.com/office/drawing/2014/main" id="{4AEABFFD-291B-077D-5074-E413046443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2200" y="1063076"/>
            <a:ext cx="7162800" cy="4029075"/>
          </a:xfrm>
          <a:prstGeom prst="rect">
            <a:avLst/>
          </a:prstGeom>
        </p:spPr>
      </p:pic>
    </p:spTree>
    <p:extLst>
      <p:ext uri="{BB962C8B-B14F-4D97-AF65-F5344CB8AC3E}">
        <p14:creationId xmlns:p14="http://schemas.microsoft.com/office/powerpoint/2010/main" val="1515733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9AF549F3-FEF3-1F65-28DD-348236ABAC6C}"/>
              </a:ext>
            </a:extLst>
          </p:cNvPr>
          <p:cNvPicPr>
            <a:picLocks noChangeAspect="1"/>
          </p:cNvPicPr>
          <p:nvPr/>
        </p:nvPicPr>
        <p:blipFill>
          <a:blip r:embed="rId3">
            <a:alphaModFix amt="62000"/>
          </a:blip>
          <a:stretch>
            <a:fillRect/>
          </a:stretch>
        </p:blipFill>
        <p:spPr>
          <a:xfrm>
            <a:off x="462808" y="243564"/>
            <a:ext cx="11266384" cy="6370872"/>
          </a:xfrm>
          <a:prstGeom prst="rect">
            <a:avLst/>
          </a:prstGeom>
        </p:spPr>
      </p:pic>
      <p:sp>
        <p:nvSpPr>
          <p:cNvPr id="2" name="Title 1"/>
          <p:cNvSpPr>
            <a:spLocks noGrp="1"/>
          </p:cNvSpPr>
          <p:nvPr>
            <p:ph type="title"/>
          </p:nvPr>
        </p:nvSpPr>
        <p:spPr>
          <a:xfrm>
            <a:off x="689316" y="243564"/>
            <a:ext cx="9499600" cy="1320800"/>
          </a:xfrm>
        </p:spPr>
        <p:txBody>
          <a:bodyPr>
            <a:normAutofit/>
          </a:bodyPr>
          <a:lstStyle/>
          <a:p>
            <a:r>
              <a:rPr lang="en-US" sz="4000" dirty="0">
                <a:solidFill>
                  <a:srgbClr val="92D050"/>
                </a:solidFill>
                <a:effectLst>
                  <a:outerShdw blurRad="38100" dist="38100" dir="2700000" algn="tl">
                    <a:srgbClr val="000000"/>
                  </a:outerShdw>
                </a:effectLst>
                <a:latin typeface="Arial Black" panose="020B0A04020102020204" pitchFamily="34" charset="0"/>
              </a:rPr>
              <a:t>RARE LEUCISTIC WHITE GATORS</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93551" y="1358077"/>
            <a:ext cx="3149600" cy="2106033"/>
          </a:xfrm>
          <a:prstGeom prst="rect">
            <a:avLst/>
          </a:prstGeom>
          <a:ln>
            <a:noFill/>
          </a:ln>
          <a:effectLst>
            <a:softEdge rad="112500"/>
          </a:effectLst>
        </p:spPr>
      </p:pic>
      <p:pic>
        <p:nvPicPr>
          <p:cNvPr id="3" name="Picture 2">
            <a:extLst>
              <a:ext uri="{FF2B5EF4-FFF2-40B4-BE49-F238E27FC236}">
                <a16:creationId xmlns:a16="http://schemas.microsoft.com/office/drawing/2014/main" id="{802B9383-5C60-DD10-1EB9-0B0710AC7E80}"/>
              </a:ext>
            </a:extLst>
          </p:cNvPr>
          <p:cNvPicPr>
            <a:picLocks noChangeAspect="1"/>
          </p:cNvPicPr>
          <p:nvPr/>
        </p:nvPicPr>
        <p:blipFill>
          <a:blip r:embed="rId5"/>
          <a:stretch>
            <a:fillRect/>
          </a:stretch>
        </p:blipFill>
        <p:spPr>
          <a:xfrm>
            <a:off x="7197156" y="3553357"/>
            <a:ext cx="4027041" cy="2684693"/>
          </a:xfrm>
          <a:prstGeom prst="rect">
            <a:avLst/>
          </a:prstGeom>
        </p:spPr>
      </p:pic>
      <p:pic>
        <p:nvPicPr>
          <p:cNvPr id="11" name="Picture 10">
            <a:extLst>
              <a:ext uri="{FF2B5EF4-FFF2-40B4-BE49-F238E27FC236}">
                <a16:creationId xmlns:a16="http://schemas.microsoft.com/office/drawing/2014/main" id="{AE4159E6-7416-8B5B-E486-73FCE4694DB3}"/>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851641" y="1795810"/>
            <a:ext cx="5956683" cy="3971122"/>
          </a:xfrm>
          <a:prstGeom prst="rect">
            <a:avLst/>
          </a:prstGeom>
          <a:ln>
            <a:noFill/>
          </a:ln>
          <a:effectLst>
            <a:softEdge rad="112500"/>
          </a:effectLst>
        </p:spPr>
      </p:pic>
      <p:pic>
        <p:nvPicPr>
          <p:cNvPr id="13" name="Picture 12" descr="Text, logo&#10;&#10;Description automatically generated">
            <a:extLst>
              <a:ext uri="{FF2B5EF4-FFF2-40B4-BE49-F238E27FC236}">
                <a16:creationId xmlns:a16="http://schemas.microsoft.com/office/drawing/2014/main" id="{F5794678-8672-E5D9-410D-2D182975A045}"/>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786659" y="5989815"/>
            <a:ext cx="1935587" cy="645196"/>
          </a:xfrm>
          <a:prstGeom prst="rect">
            <a:avLst/>
          </a:prstGeom>
        </p:spPr>
      </p:pic>
    </p:spTree>
    <p:extLst>
      <p:ext uri="{BB962C8B-B14F-4D97-AF65-F5344CB8AC3E}">
        <p14:creationId xmlns:p14="http://schemas.microsoft.com/office/powerpoint/2010/main" val="2345297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E993EC5-6C7B-B144-B074-CF96C5E47FBF}"/>
              </a:ext>
            </a:extLst>
          </p:cNvPr>
          <p:cNvSpPr/>
          <p:nvPr/>
        </p:nvSpPr>
        <p:spPr>
          <a:xfrm>
            <a:off x="540193" y="120054"/>
            <a:ext cx="11219741" cy="6326424"/>
          </a:xfrm>
          <a:prstGeom prst="rect">
            <a:avLst/>
          </a:prstGeom>
          <a:solidFill>
            <a:schemeClr val="bg1">
              <a:alpha val="62000"/>
            </a:schemeClr>
          </a:solidFill>
          <a:scene3d>
            <a:camera prst="orthographicFront"/>
            <a:lightRig rig="threePt" dir="t"/>
          </a:scene3d>
          <a:sp3d>
            <a:bevelT w="3810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0111" y="4124451"/>
            <a:ext cx="3597504" cy="2248441"/>
          </a:xfrm>
          <a:prstGeom prst="rect">
            <a:avLst/>
          </a:prstGeom>
          <a:effectLst>
            <a:softEdge rad="127000"/>
          </a:effectLst>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03246" y="4206623"/>
            <a:ext cx="3452291" cy="2157682"/>
          </a:xfrm>
          <a:prstGeom prst="rect">
            <a:avLst/>
          </a:prstGeom>
          <a:effectLst>
            <a:softEdge rad="127000"/>
          </a:effectLst>
        </p:spPr>
      </p:pic>
      <p:sp>
        <p:nvSpPr>
          <p:cNvPr id="2" name="Title 1"/>
          <p:cNvSpPr>
            <a:spLocks noGrp="1"/>
          </p:cNvSpPr>
          <p:nvPr>
            <p:ph type="title"/>
          </p:nvPr>
        </p:nvSpPr>
        <p:spPr>
          <a:xfrm>
            <a:off x="834517" y="337461"/>
            <a:ext cx="6807254" cy="1473962"/>
          </a:xfrm>
          <a:effectLst>
            <a:outerShdw blurRad="50800" dist="38100" dir="5640000" sx="26000" sy="26000" algn="bl" rotWithShape="0">
              <a:prstClr val="black">
                <a:alpha val="84000"/>
              </a:prstClr>
            </a:outerShdw>
          </a:effectLst>
        </p:spPr>
        <p:txBody>
          <a:bodyPr>
            <a:normAutofit fontScale="9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900" dirty="0">
                <a:solidFill>
                  <a:schemeClr val="bg1"/>
                </a:solidFill>
                <a:effectLst>
                  <a:outerShdw blurRad="38100" dist="63500" dir="2700000" algn="tl">
                    <a:srgbClr val="000000">
                      <a:alpha val="88000"/>
                    </a:srgbClr>
                  </a:outerShdw>
                </a:effectLst>
                <a:latin typeface="Impact" panose="020B0806030902050204" pitchFamily="34" charset="0"/>
              </a:rPr>
              <a:t> </a:t>
            </a:r>
            <a:br>
              <a:rPr kumimoji="0" lang="en-US" sz="1800" b="1" i="0" u="none" strike="noStrike" kern="1200" cap="none" spc="0" normalizeH="0" baseline="0" noProof="0" dirty="0">
                <a:ln w="22225">
                  <a:solidFill>
                    <a:srgbClr val="ED7D31"/>
                  </a:solidFill>
                  <a:prstDash val="solid"/>
                </a:ln>
                <a:solidFill>
                  <a:prstClr val="black"/>
                </a:solidFill>
                <a:effectLst>
                  <a:outerShdw blurRad="38100" dist="38100" dir="2700000" algn="tl">
                    <a:srgbClr val="000000">
                      <a:alpha val="43137"/>
                    </a:srgbClr>
                  </a:outerShdw>
                </a:effectLst>
                <a:uLnTx/>
                <a:uFillTx/>
                <a:latin typeface="Impact" panose="020B0806030902050204" pitchFamily="34" charset="0"/>
                <a:ea typeface="+mn-ea"/>
                <a:cs typeface="+mn-cs"/>
              </a:rPr>
            </a:br>
            <a:r>
              <a:rPr lang="en-US" sz="4000" dirty="0">
                <a:solidFill>
                  <a:srgbClr val="92D050"/>
                </a:solidFill>
                <a:effectLst>
                  <a:outerShdw blurRad="38100" dist="38100" dir="2700000" algn="tl">
                    <a:srgbClr val="000000"/>
                  </a:outerShdw>
                </a:effectLst>
                <a:latin typeface="Arial Black" panose="020B0A04020102020204" pitchFamily="34" charset="0"/>
              </a:rPr>
              <a:t>MEET OUR RESIDENTS</a:t>
            </a:r>
            <a:r>
              <a:rPr kumimoji="0" lang="en-US" sz="1800" b="1" i="0" u="none" strike="noStrike" kern="1200" cap="none" spc="0" normalizeH="0" baseline="0" noProof="0" dirty="0">
                <a:ln w="22225">
                  <a:solidFill>
                    <a:srgbClr val="ED7D31"/>
                  </a:solidFill>
                  <a:prstDash val="solid"/>
                </a:ln>
                <a:solidFill>
                  <a:prstClr val="black"/>
                </a:solidFill>
                <a:effectLst>
                  <a:outerShdw blurRad="38100" dist="38100" dir="2700000" algn="tl">
                    <a:srgbClr val="000000">
                      <a:alpha val="43137"/>
                    </a:srgbClr>
                  </a:outerShdw>
                </a:effectLst>
                <a:uLnTx/>
                <a:uFillTx/>
                <a:latin typeface="Impact" panose="020B0806030902050204" pitchFamily="34" charset="0"/>
                <a:ea typeface="+mn-ea"/>
                <a:cs typeface="+mn-cs"/>
              </a:rPr>
              <a:t>
</a:t>
            </a:r>
            <a:b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br>
            <a:br>
              <a:rPr lang="en-US" sz="4900" dirty="0">
                <a:solidFill>
                  <a:schemeClr val="bg1"/>
                </a:solidFill>
                <a:effectLst>
                  <a:outerShdw blurRad="38100" dist="38100" dir="2700000" algn="tl">
                    <a:srgbClr val="000000">
                      <a:alpha val="43137"/>
                    </a:srgbClr>
                  </a:outerShdw>
                </a:effectLst>
                <a:latin typeface="Impact" panose="020B0806030902050204" pitchFamily="34" charset="0"/>
              </a:rPr>
            </a:br>
            <a:endParaRPr lang="en-US" sz="5400" dirty="0">
              <a:solidFill>
                <a:schemeClr val="tx1"/>
              </a:solidFill>
              <a:effectLst>
                <a:outerShdw blurRad="38100" dist="38100" dir="2700000" algn="tl">
                  <a:srgbClr val="000000">
                    <a:alpha val="43137"/>
                  </a:srgbClr>
                </a:outerShdw>
              </a:effectLst>
              <a:latin typeface="Impact" panose="020B0806030902050204" pitchFamily="34" charset="0"/>
            </a:endParaRPr>
          </a:p>
        </p:txBody>
      </p:sp>
      <p:pic>
        <p:nvPicPr>
          <p:cNvPr id="6" name="Content Placeholder 5" descr="A picture containing tree, outdoor, mammal, ground&#10;&#10;Description automatically generated">
            <a:extLst>
              <a:ext uri="{FF2B5EF4-FFF2-40B4-BE49-F238E27FC236}">
                <a16:creationId xmlns:a16="http://schemas.microsoft.com/office/drawing/2014/main" id="{28B300CE-FB12-DD26-1831-FD9102283B31}"/>
              </a:ext>
            </a:extLst>
          </p:cNvPr>
          <p:cNvPicPr>
            <a:picLocks noGrp="1" noChangeAspect="1"/>
          </p:cNvPicPr>
          <p:nvPr>
            <p:ph idx="1"/>
          </p:nvPr>
        </p:nvPicPr>
        <p:blipFill rotWithShape="1">
          <a:blip r:embed="rId5" cstate="print">
            <a:extLst>
              <a:ext uri="{28A0092B-C50C-407E-A947-70E740481C1C}">
                <a14:useLocalDpi xmlns:a14="http://schemas.microsoft.com/office/drawing/2010/main" val="0"/>
              </a:ext>
            </a:extLst>
          </a:blip>
          <a:srcRect l="20264" r="13677"/>
          <a:stretch/>
        </p:blipFill>
        <p:spPr>
          <a:xfrm>
            <a:off x="8164505" y="361508"/>
            <a:ext cx="2780591" cy="1991898"/>
          </a:xfrm>
          <a:prstGeom prst="rect">
            <a:avLst/>
          </a:prstGeom>
          <a:ln>
            <a:noFill/>
          </a:ln>
          <a:effectLst>
            <a:softEdge rad="112500"/>
          </a:effectLst>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0111" y="870240"/>
            <a:ext cx="2187146" cy="3280720"/>
          </a:xfrm>
          <a:prstGeom prst="rect">
            <a:avLst/>
          </a:prstGeom>
          <a:effectLst>
            <a:softEdge rad="127000"/>
          </a:effectLst>
        </p:spPr>
      </p:pic>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14419" y="966661"/>
            <a:ext cx="2099595" cy="3157790"/>
          </a:xfrm>
          <a:prstGeom prst="rect">
            <a:avLst/>
          </a:prstGeom>
          <a:effectLst>
            <a:softEdge rad="63500"/>
          </a:effectLst>
        </p:spPr>
      </p:pic>
      <p:pic>
        <p:nvPicPr>
          <p:cNvPr id="4098" name="Picture 2" descr="https://uc7d3e7cf92a31e5e80ce6f3e92c.previews.dropboxusercontent.com/p/thumb/AA0ydlsuS5l80rgv_vmxhl5YCJvU3ud6jVsAQErMtVdTLMyoWYWN4_AvtNMM0S7RnI8gSxFXStBVkyEBUUnUVJ6UN0xezCXyv5a35990NBP7vIieMe9UcLxQlYHdf-dVLapzHG314Vu6vBAD4VBbY7zI8zMC3H2gn5C4kEAc3Ro6G7bmPQgaUb5Ge8rb4cC8BBOkV4rYI9xWXP4j69bToIjgg3V_mAj_Gkickf54IhYOfLWZICEIRRrKaURrvLFxuP6UBXKVxlB6kj_L2FRCZ7Zpa-oNx2ypqvU6RNPdexFNmvqIZyMH30KCl49YsSJVRfbwJGCxuYO380BXdUtW1FtgAAEoHJTI3s9Ov2lwpqK9sA/p.jpeg?fv_content=true&amp;size_mode=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257001" y="4031271"/>
            <a:ext cx="3263781" cy="2170067"/>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pic>
        <p:nvPicPr>
          <p:cNvPr id="17" name="Picture 16" descr="Text, logo&#10;&#10;Description automatically generated">
            <a:extLst>
              <a:ext uri="{FF2B5EF4-FFF2-40B4-BE49-F238E27FC236}">
                <a16:creationId xmlns:a16="http://schemas.microsoft.com/office/drawing/2014/main" id="{7F898239-8C3E-E24E-967F-33991A383476}"/>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786659" y="5989815"/>
            <a:ext cx="1935587" cy="645196"/>
          </a:xfrm>
          <a:prstGeom prst="rect">
            <a:avLst/>
          </a:prstGeom>
        </p:spPr>
      </p:pic>
      <p:pic>
        <p:nvPicPr>
          <p:cNvPr id="5" name="Picture 4" descr="A crocodile with its mouth open&#10;&#10;Description automatically generated with medium confidence">
            <a:extLst>
              <a:ext uri="{FF2B5EF4-FFF2-40B4-BE49-F238E27FC236}">
                <a16:creationId xmlns:a16="http://schemas.microsoft.com/office/drawing/2014/main" id="{9B3937C7-E58E-72B7-C8F4-05F42DBB2ACC}"/>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480397" y="2236577"/>
            <a:ext cx="2879232" cy="1914383"/>
          </a:xfrm>
          <a:prstGeom prst="rect">
            <a:avLst/>
          </a:prstGeom>
          <a:ln>
            <a:noFill/>
          </a:ln>
          <a:effectLst>
            <a:softEdge rad="112500"/>
          </a:effectLst>
        </p:spPr>
      </p:pic>
      <p:pic>
        <p:nvPicPr>
          <p:cNvPr id="8" name="Picture 7" descr="A picture containing grass, mammal, outdoor, cat&#10;&#10;Description automatically generated">
            <a:extLst>
              <a:ext uri="{FF2B5EF4-FFF2-40B4-BE49-F238E27FC236}">
                <a16:creationId xmlns:a16="http://schemas.microsoft.com/office/drawing/2014/main" id="{B893614B-6AD4-1181-5AAC-B454A9C995C8}"/>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313741" y="993170"/>
            <a:ext cx="2105193" cy="3157790"/>
          </a:xfrm>
          <a:prstGeom prst="rect">
            <a:avLst/>
          </a:prstGeom>
          <a:ln>
            <a:noFill/>
          </a:ln>
          <a:effectLst>
            <a:softEdge rad="112500"/>
          </a:effectLst>
        </p:spPr>
      </p:pic>
    </p:spTree>
    <p:extLst>
      <p:ext uri="{BB962C8B-B14F-4D97-AF65-F5344CB8AC3E}">
        <p14:creationId xmlns:p14="http://schemas.microsoft.com/office/powerpoint/2010/main" val="2708741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BED45AC-4EC3-232D-4A5B-BE50F280727E}"/>
              </a:ext>
            </a:extLst>
          </p:cNvPr>
          <p:cNvSpPr/>
          <p:nvPr/>
        </p:nvSpPr>
        <p:spPr>
          <a:xfrm>
            <a:off x="540193" y="120054"/>
            <a:ext cx="11219741" cy="6326424"/>
          </a:xfrm>
          <a:prstGeom prst="rect">
            <a:avLst/>
          </a:prstGeom>
          <a:solidFill>
            <a:schemeClr val="bg1">
              <a:alpha val="62000"/>
            </a:schemeClr>
          </a:solidFill>
          <a:scene3d>
            <a:camera prst="orthographicFront"/>
            <a:lightRig rig="threePt" dir="t"/>
          </a:scene3d>
          <a:sp3d>
            <a:bevelT w="3810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838200" y="332985"/>
            <a:ext cx="10515600" cy="1325563"/>
          </a:xfrm>
        </p:spPr>
        <p:txBody>
          <a:bodyPr>
            <a:normAutofit/>
          </a:bodyPr>
          <a:lstStyle/>
          <a:p>
            <a:pPr algn="ctr"/>
            <a:r>
              <a:rPr lang="en-US" sz="4000" b="1" dirty="0">
                <a:solidFill>
                  <a:schemeClr val="accent6">
                    <a:lumMod val="75000"/>
                  </a:schemeClr>
                </a:solidFill>
                <a:effectLst>
                  <a:outerShdw blurRad="38100" dist="38100" dir="2700000" algn="tl">
                    <a:srgbClr val="000000"/>
                  </a:outerShdw>
                </a:effectLst>
                <a:latin typeface="Arial Black" panose="020B0A04020102020204" pitchFamily="34" charset="0"/>
              </a:rPr>
              <a:t>COOL OFF AT</a:t>
            </a:r>
            <a:br>
              <a:rPr lang="en-US" sz="4000" b="1" dirty="0">
                <a:effectLst>
                  <a:outerShdw blurRad="38100" dist="38100" dir="2700000" algn="tl">
                    <a:srgbClr val="000000"/>
                  </a:outerShdw>
                </a:effectLst>
                <a:latin typeface="Arial Black" panose="020B0A04020102020204" pitchFamily="34" charset="0"/>
              </a:rPr>
            </a:br>
            <a:r>
              <a:rPr lang="en-US" sz="4000" b="1" dirty="0">
                <a:solidFill>
                  <a:srgbClr val="92D050"/>
                </a:solidFill>
                <a:effectLst>
                  <a:outerShdw blurRad="38100" dist="38100" dir="2700000" algn="tl">
                    <a:srgbClr val="000000"/>
                  </a:outerShdw>
                </a:effectLst>
                <a:latin typeface="Arial Black" panose="020B0A04020102020204" pitchFamily="34" charset="0"/>
              </a:rPr>
              <a:t>GATOR GULLY SPLASH PARK</a:t>
            </a:r>
          </a:p>
        </p:txBody>
      </p:sp>
      <p:pic>
        <p:nvPicPr>
          <p:cNvPr id="4" name="Content Placeholder 3" descr="\\ALFMAIN\Marketing\Gatorland Photo Library\Gator Gully Splash Park\Dueling Gators Water Fun_full gators.jpg"/>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6607925" y="2441202"/>
            <a:ext cx="4745875" cy="3222622"/>
          </a:xfrm>
          <a:prstGeom prst="rect">
            <a:avLst/>
          </a:prstGeom>
          <a:ln>
            <a:noFill/>
          </a:ln>
          <a:effectLst>
            <a:softEdge rad="112500"/>
          </a:effectLst>
        </p:spPr>
      </p:pic>
      <p:pic>
        <p:nvPicPr>
          <p:cNvPr id="8" name="Picture 7" descr="A picture containing tree, outdoor&#10;&#10;Description automatically generated">
            <a:extLst>
              <a:ext uri="{FF2B5EF4-FFF2-40B4-BE49-F238E27FC236}">
                <a16:creationId xmlns:a16="http://schemas.microsoft.com/office/drawing/2014/main" id="{6CE223A4-1555-A836-E11A-E83A0423C7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726090" y="1697620"/>
            <a:ext cx="5695938" cy="3462759"/>
          </a:xfrm>
          <a:prstGeom prst="rect">
            <a:avLst/>
          </a:prstGeom>
          <a:blipFill>
            <a:blip r:embed="rId5"/>
            <a:tile tx="0" ty="0" sx="100000" sy="100000" flip="none" algn="tl"/>
          </a:blipFill>
          <a:effectLst>
            <a:softEdge rad="63500"/>
          </a:effectLst>
        </p:spPr>
      </p:pic>
      <p:pic>
        <p:nvPicPr>
          <p:cNvPr id="9" name="Picture 8" descr="Text, logo&#10;&#10;Description automatically generated">
            <a:extLst>
              <a:ext uri="{FF2B5EF4-FFF2-40B4-BE49-F238E27FC236}">
                <a16:creationId xmlns:a16="http://schemas.microsoft.com/office/drawing/2014/main" id="{35175C6C-FE83-FCAF-1F11-1C341312CC6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786659" y="5989815"/>
            <a:ext cx="1935587" cy="645196"/>
          </a:xfrm>
          <a:prstGeom prst="rect">
            <a:avLst/>
          </a:prstGeom>
        </p:spPr>
      </p:pic>
    </p:spTree>
    <p:extLst>
      <p:ext uri="{BB962C8B-B14F-4D97-AF65-F5344CB8AC3E}">
        <p14:creationId xmlns:p14="http://schemas.microsoft.com/office/powerpoint/2010/main" val="2753728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4A697F3-961C-3F28-C942-9BFC856B05DA}"/>
              </a:ext>
            </a:extLst>
          </p:cNvPr>
          <p:cNvSpPr/>
          <p:nvPr/>
        </p:nvSpPr>
        <p:spPr>
          <a:xfrm>
            <a:off x="540193" y="120054"/>
            <a:ext cx="11219741" cy="6326424"/>
          </a:xfrm>
          <a:prstGeom prst="rect">
            <a:avLst/>
          </a:prstGeom>
          <a:solidFill>
            <a:schemeClr val="bg1">
              <a:alpha val="62000"/>
            </a:schemeClr>
          </a:solidFill>
          <a:scene3d>
            <a:camera prst="orthographicFront"/>
            <a:lightRig rig="threePt" dir="t"/>
          </a:scene3d>
          <a:sp3d>
            <a:bevelT w="3810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20460" y="78714"/>
            <a:ext cx="8596668" cy="1320800"/>
          </a:xfrm>
        </p:spPr>
        <p:txBody>
          <a:bodyPr>
            <a:normAutofit/>
          </a:bodyPr>
          <a:lstStyle/>
          <a:p>
            <a:r>
              <a:rPr lang="en-US" sz="3600" b="1" dirty="0">
                <a:solidFill>
                  <a:srgbClr val="92D050"/>
                </a:solidFill>
                <a:effectLst>
                  <a:outerShdw blurRad="38100" dist="38100" dir="2700000" algn="tl">
                    <a:srgbClr val="000000"/>
                  </a:outerShdw>
                </a:effectLst>
                <a:latin typeface="Arial Black" panose="020B0A04020102020204" pitchFamily="34" charset="0"/>
              </a:rPr>
              <a:t>FUN ACTIVITIES FOR THE KIDS</a:t>
            </a:r>
            <a:endParaRPr lang="en-US" sz="3600" b="1" dirty="0">
              <a:solidFill>
                <a:srgbClr val="FFC000"/>
              </a:solidFill>
              <a:latin typeface="Arial Black" panose="020B0A04020102020204" pitchFamily="34" charset="0"/>
            </a:endParaRPr>
          </a:p>
        </p:txBody>
      </p:sp>
      <p:pic>
        <p:nvPicPr>
          <p:cNvPr id="5" name="Picture 4">
            <a:extLst>
              <a:ext uri="{FF2B5EF4-FFF2-40B4-BE49-F238E27FC236}">
                <a16:creationId xmlns:a16="http://schemas.microsoft.com/office/drawing/2014/main" id="{798A4213-5A08-4A74-B194-4848B44F89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82162" y="1180714"/>
            <a:ext cx="4648348" cy="3098899"/>
          </a:xfrm>
          <a:prstGeom prst="rect">
            <a:avLst/>
          </a:prstGeom>
          <a:ln>
            <a:noFill/>
          </a:ln>
          <a:effectLst>
            <a:softEdge rad="112500"/>
          </a:effectLst>
        </p:spPr>
      </p:pic>
      <p:pic>
        <p:nvPicPr>
          <p:cNvPr id="16" name="Content Placeholder 15">
            <a:extLst>
              <a:ext uri="{FF2B5EF4-FFF2-40B4-BE49-F238E27FC236}">
                <a16:creationId xmlns:a16="http://schemas.microsoft.com/office/drawing/2014/main" id="{31CC898A-5A6F-4EFD-AA19-4E86759BDA36}"/>
              </a:ext>
            </a:extLst>
          </p:cNvPr>
          <p:cNvPicPr>
            <a:picLocks noGrp="1" noChangeAspect="1"/>
          </p:cNvPicPr>
          <p:nvPr>
            <p:ph idx="1"/>
          </p:nvPr>
        </p:nvPicPr>
        <p:blipFill>
          <a:blip r:embed="rId4" cstate="print">
            <a:extLst>
              <a:ext uri="{28A0092B-C50C-407E-A947-70E740481C1C}">
                <a14:useLocalDpi xmlns:a14="http://schemas.microsoft.com/office/drawing/2010/main" val="0"/>
              </a:ext>
            </a:extLst>
          </a:blip>
          <a:srcRect/>
          <a:stretch/>
        </p:blipFill>
        <p:spPr>
          <a:xfrm>
            <a:off x="5756993" y="3429000"/>
            <a:ext cx="3773985" cy="2524159"/>
          </a:xfrm>
          <a:prstGeom prst="rect">
            <a:avLst/>
          </a:prstGeom>
          <a:ln>
            <a:noFill/>
          </a:ln>
          <a:effectLst>
            <a:softEdge rad="112500"/>
          </a:effectLst>
        </p:spPr>
      </p:pic>
      <p:pic>
        <p:nvPicPr>
          <p:cNvPr id="9" name="Picture 8" descr="A child feeding an elephant&#10;&#10;Description automatically generated with low confidence">
            <a:extLst>
              <a:ext uri="{FF2B5EF4-FFF2-40B4-BE49-F238E27FC236}">
                <a16:creationId xmlns:a16="http://schemas.microsoft.com/office/drawing/2014/main" id="{4259F51D-7559-A554-801E-D00D637C788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08644" y="1180714"/>
            <a:ext cx="4648349" cy="3098899"/>
          </a:xfrm>
          <a:prstGeom prst="rect">
            <a:avLst/>
          </a:prstGeom>
          <a:ln>
            <a:noFill/>
          </a:ln>
          <a:effectLst>
            <a:softEdge rad="112500"/>
          </a:effectLst>
        </p:spPr>
      </p:pic>
      <p:pic>
        <p:nvPicPr>
          <p:cNvPr id="11" name="Picture 10" descr="Text, logo&#10;&#10;Description automatically generated">
            <a:extLst>
              <a:ext uri="{FF2B5EF4-FFF2-40B4-BE49-F238E27FC236}">
                <a16:creationId xmlns:a16="http://schemas.microsoft.com/office/drawing/2014/main" id="{2522F167-767E-4FE7-2092-88F201428BCE}"/>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786659" y="5989815"/>
            <a:ext cx="1935587" cy="645196"/>
          </a:xfrm>
          <a:prstGeom prst="rect">
            <a:avLst/>
          </a:prstGeom>
        </p:spPr>
      </p:pic>
      <p:pic>
        <p:nvPicPr>
          <p:cNvPr id="12" name="Picture 11" descr="A group of people holding flowers&#10;&#10;Description automatically generated with medium confidence">
            <a:extLst>
              <a:ext uri="{FF2B5EF4-FFF2-40B4-BE49-F238E27FC236}">
                <a16:creationId xmlns:a16="http://schemas.microsoft.com/office/drawing/2014/main" id="{0CE614A8-A6E2-26F0-D196-BA66A547AE8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16492" y="3693053"/>
            <a:ext cx="4083598" cy="2477237"/>
          </a:xfrm>
          <a:prstGeom prst="rect">
            <a:avLst/>
          </a:prstGeom>
          <a:ln>
            <a:noFill/>
          </a:ln>
          <a:effectLst>
            <a:softEdge rad="112500"/>
          </a:effectLst>
        </p:spPr>
      </p:pic>
    </p:spTree>
    <p:extLst>
      <p:ext uri="{BB962C8B-B14F-4D97-AF65-F5344CB8AC3E}">
        <p14:creationId xmlns:p14="http://schemas.microsoft.com/office/powerpoint/2010/main" val="26777437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A82057E-EB94-78B6-AC64-39B2B27B471D}"/>
              </a:ext>
            </a:extLst>
          </p:cNvPr>
          <p:cNvPicPr>
            <a:picLocks noChangeAspect="1"/>
          </p:cNvPicPr>
          <p:nvPr/>
        </p:nvPicPr>
        <p:blipFill>
          <a:blip r:embed="rId3"/>
          <a:stretch>
            <a:fillRect/>
          </a:stretch>
        </p:blipFill>
        <p:spPr>
          <a:xfrm>
            <a:off x="462808" y="77124"/>
            <a:ext cx="11266384" cy="6370872"/>
          </a:xfrm>
          <a:prstGeom prst="rect">
            <a:avLst/>
          </a:prstGeom>
        </p:spPr>
      </p:pic>
      <p:sp>
        <p:nvSpPr>
          <p:cNvPr id="2" name="Title 1"/>
          <p:cNvSpPr>
            <a:spLocks noGrp="1"/>
          </p:cNvSpPr>
          <p:nvPr>
            <p:ph type="title"/>
          </p:nvPr>
        </p:nvSpPr>
        <p:spPr>
          <a:xfrm>
            <a:off x="3661669" y="312648"/>
            <a:ext cx="10783092" cy="1325563"/>
          </a:xfrm>
          <a:effectLst>
            <a:outerShdw blurRad="50800" dist="50800" dir="5400000" algn="ctr" rotWithShape="0">
              <a:schemeClr val="tx1"/>
            </a:outerShdw>
          </a:effectLst>
        </p:spPr>
        <p:txBody>
          <a:bodyPr>
            <a:normAutofit/>
          </a:bodyPr>
          <a:lstStyle/>
          <a:p>
            <a:r>
              <a:rPr lang="en-US" sz="4000" b="1" dirty="0">
                <a:solidFill>
                  <a:srgbClr val="92D050"/>
                </a:solidFill>
                <a:effectLst>
                  <a:outerShdw blurRad="38100" dist="38100" dir="2700000" algn="tl">
                    <a:srgbClr val="000000">
                      <a:alpha val="43137"/>
                    </a:srgbClr>
                  </a:outerShdw>
                </a:effectLst>
                <a:latin typeface="Arial Black" panose="020B0A04020102020204" pitchFamily="34" charset="0"/>
              </a:rPr>
              <a:t>SCREAMIN’ GATOR ZIPLINE</a:t>
            </a:r>
          </a:p>
        </p:txBody>
      </p:sp>
      <p:sp>
        <p:nvSpPr>
          <p:cNvPr id="3" name="Content Placeholder 2"/>
          <p:cNvSpPr>
            <a:spLocks noGrp="1"/>
          </p:cNvSpPr>
          <p:nvPr>
            <p:ph idx="1"/>
          </p:nvPr>
        </p:nvSpPr>
        <p:spPr>
          <a:xfrm>
            <a:off x="4343400" y="1277453"/>
            <a:ext cx="3505200" cy="4712362"/>
          </a:xfrm>
        </p:spPr>
        <p:txBody>
          <a:bodyPr>
            <a:normAutofit fontScale="92500" lnSpcReduction="20000"/>
          </a:bodyPr>
          <a:lstStyle/>
          <a:p>
            <a:pPr marL="0" indent="0" algn="ctr">
              <a:buNone/>
            </a:pPr>
            <a:endParaRPr lang="en-US" dirty="0">
              <a:latin typeface="Arial Narrow" panose="020B0606020202030204" pitchFamily="34" charset="0"/>
            </a:endParaRPr>
          </a:p>
          <a:p>
            <a:pPr marL="0" indent="0" algn="ctr">
              <a:buNone/>
            </a:pPr>
            <a:r>
              <a:rPr lang="en-US" sz="2400" b="1" dirty="0">
                <a:latin typeface="Arial Narrow" panose="020B0606020202030204" pitchFamily="34" charset="0"/>
              </a:rPr>
              <a:t>1 ½ hour – 2 hour experience</a:t>
            </a:r>
          </a:p>
          <a:p>
            <a:pPr marL="0" indent="0" algn="ctr">
              <a:buNone/>
            </a:pPr>
            <a:endParaRPr lang="en-US" sz="2400" b="1" dirty="0">
              <a:latin typeface="Arial Narrow" panose="020B0606020202030204" pitchFamily="34" charset="0"/>
            </a:endParaRPr>
          </a:p>
          <a:p>
            <a:pPr marL="0" indent="0" algn="ctr">
              <a:buNone/>
            </a:pPr>
            <a:r>
              <a:rPr lang="en-US" sz="2400" b="1" dirty="0">
                <a:latin typeface="Arial Narrow" panose="020B0606020202030204" pitchFamily="34" charset="0"/>
              </a:rPr>
              <a:t>5 intense lines with a suspension bridge! 1200 feet of thrills!!</a:t>
            </a:r>
          </a:p>
          <a:p>
            <a:pPr marL="0" indent="0" algn="ctr">
              <a:buNone/>
            </a:pPr>
            <a:endParaRPr lang="en-US" sz="2400" b="1" dirty="0">
              <a:latin typeface="Arial Narrow" panose="020B0606020202030204" pitchFamily="34" charset="0"/>
            </a:endParaRPr>
          </a:p>
          <a:p>
            <a:pPr marL="0" indent="0" algn="ctr">
              <a:buNone/>
            </a:pPr>
            <a:r>
              <a:rPr lang="en-US" sz="2400" b="1" dirty="0">
                <a:latin typeface="Arial Narrow" panose="020B0606020202030204" pitchFamily="34" charset="0"/>
              </a:rPr>
              <a:t>Requirements: Weigh up to 275 </a:t>
            </a:r>
            <a:r>
              <a:rPr lang="en-US" sz="2400" b="1" dirty="0" err="1">
                <a:latin typeface="Arial Narrow" panose="020B0606020202030204" pitchFamily="34" charset="0"/>
              </a:rPr>
              <a:t>lbs</a:t>
            </a:r>
            <a:r>
              <a:rPr lang="en-US" sz="2400" b="1" dirty="0">
                <a:latin typeface="Arial Narrow" panose="020B0606020202030204" pitchFamily="34" charset="0"/>
              </a:rPr>
              <a:t> and must be over 36” tall. </a:t>
            </a:r>
          </a:p>
          <a:p>
            <a:pPr marL="0" indent="0" algn="ctr">
              <a:buNone/>
            </a:pPr>
            <a:r>
              <a:rPr lang="en-US" sz="2400" b="1" dirty="0">
                <a:latin typeface="Arial Narrow" panose="020B0606020202030204" pitchFamily="34" charset="0"/>
              </a:rPr>
              <a:t>This includes FREE admission to Gatorland!</a:t>
            </a:r>
          </a:p>
          <a:p>
            <a:pPr marL="0" indent="0" algn="ctr">
              <a:buNone/>
            </a:pPr>
            <a:r>
              <a:rPr lang="en-US" sz="2400" b="1" dirty="0">
                <a:latin typeface="Arial Narrow" panose="020B0606020202030204" pitchFamily="34" charset="0"/>
              </a:rPr>
              <a:t>Reservations required 48 hours in advance. </a:t>
            </a:r>
          </a:p>
          <a:p>
            <a:pPr marL="0" indent="0" algn="ctr">
              <a:buNone/>
            </a:pPr>
            <a:endParaRPr lang="en-US" sz="2200" dirty="0">
              <a:latin typeface="Arial Narrow" panose="020B0606020202030204" pitchFamily="34" charset="0"/>
            </a:endParaRPr>
          </a:p>
          <a:p>
            <a:pPr marL="0" indent="0" algn="ctr">
              <a:buNone/>
            </a:pPr>
            <a:endParaRPr lang="en-US" sz="2200" dirty="0">
              <a:latin typeface="Arial Narrow" panose="020B0606020202030204" pitchFamily="34" charset="0"/>
            </a:endParaRPr>
          </a:p>
        </p:txBody>
      </p:sp>
      <p:pic>
        <p:nvPicPr>
          <p:cNvPr id="8" name="Picture 7" descr="Text, logo&#10;&#10;Description automatically generated">
            <a:extLst>
              <a:ext uri="{FF2B5EF4-FFF2-40B4-BE49-F238E27FC236}">
                <a16:creationId xmlns:a16="http://schemas.microsoft.com/office/drawing/2014/main" id="{187A2819-8F65-4DA7-8741-16A4A62A343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86659" y="5989815"/>
            <a:ext cx="1935587" cy="645196"/>
          </a:xfrm>
          <a:prstGeom prst="rect">
            <a:avLst/>
          </a:prstGeom>
        </p:spPr>
      </p:pic>
      <p:pic>
        <p:nvPicPr>
          <p:cNvPr id="9" name="Picture 8" descr="A person from a rope&#10;&#10;Description automatically generated with low confidence">
            <a:extLst>
              <a:ext uri="{FF2B5EF4-FFF2-40B4-BE49-F238E27FC236}">
                <a16:creationId xmlns:a16="http://schemas.microsoft.com/office/drawing/2014/main" id="{66C7C658-834F-85B8-5E7E-B9D8AE90336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80708" y="1277453"/>
            <a:ext cx="3355426" cy="5034960"/>
          </a:xfrm>
          <a:prstGeom prst="rect">
            <a:avLst/>
          </a:prstGeom>
          <a:effectLst>
            <a:softEdge rad="152400"/>
          </a:effectLst>
        </p:spPr>
      </p:pic>
      <p:sp>
        <p:nvSpPr>
          <p:cNvPr id="10" name="Content Placeholder 2">
            <a:extLst>
              <a:ext uri="{FF2B5EF4-FFF2-40B4-BE49-F238E27FC236}">
                <a16:creationId xmlns:a16="http://schemas.microsoft.com/office/drawing/2014/main" id="{723F805E-8E8E-B199-0945-A733EE8FDBEF}"/>
              </a:ext>
            </a:extLst>
          </p:cNvPr>
          <p:cNvSpPr txBox="1">
            <a:spLocks/>
          </p:cNvSpPr>
          <p:nvPr/>
        </p:nvSpPr>
        <p:spPr>
          <a:xfrm>
            <a:off x="7848600" y="1328336"/>
            <a:ext cx="3690659" cy="49840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sz="2800" b="1" dirty="0">
              <a:solidFill>
                <a:srgbClr val="92D050"/>
              </a:solidFill>
              <a:effectLst>
                <a:outerShdw blurRad="38100" dist="38100" dir="2700000" algn="tl">
                  <a:srgbClr val="000000"/>
                </a:outerShdw>
              </a:effectLst>
              <a:latin typeface="Arial Black" panose="020B0A04020102020204" pitchFamily="34" charset="0"/>
            </a:endParaRPr>
          </a:p>
          <a:p>
            <a:pPr marL="0" indent="0" algn="ctr">
              <a:buFont typeface="Arial" panose="020B0604020202020204" pitchFamily="34" charset="0"/>
              <a:buNone/>
            </a:pPr>
            <a:endParaRPr lang="en-US" b="1" dirty="0">
              <a:solidFill>
                <a:srgbClr val="92D050"/>
              </a:solidFill>
              <a:effectLst>
                <a:outerShdw blurRad="38100" dist="38100" dir="2700000" algn="tl">
                  <a:srgbClr val="000000"/>
                </a:outerShdw>
              </a:effectLst>
              <a:latin typeface="Arial Black" panose="020B0A04020102020204" pitchFamily="34" charset="0"/>
            </a:endParaRPr>
          </a:p>
          <a:p>
            <a:pPr marL="0" indent="0" algn="ctr">
              <a:buFont typeface="Arial" panose="020B0604020202020204" pitchFamily="34" charset="0"/>
              <a:buNone/>
            </a:pPr>
            <a:r>
              <a:rPr lang="en-US" sz="2800" b="1" dirty="0">
                <a:solidFill>
                  <a:srgbClr val="92D050"/>
                </a:solidFill>
                <a:effectLst>
                  <a:outerShdw blurRad="38100" dist="38100" dir="2700000" algn="tl">
                    <a:srgbClr val="000000"/>
                  </a:outerShdw>
                </a:effectLst>
                <a:latin typeface="Arial Black" panose="020B0A04020102020204" pitchFamily="34" charset="0"/>
              </a:rPr>
              <a:t>GATOR</a:t>
            </a:r>
            <a:r>
              <a:rPr lang="en-US" sz="2800" b="1" dirty="0">
                <a:solidFill>
                  <a:srgbClr val="92D050"/>
                </a:solidFill>
                <a:effectLst>
                  <a:outerShdw blurRad="38100" dist="38100" dir="2700000" algn="tl">
                    <a:srgbClr val="000000">
                      <a:alpha val="43137"/>
                    </a:srgbClr>
                  </a:outerShdw>
                </a:effectLst>
                <a:latin typeface="Arial Black" panose="020B0A04020102020204" pitchFamily="34" charset="0"/>
              </a:rPr>
              <a:t> </a:t>
            </a:r>
            <a:r>
              <a:rPr lang="en-US" b="1" dirty="0">
                <a:solidFill>
                  <a:srgbClr val="92D050"/>
                </a:solidFill>
                <a:effectLst>
                  <a:outerShdw blurRad="38100" dist="38100" dir="2700000" algn="tl">
                    <a:srgbClr val="000000"/>
                  </a:outerShdw>
                </a:effectLst>
                <a:latin typeface="Arial Black" panose="020B0A04020102020204" pitchFamily="34" charset="0"/>
              </a:rPr>
              <a:t>GAUNTLET</a:t>
            </a:r>
            <a:r>
              <a:rPr lang="en-US" b="1" dirty="0">
                <a:solidFill>
                  <a:srgbClr val="92D050"/>
                </a:solidFill>
                <a:effectLst>
                  <a:outerShdw blurRad="38100" dist="38100" dir="2700000" algn="tl">
                    <a:srgbClr val="000000">
                      <a:alpha val="43137"/>
                    </a:srgbClr>
                  </a:outerShdw>
                </a:effectLst>
                <a:latin typeface="Arial Black" panose="020B0A04020102020204" pitchFamily="34" charset="0"/>
              </a:rPr>
              <a:t> </a:t>
            </a:r>
            <a:r>
              <a:rPr lang="en-US" sz="2800" b="1" dirty="0">
                <a:solidFill>
                  <a:srgbClr val="92D050"/>
                </a:solidFill>
                <a:effectLst>
                  <a:outerShdw blurRad="38100" dist="38100" dir="2700000" algn="tl">
                    <a:srgbClr val="000000"/>
                  </a:outerShdw>
                </a:effectLst>
                <a:latin typeface="Arial Black" panose="020B0A04020102020204" pitchFamily="34" charset="0"/>
              </a:rPr>
              <a:t>ZIPLINE</a:t>
            </a:r>
            <a:endParaRPr lang="en-US" dirty="0">
              <a:effectLst>
                <a:outerShdw blurRad="38100" dist="38100" dir="2700000" algn="tl">
                  <a:srgbClr val="000000"/>
                </a:outerShdw>
              </a:effectLst>
              <a:latin typeface="Arial Narrow" panose="020B0606020202030204" pitchFamily="34" charset="0"/>
            </a:endParaRPr>
          </a:p>
          <a:p>
            <a:pPr marL="0" indent="0" algn="ctr">
              <a:buFont typeface="Arial" panose="020B0604020202020204" pitchFamily="34" charset="0"/>
              <a:buNone/>
            </a:pPr>
            <a:endParaRPr lang="en-US" sz="2000" b="1" dirty="0">
              <a:latin typeface="Arial Narrow" panose="020B0606020202030204" pitchFamily="34" charset="0"/>
            </a:endParaRPr>
          </a:p>
          <a:p>
            <a:pPr marL="0" indent="0" algn="ctr">
              <a:buFont typeface="Arial" panose="020B0604020202020204" pitchFamily="34" charset="0"/>
              <a:buNone/>
            </a:pPr>
            <a:r>
              <a:rPr lang="en-US" b="1" dirty="0">
                <a:latin typeface="Arial Narrow" panose="020B0606020202030204" pitchFamily="34" charset="0"/>
              </a:rPr>
              <a:t>This is one wild ride right over the gators and wheelchair accessible. </a:t>
            </a:r>
          </a:p>
          <a:p>
            <a:pPr marL="0" indent="0" algn="ctr">
              <a:buFont typeface="Arial" panose="020B0604020202020204" pitchFamily="34" charset="0"/>
              <a:buNone/>
            </a:pPr>
            <a:r>
              <a:rPr lang="en-US" b="1" dirty="0">
                <a:latin typeface="Arial Narrow" panose="020B0606020202030204" pitchFamily="34" charset="0"/>
              </a:rPr>
              <a:t>This is only sold in the park</a:t>
            </a:r>
            <a:r>
              <a:rPr lang="en-US" sz="2000" b="1" dirty="0">
                <a:latin typeface="Arial Narrow" panose="020B0606020202030204" pitchFamily="34" charset="0"/>
              </a:rPr>
              <a:t>.</a:t>
            </a:r>
            <a:endParaRPr lang="en-US" sz="2200" b="1" dirty="0">
              <a:latin typeface="Arial Narrow" panose="020B0606020202030204" pitchFamily="34" charset="0"/>
            </a:endParaRPr>
          </a:p>
          <a:p>
            <a:pPr marL="0" indent="0" algn="ctr">
              <a:buFont typeface="Arial" panose="020B0604020202020204" pitchFamily="34" charset="0"/>
              <a:buNone/>
            </a:pPr>
            <a:endParaRPr lang="en-US" sz="2200" dirty="0">
              <a:latin typeface="Arial Narrow" panose="020B0606020202030204" pitchFamily="34" charset="0"/>
            </a:endParaRPr>
          </a:p>
        </p:txBody>
      </p:sp>
      <p:sp>
        <p:nvSpPr>
          <p:cNvPr id="12" name="TextBox 11">
            <a:extLst>
              <a:ext uri="{FF2B5EF4-FFF2-40B4-BE49-F238E27FC236}">
                <a16:creationId xmlns:a16="http://schemas.microsoft.com/office/drawing/2014/main" id="{6E6F120D-4989-27B3-0821-B8B29C24D414}"/>
              </a:ext>
            </a:extLst>
          </p:cNvPr>
          <p:cNvSpPr txBox="1"/>
          <p:nvPr/>
        </p:nvSpPr>
        <p:spPr>
          <a:xfrm>
            <a:off x="0" y="77124"/>
            <a:ext cx="6796668" cy="1200329"/>
          </a:xfrm>
          <a:prstGeom prst="rect">
            <a:avLst/>
          </a:prstGeom>
          <a:noFill/>
          <a:effectLst>
            <a:outerShdw blurRad="50800" dist="50800" dir="5400000" algn="ctr" rotWithShape="0">
              <a:schemeClr val="tx1"/>
            </a:outerShdw>
          </a:effectLst>
        </p:spPr>
        <p:txBody>
          <a:bodyPr wrap="square">
            <a:spAutoFit/>
          </a:bodyPr>
          <a:lstStyle/>
          <a:p>
            <a:r>
              <a:rPr lang="en-US" sz="3600" b="1" dirty="0">
                <a:solidFill>
                  <a:schemeClr val="accent6">
                    <a:lumMod val="75000"/>
                  </a:schemeClr>
                </a:solidFill>
                <a:latin typeface="Arial Black" panose="020B0A04020102020204" pitchFamily="34" charset="0"/>
              </a:rPr>
              <a:t>ADDITIONAL</a:t>
            </a:r>
          </a:p>
          <a:p>
            <a:r>
              <a:rPr lang="en-US" sz="3600" b="1" dirty="0">
                <a:solidFill>
                  <a:schemeClr val="accent6">
                    <a:lumMod val="75000"/>
                  </a:schemeClr>
                </a:solidFill>
                <a:latin typeface="Arial Black" panose="020B0A04020102020204" pitchFamily="34" charset="0"/>
              </a:rPr>
              <a:t>ADVENTURES</a:t>
            </a:r>
            <a:endParaRPr lang="en-US" sz="3600" dirty="0">
              <a:solidFill>
                <a:schemeClr val="accent6">
                  <a:lumMod val="75000"/>
                </a:schemeClr>
              </a:solidFill>
            </a:endParaRPr>
          </a:p>
        </p:txBody>
      </p:sp>
    </p:spTree>
    <p:extLst>
      <p:ext uri="{BB962C8B-B14F-4D97-AF65-F5344CB8AC3E}">
        <p14:creationId xmlns:p14="http://schemas.microsoft.com/office/powerpoint/2010/main" val="40751535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A1A070E-40DD-0B15-BAEB-BC944B21436B}"/>
              </a:ext>
            </a:extLst>
          </p:cNvPr>
          <p:cNvPicPr>
            <a:picLocks noChangeAspect="1"/>
          </p:cNvPicPr>
          <p:nvPr/>
        </p:nvPicPr>
        <p:blipFill>
          <a:blip r:embed="rId3"/>
          <a:stretch>
            <a:fillRect/>
          </a:stretch>
        </p:blipFill>
        <p:spPr>
          <a:xfrm>
            <a:off x="2869267" y="3429000"/>
            <a:ext cx="0" cy="0"/>
          </a:xfrm>
          <a:prstGeom prst="rect">
            <a:avLst/>
          </a:prstGeom>
        </p:spPr>
      </p:pic>
      <p:sp>
        <p:nvSpPr>
          <p:cNvPr id="5" name="AutoShape 2" descr="Gatorland Swamp Buggy Adventure Outpost concept art.jpg"/>
          <p:cNvSpPr>
            <a:spLocks noChangeAspect="1" noChangeArrowheads="1"/>
          </p:cNvSpPr>
          <p:nvPr/>
        </p:nvSpPr>
        <p:spPr bwMode="auto">
          <a:xfrm>
            <a:off x="-1005692" y="160337"/>
            <a:ext cx="4072983" cy="407299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Gatorland Swamp Buggy Adventure Outpost concept art.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 name="Picture 2">
            <a:extLst>
              <a:ext uri="{FF2B5EF4-FFF2-40B4-BE49-F238E27FC236}">
                <a16:creationId xmlns:a16="http://schemas.microsoft.com/office/drawing/2014/main" id="{CB619C82-BE3A-4F21-648C-54493988C904}"/>
              </a:ext>
            </a:extLst>
          </p:cNvPr>
          <p:cNvPicPr>
            <a:picLocks noChangeAspect="1"/>
          </p:cNvPicPr>
          <p:nvPr/>
        </p:nvPicPr>
        <p:blipFill>
          <a:blip r:embed="rId4"/>
          <a:stretch>
            <a:fillRect/>
          </a:stretch>
        </p:blipFill>
        <p:spPr>
          <a:xfrm>
            <a:off x="5942010" y="3728321"/>
            <a:ext cx="4812442" cy="3302056"/>
          </a:xfrm>
          <a:prstGeom prst="rect">
            <a:avLst/>
          </a:prstGeom>
        </p:spPr>
      </p:pic>
      <p:sp>
        <p:nvSpPr>
          <p:cNvPr id="11" name="Title 10">
            <a:extLst>
              <a:ext uri="{FF2B5EF4-FFF2-40B4-BE49-F238E27FC236}">
                <a16:creationId xmlns:a16="http://schemas.microsoft.com/office/drawing/2014/main" id="{1892AFDB-4882-C279-CCAA-781F8246BA56}"/>
              </a:ext>
            </a:extLst>
          </p:cNvPr>
          <p:cNvSpPr>
            <a:spLocks noGrp="1"/>
          </p:cNvSpPr>
          <p:nvPr>
            <p:ph type="title"/>
          </p:nvPr>
        </p:nvSpPr>
        <p:spPr>
          <a:xfrm>
            <a:off x="5756031" y="0"/>
            <a:ext cx="6012477" cy="1325563"/>
          </a:xfrm>
          <a:effectLst>
            <a:outerShdw blurRad="50800" dist="50800" dir="5400000" algn="ctr" rotWithShape="0">
              <a:schemeClr val="tx1"/>
            </a:outerShdw>
          </a:effectLst>
        </p:spPr>
        <p:txBody>
          <a:bodyPr>
            <a:noAutofit/>
          </a:bodyPr>
          <a:lstStyle/>
          <a:p>
            <a:r>
              <a:rPr lang="en-US" sz="2400" b="1" i="1" dirty="0">
                <a:solidFill>
                  <a:srgbClr val="92D050"/>
                </a:solidFill>
              </a:rPr>
              <a:t>Adventure Hour</a:t>
            </a:r>
            <a:br>
              <a:rPr lang="en-US" sz="2400" b="1" i="1" dirty="0">
                <a:solidFill>
                  <a:srgbClr val="92D050"/>
                </a:solidFill>
              </a:rPr>
            </a:br>
            <a:r>
              <a:rPr lang="en-US" sz="2400" b="1" i="1" dirty="0">
                <a:solidFill>
                  <a:srgbClr val="92D050"/>
                </a:solidFill>
              </a:rPr>
              <a:t>NEW Croc Rock Adventure</a:t>
            </a:r>
            <a:br>
              <a:rPr lang="en-US" sz="2400" b="1" i="1" dirty="0">
                <a:solidFill>
                  <a:srgbClr val="92D050"/>
                </a:solidFill>
              </a:rPr>
            </a:br>
            <a:r>
              <a:rPr lang="en-US" sz="2400" b="1" i="1" dirty="0" err="1">
                <a:solidFill>
                  <a:srgbClr val="92D050"/>
                </a:solidFill>
              </a:rPr>
              <a:t>Stompin</a:t>
            </a:r>
            <a:r>
              <a:rPr lang="en-US" sz="2400" b="1" i="1" dirty="0">
                <a:solidFill>
                  <a:srgbClr val="92D050"/>
                </a:solidFill>
              </a:rPr>
              <a:t>’ Gator off-road adventure</a:t>
            </a:r>
            <a:br>
              <a:rPr lang="en-US" sz="2400" b="1" i="1" dirty="0">
                <a:solidFill>
                  <a:srgbClr val="92D050"/>
                </a:solidFill>
              </a:rPr>
            </a:br>
            <a:r>
              <a:rPr lang="en-US" sz="2400" b="1" i="1" dirty="0">
                <a:solidFill>
                  <a:srgbClr val="92D050"/>
                </a:solidFill>
              </a:rPr>
              <a:t>Capybara feeding experience</a:t>
            </a:r>
          </a:p>
        </p:txBody>
      </p:sp>
      <p:pic>
        <p:nvPicPr>
          <p:cNvPr id="13" name="Picture 12" descr="Text, logo&#10;&#10;Description automatically generated">
            <a:extLst>
              <a:ext uri="{FF2B5EF4-FFF2-40B4-BE49-F238E27FC236}">
                <a16:creationId xmlns:a16="http://schemas.microsoft.com/office/drawing/2014/main" id="{BA75CCAC-2178-DF4E-2F5D-1646C752D46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86659" y="5989815"/>
            <a:ext cx="1935587" cy="645196"/>
          </a:xfrm>
          <a:prstGeom prst="rect">
            <a:avLst/>
          </a:prstGeom>
        </p:spPr>
      </p:pic>
      <p:sp>
        <p:nvSpPr>
          <p:cNvPr id="15" name="TextBox 14">
            <a:extLst>
              <a:ext uri="{FF2B5EF4-FFF2-40B4-BE49-F238E27FC236}">
                <a16:creationId xmlns:a16="http://schemas.microsoft.com/office/drawing/2014/main" id="{F7D895D1-6667-99FF-34B7-854DFD097A70}"/>
              </a:ext>
            </a:extLst>
          </p:cNvPr>
          <p:cNvSpPr txBox="1"/>
          <p:nvPr/>
        </p:nvSpPr>
        <p:spPr>
          <a:xfrm>
            <a:off x="1212582" y="1250599"/>
            <a:ext cx="3479877" cy="719171"/>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US" b="1" dirty="0">
              <a:solidFill>
                <a:prstClr val="black"/>
              </a:solidFill>
              <a:latin typeface="Arial Narrow" panose="020B0606020202030204" pitchFamily="34" charset="0"/>
            </a:endParaRPr>
          </a:p>
        </p:txBody>
      </p:sp>
      <p:pic>
        <p:nvPicPr>
          <p:cNvPr id="17" name="Picture 16">
            <a:extLst>
              <a:ext uri="{FF2B5EF4-FFF2-40B4-BE49-F238E27FC236}">
                <a16:creationId xmlns:a16="http://schemas.microsoft.com/office/drawing/2014/main" id="{C282673C-C6F4-1F3D-01C5-6702A14049E1}"/>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1573663" y="4603742"/>
            <a:ext cx="2757714" cy="1551214"/>
          </a:xfrm>
          <a:prstGeom prst="rect">
            <a:avLst/>
          </a:prstGeom>
          <a:ln>
            <a:noFill/>
          </a:ln>
          <a:effectLst>
            <a:softEdge rad="112500"/>
          </a:effectLst>
        </p:spPr>
      </p:pic>
      <p:sp>
        <p:nvSpPr>
          <p:cNvPr id="21" name="TextBox 20">
            <a:extLst>
              <a:ext uri="{FF2B5EF4-FFF2-40B4-BE49-F238E27FC236}">
                <a16:creationId xmlns:a16="http://schemas.microsoft.com/office/drawing/2014/main" id="{0B335BCC-5D94-84EB-8005-DB075FFE8681}"/>
              </a:ext>
            </a:extLst>
          </p:cNvPr>
          <p:cNvSpPr txBox="1"/>
          <p:nvPr/>
        </p:nvSpPr>
        <p:spPr>
          <a:xfrm>
            <a:off x="831875" y="102879"/>
            <a:ext cx="6096000" cy="1200329"/>
          </a:xfrm>
          <a:prstGeom prst="rect">
            <a:avLst/>
          </a:prstGeom>
          <a:noFill/>
          <a:effectLst>
            <a:outerShdw blurRad="50800" dist="50800" dir="5400000" algn="ctr" rotWithShape="0">
              <a:schemeClr val="tx1"/>
            </a:outerShd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70AD47">
                    <a:lumMod val="75000"/>
                  </a:srgbClr>
                </a:solidFill>
                <a:effectLst>
                  <a:outerShdw blurRad="38100" dist="38100" dir="2700000" algn="tl">
                    <a:srgbClr val="000000">
                      <a:alpha val="43137"/>
                    </a:srgbClr>
                  </a:outerShdw>
                </a:effectLst>
                <a:uLnTx/>
                <a:uFillTx/>
                <a:latin typeface="Arial Black" panose="020B0A04020102020204" pitchFamily="34" charset="0"/>
                <a:ea typeface="+mn-ea"/>
                <a:cs typeface="+mn-cs"/>
              </a:rPr>
              <a:t>ADDITIONAL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70AD47">
                    <a:lumMod val="75000"/>
                  </a:srgbClr>
                </a:solidFill>
                <a:effectLst>
                  <a:outerShdw blurRad="38100" dist="38100" dir="2700000" algn="tl">
                    <a:srgbClr val="000000">
                      <a:alpha val="43137"/>
                    </a:srgbClr>
                  </a:outerShdw>
                </a:effectLst>
                <a:uLnTx/>
                <a:uFillTx/>
                <a:latin typeface="Arial Black" panose="020B0A04020102020204" pitchFamily="34" charset="0"/>
                <a:ea typeface="+mn-ea"/>
                <a:cs typeface="+mn-cs"/>
              </a:rPr>
              <a:t>ADVENTURES</a:t>
            </a:r>
            <a:endParaRPr kumimoji="0" lang="en-US" sz="3600" b="0" i="0" u="none" strike="noStrike" kern="1200" cap="none" spc="0" normalizeH="0" baseline="0" noProof="0" dirty="0">
              <a:ln>
                <a:noFill/>
              </a:ln>
              <a:solidFill>
                <a:srgbClr val="70AD47">
                  <a:lumMod val="75000"/>
                </a:srgbClr>
              </a:solidFill>
              <a:effectLst>
                <a:outerShdw blurRad="38100" dist="38100" dir="2700000" algn="tl">
                  <a:srgbClr val="000000">
                    <a:alpha val="43137"/>
                  </a:srgbClr>
                </a:outerShdw>
              </a:effectLst>
              <a:uLnTx/>
              <a:uFillTx/>
              <a:latin typeface="Calibri" panose="020F0502020204030204"/>
              <a:ea typeface="+mn-ea"/>
              <a:cs typeface="+mn-cs"/>
            </a:endParaRPr>
          </a:p>
        </p:txBody>
      </p:sp>
      <p:pic>
        <p:nvPicPr>
          <p:cNvPr id="2" name="Content Placeholder 3">
            <a:extLst>
              <a:ext uri="{FF2B5EF4-FFF2-40B4-BE49-F238E27FC236}">
                <a16:creationId xmlns:a16="http://schemas.microsoft.com/office/drawing/2014/main" id="{05369362-1FEE-2F26-DEF6-B97437F42C0F}"/>
              </a:ext>
            </a:extLst>
          </p:cNvPr>
          <p:cNvPicPr>
            <a:picLocks noGrp="1" noChangeAspect="1"/>
          </p:cNvPicPr>
          <p:nvPr>
            <p:ph sz="half" idx="1"/>
          </p:nvPr>
        </p:nvPicPr>
        <p:blipFill>
          <a:blip r:embed="rId7" cstate="print">
            <a:extLst>
              <a:ext uri="{28A0092B-C50C-407E-A947-70E740481C1C}">
                <a14:useLocalDpi xmlns:a14="http://schemas.microsoft.com/office/drawing/2010/main" val="0"/>
              </a:ext>
            </a:extLst>
          </a:blip>
          <a:stretch>
            <a:fillRect/>
          </a:stretch>
        </p:blipFill>
        <p:spPr>
          <a:xfrm>
            <a:off x="332490" y="1411809"/>
            <a:ext cx="4125271" cy="2743200"/>
          </a:xfrm>
          <a:prstGeom prst="rect">
            <a:avLst/>
          </a:prstGeom>
          <a:ln>
            <a:noFill/>
          </a:ln>
          <a:effectLst>
            <a:softEdge rad="112500"/>
          </a:effectLst>
        </p:spPr>
      </p:pic>
      <p:pic>
        <p:nvPicPr>
          <p:cNvPr id="1026" name="Picture 2">
            <a:extLst>
              <a:ext uri="{FF2B5EF4-FFF2-40B4-BE49-F238E27FC236}">
                <a16:creationId xmlns:a16="http://schemas.microsoft.com/office/drawing/2014/main" id="{DBD8248B-ACE8-8C12-A3C6-9EBD0486A36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92459" y="4144963"/>
            <a:ext cx="0" cy="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0E0C75A4-756B-CA27-4983-536E2739B19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66403" y="1425927"/>
            <a:ext cx="3351996" cy="2485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99048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3" descr="\\ALFMAIN\Marketing\Gatorland Photo Library\Gatorland Bird Photographs\greater_egrets.jpg"/>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5587310" cy="3810000"/>
          </a:xfrm>
          <a:prstGeom prst="rect">
            <a:avLst/>
          </a:prstGeom>
          <a:ln>
            <a:noFill/>
          </a:ln>
          <a:effectLst>
            <a:softEdge rad="112500"/>
          </a:effec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34990" y="-53099"/>
            <a:ext cx="4457010" cy="2983225"/>
          </a:xfrm>
          <a:prstGeom prst="rect">
            <a:avLst/>
          </a:prstGeom>
          <a:ln>
            <a:noFill/>
          </a:ln>
          <a:effectLst>
            <a:softEdge rad="112500"/>
          </a:effectLst>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68283" y="0"/>
            <a:ext cx="3540048" cy="3274544"/>
          </a:xfrm>
          <a:prstGeom prst="rect">
            <a:avLst/>
          </a:prstGeom>
          <a:ln>
            <a:noFill/>
          </a:ln>
          <a:effectLst>
            <a:softEdge rad="112500"/>
          </a:effectLst>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10945" y="2934925"/>
            <a:ext cx="5874004" cy="3905588"/>
          </a:xfrm>
          <a:prstGeom prst="rect">
            <a:avLst/>
          </a:prstGeom>
          <a:ln>
            <a:noFill/>
          </a:ln>
          <a:effectLst>
            <a:softEdge rad="112500"/>
          </a:effectLst>
        </p:spPr>
      </p:pic>
      <p:pic>
        <p:nvPicPr>
          <p:cNvPr id="4" name="Picture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705" y="2977512"/>
            <a:ext cx="5874004" cy="3905588"/>
          </a:xfrm>
          <a:prstGeom prst="rect">
            <a:avLst/>
          </a:prstGeom>
          <a:ln>
            <a:noFill/>
          </a:ln>
          <a:effectLst>
            <a:softEdge rad="112500"/>
          </a:effectLst>
        </p:spPr>
      </p:pic>
      <p:sp>
        <p:nvSpPr>
          <p:cNvPr id="2" name="Title 1"/>
          <p:cNvSpPr>
            <a:spLocks noGrp="1"/>
          </p:cNvSpPr>
          <p:nvPr>
            <p:ph type="ctrTitle"/>
          </p:nvPr>
        </p:nvSpPr>
        <p:spPr>
          <a:xfrm flipH="1" flipV="1">
            <a:off x="3150734" y="7556501"/>
            <a:ext cx="887676" cy="469899"/>
          </a:xfrm>
        </p:spPr>
        <p:txBody>
          <a:bodyPr>
            <a:normAutofit fontScale="90000"/>
          </a:bodyPr>
          <a:lstStyle/>
          <a:p>
            <a:endParaRPr lang="en-US" dirty="0"/>
          </a:p>
        </p:txBody>
      </p:sp>
      <p:sp>
        <p:nvSpPr>
          <p:cNvPr id="3" name="Subtitle 2"/>
          <p:cNvSpPr>
            <a:spLocks noGrp="1"/>
          </p:cNvSpPr>
          <p:nvPr>
            <p:ph type="subTitle" idx="1"/>
          </p:nvPr>
        </p:nvSpPr>
        <p:spPr>
          <a:xfrm>
            <a:off x="1748518" y="8026400"/>
            <a:ext cx="9144000" cy="1663700"/>
          </a:xfrm>
        </p:spPr>
        <p:txBody>
          <a:bodyPr/>
          <a:lstStyle/>
          <a:p>
            <a:endParaRPr lang="en-US" dirty="0"/>
          </a:p>
        </p:txBody>
      </p:sp>
      <p:pic>
        <p:nvPicPr>
          <p:cNvPr id="10" name="Picture 9" descr="Text, logo&#10;&#10;Description automatically generated">
            <a:extLst>
              <a:ext uri="{FF2B5EF4-FFF2-40B4-BE49-F238E27FC236}">
                <a16:creationId xmlns:a16="http://schemas.microsoft.com/office/drawing/2014/main" id="{F14CC076-DC0B-1846-9CA8-74FB4A733BF5}"/>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105211" y="1874835"/>
            <a:ext cx="7215188" cy="2405064"/>
          </a:xfrm>
          <a:prstGeom prst="rect">
            <a:avLst/>
          </a:prstGeom>
        </p:spPr>
      </p:pic>
      <p:sp>
        <p:nvSpPr>
          <p:cNvPr id="9" name="Oval 8">
            <a:extLst>
              <a:ext uri="{FF2B5EF4-FFF2-40B4-BE49-F238E27FC236}">
                <a16:creationId xmlns:a16="http://schemas.microsoft.com/office/drawing/2014/main" id="{592BCB41-5C0C-DEEF-0191-F70CF850437E}"/>
              </a:ext>
            </a:extLst>
          </p:cNvPr>
          <p:cNvSpPr/>
          <p:nvPr/>
        </p:nvSpPr>
        <p:spPr>
          <a:xfrm>
            <a:off x="1140144" y="4530140"/>
            <a:ext cx="4743348" cy="1786117"/>
          </a:xfrm>
          <a:prstGeom prst="ellipse">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sz="2000" dirty="0"/>
              <a:t>SandySweatt@Gatorland.com </a:t>
            </a:r>
          </a:p>
        </p:txBody>
      </p:sp>
    </p:spTree>
    <p:extLst>
      <p:ext uri="{BB962C8B-B14F-4D97-AF65-F5344CB8AC3E}">
        <p14:creationId xmlns:p14="http://schemas.microsoft.com/office/powerpoint/2010/main" val="42786782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142508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20A7398-5FB0-14A0-2EB0-011E106BF7C8}"/>
              </a:ext>
            </a:extLst>
          </p:cNvPr>
          <p:cNvSpPr/>
          <p:nvPr/>
        </p:nvSpPr>
        <p:spPr>
          <a:xfrm>
            <a:off x="502505" y="222989"/>
            <a:ext cx="11219741" cy="6326424"/>
          </a:xfrm>
          <a:prstGeom prst="rect">
            <a:avLst/>
          </a:prstGeom>
          <a:solidFill>
            <a:schemeClr val="bg1">
              <a:alpha val="62000"/>
            </a:schemeClr>
          </a:solidFill>
          <a:scene3d>
            <a:camera prst="orthographicFront"/>
            <a:lightRig rig="threePt" dir="t"/>
          </a:scene3d>
          <a:sp3d>
            <a:bevelT w="3810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907546" y="698499"/>
            <a:ext cx="5335008" cy="992188"/>
          </a:xfrm>
          <a:effectLst>
            <a:outerShdw blurRad="50800" dist="50800" dir="5400000" algn="ctr" rotWithShape="0">
              <a:schemeClr val="tx1"/>
            </a:outerShdw>
          </a:effectLst>
        </p:spPr>
        <p:txBody>
          <a:bodyPr>
            <a:normAutofit fontScale="90000"/>
          </a:bodyPr>
          <a:lstStyle/>
          <a:p>
            <a:pPr algn="ctr"/>
            <a:r>
              <a:rPr lang="en-US" b="1" dirty="0">
                <a:solidFill>
                  <a:srgbClr val="92D050"/>
                </a:solidFill>
                <a:effectLst>
                  <a:outerShdw blurRad="38100" dist="38100" dir="2700000" algn="tl">
                    <a:srgbClr val="000000">
                      <a:alpha val="43137"/>
                    </a:srgbClr>
                  </a:outerShdw>
                </a:effectLst>
                <a:latin typeface="Arial Black" panose="020B0A04020102020204" pitchFamily="34" charset="0"/>
              </a:rPr>
              <a:t>AFFORDABLE </a:t>
            </a:r>
            <a:br>
              <a:rPr lang="en-US" b="1" dirty="0">
                <a:solidFill>
                  <a:srgbClr val="92D050"/>
                </a:solidFill>
                <a:effectLst>
                  <a:outerShdw blurRad="38100" dist="38100" dir="2700000" algn="tl">
                    <a:srgbClr val="000000">
                      <a:alpha val="43137"/>
                    </a:srgbClr>
                  </a:outerShdw>
                </a:effectLst>
                <a:latin typeface="Arial Black" panose="020B0A04020102020204" pitchFamily="34" charset="0"/>
              </a:rPr>
            </a:br>
            <a:r>
              <a:rPr lang="en-US" b="1" dirty="0">
                <a:solidFill>
                  <a:srgbClr val="92D050"/>
                </a:solidFill>
                <a:effectLst>
                  <a:outerShdw blurRad="38100" dist="38100" dir="2700000" algn="tl">
                    <a:srgbClr val="000000">
                      <a:alpha val="43137"/>
                    </a:srgbClr>
                  </a:outerShdw>
                </a:effectLst>
                <a:latin typeface="Arial Black" panose="020B0A04020102020204" pitchFamily="34" charset="0"/>
              </a:rPr>
              <a:t>FAMILY FRIENDLY FUN </a:t>
            </a:r>
            <a:r>
              <a:rPr lang="en-US" b="1" dirty="0">
                <a:solidFill>
                  <a:schemeClr val="accent6">
                    <a:lumMod val="50000"/>
                  </a:schemeClr>
                </a:solidFill>
                <a:effectLst>
                  <a:outerShdw blurRad="38100" dist="38100" dir="2700000" algn="tl">
                    <a:srgbClr val="000000">
                      <a:alpha val="43137"/>
                    </a:srgbClr>
                  </a:outerShdw>
                </a:effectLst>
                <a:latin typeface="Arial Black" panose="020B0A04020102020204" pitchFamily="34" charset="0"/>
              </a:rPr>
              <a:t>SINCE 1949</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234218" y="2200264"/>
            <a:ext cx="4991100" cy="3959237"/>
          </a:xfrm>
          <a:prstGeom prst="rect">
            <a:avLst/>
          </a:prstGeom>
          <a:ln>
            <a:noFill/>
          </a:ln>
          <a:effectLst>
            <a:softEdge rad="112500"/>
          </a:effectLst>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25548" y="1085849"/>
            <a:ext cx="3741750" cy="4686301"/>
          </a:xfrm>
          <a:prstGeom prst="rect">
            <a:avLst/>
          </a:prstGeom>
          <a:ln>
            <a:noFill/>
          </a:ln>
          <a:effectLst>
            <a:softEdge rad="112500"/>
          </a:effectLst>
        </p:spPr>
      </p:pic>
      <p:pic>
        <p:nvPicPr>
          <p:cNvPr id="3" name="Picture 2">
            <a:extLst>
              <a:ext uri="{FF2B5EF4-FFF2-40B4-BE49-F238E27FC236}">
                <a16:creationId xmlns:a16="http://schemas.microsoft.com/office/drawing/2014/main" id="{D186839D-DF2C-2387-1B81-642F3A5820F4}"/>
              </a:ext>
            </a:extLst>
          </p:cNvPr>
          <p:cNvPicPr>
            <a:picLocks noChangeAspect="1"/>
          </p:cNvPicPr>
          <p:nvPr/>
        </p:nvPicPr>
        <p:blipFill>
          <a:blip r:embed="rId5"/>
          <a:stretch>
            <a:fillRect/>
          </a:stretch>
        </p:blipFill>
        <p:spPr>
          <a:xfrm>
            <a:off x="9750799" y="5994875"/>
            <a:ext cx="1938696" cy="640135"/>
          </a:xfrm>
          <a:prstGeom prst="rect">
            <a:avLst/>
          </a:prstGeom>
        </p:spPr>
      </p:pic>
    </p:spTree>
    <p:extLst>
      <p:ext uri="{BB962C8B-B14F-4D97-AF65-F5344CB8AC3E}">
        <p14:creationId xmlns:p14="http://schemas.microsoft.com/office/powerpoint/2010/main" val="1625712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E993EC5-6C7B-B144-B074-CF96C5E47FBF}"/>
              </a:ext>
            </a:extLst>
          </p:cNvPr>
          <p:cNvSpPr/>
          <p:nvPr/>
        </p:nvSpPr>
        <p:spPr>
          <a:xfrm>
            <a:off x="469754" y="221699"/>
            <a:ext cx="11219741" cy="6326424"/>
          </a:xfrm>
          <a:prstGeom prst="rect">
            <a:avLst/>
          </a:prstGeom>
          <a:solidFill>
            <a:schemeClr val="bg1">
              <a:alpha val="62000"/>
            </a:schemeClr>
          </a:solidFill>
          <a:scene3d>
            <a:camera prst="orthographicFront"/>
            <a:lightRig rig="threePt" dir="t"/>
          </a:scene3d>
          <a:sp3d>
            <a:bevelT w="3810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6" descr="Text, logo&#10;&#10;Description automatically generated">
            <a:extLst>
              <a:ext uri="{FF2B5EF4-FFF2-40B4-BE49-F238E27FC236}">
                <a16:creationId xmlns:a16="http://schemas.microsoft.com/office/drawing/2014/main" id="{7F898239-8C3E-E24E-967F-33991A38347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786659" y="5989815"/>
            <a:ext cx="1935587" cy="645196"/>
          </a:xfrm>
          <a:prstGeom prst="rect">
            <a:avLst/>
          </a:prstGeom>
        </p:spPr>
      </p:pic>
      <p:sp>
        <p:nvSpPr>
          <p:cNvPr id="9" name="Title 1">
            <a:extLst>
              <a:ext uri="{FF2B5EF4-FFF2-40B4-BE49-F238E27FC236}">
                <a16:creationId xmlns:a16="http://schemas.microsoft.com/office/drawing/2014/main" id="{1078D9BA-71EE-D947-9DB6-586CEFB979D1}"/>
              </a:ext>
            </a:extLst>
          </p:cNvPr>
          <p:cNvSpPr>
            <a:spLocks noGrp="1"/>
          </p:cNvSpPr>
          <p:nvPr>
            <p:ph type="title"/>
          </p:nvPr>
        </p:nvSpPr>
        <p:spPr>
          <a:xfrm>
            <a:off x="2197100" y="309877"/>
            <a:ext cx="9075738" cy="692175"/>
          </a:xfrm>
          <a:effectLst>
            <a:outerShdw blurRad="50800" dist="50800" dir="5400000" algn="ctr" rotWithShape="0">
              <a:schemeClr val="tx1"/>
            </a:outerShdw>
          </a:effectLst>
        </p:spPr>
        <p:txBody>
          <a:bodyPr>
            <a:noAutofit/>
          </a:bodyPr>
          <a:lstStyle/>
          <a:p>
            <a:r>
              <a:rPr lang="en-US" sz="4000" b="1" dirty="0">
                <a:solidFill>
                  <a:srgbClr val="92D050"/>
                </a:solidFill>
                <a:effectLst>
                  <a:outerShdw blurRad="38100" dist="38100" dir="2700000" algn="tl">
                    <a:srgbClr val="000000">
                      <a:alpha val="43137"/>
                    </a:srgbClr>
                  </a:outerShdw>
                </a:effectLst>
                <a:latin typeface="Arial Black" panose="020B0A04020102020204" pitchFamily="34" charset="0"/>
              </a:rPr>
              <a:t>TOP SELLING POINTS</a:t>
            </a:r>
            <a:endParaRPr lang="en-US" sz="4000" dirty="0">
              <a:solidFill>
                <a:srgbClr val="92D050"/>
              </a:solidFill>
            </a:endParaRPr>
          </a:p>
        </p:txBody>
      </p:sp>
      <p:sp>
        <p:nvSpPr>
          <p:cNvPr id="6" name="Content Placeholder 2">
            <a:extLst>
              <a:ext uri="{FF2B5EF4-FFF2-40B4-BE49-F238E27FC236}">
                <a16:creationId xmlns:a16="http://schemas.microsoft.com/office/drawing/2014/main" id="{00192344-1131-414F-ADBD-063DE1FADF30}"/>
              </a:ext>
            </a:extLst>
          </p:cNvPr>
          <p:cNvSpPr>
            <a:spLocks noGrp="1"/>
          </p:cNvSpPr>
          <p:nvPr>
            <p:ph idx="1"/>
          </p:nvPr>
        </p:nvSpPr>
        <p:spPr>
          <a:xfrm>
            <a:off x="640250" y="1002052"/>
            <a:ext cx="10632588" cy="5175647"/>
          </a:xfrm>
        </p:spPr>
        <p:txBody>
          <a:bodyPr>
            <a:normAutofit/>
          </a:bodyPr>
          <a:lstStyle/>
          <a:p>
            <a:pPr>
              <a:buClr>
                <a:schemeClr val="bg1"/>
              </a:buClr>
              <a:buFont typeface="Wingdings" panose="05000000000000000000" pitchFamily="2" charset="2"/>
              <a:buChar char="ü"/>
            </a:pPr>
            <a:endParaRPr lang="en-US" sz="3500" b="1" i="1" dirty="0">
              <a:effectLst>
                <a:outerShdw blurRad="38100" dist="38100" dir="2700000" algn="tl">
                  <a:srgbClr val="000000">
                    <a:alpha val="43137"/>
                  </a:srgbClr>
                </a:outerShdw>
              </a:effectLst>
              <a:latin typeface="Arial Narrow" panose="020B0606020202030204" pitchFamily="34" charset="0"/>
            </a:endParaRPr>
          </a:p>
          <a:p>
            <a:pPr>
              <a:buClr>
                <a:schemeClr val="bg1"/>
              </a:buClr>
              <a:buFont typeface="Wingdings" panose="05000000000000000000" pitchFamily="2" charset="2"/>
              <a:buChar char="ü"/>
            </a:pPr>
            <a:endParaRPr lang="en-US" sz="3500" b="1" i="1" dirty="0">
              <a:effectLst>
                <a:outerShdw blurRad="38100" dist="38100" dir="2700000" algn="tl">
                  <a:srgbClr val="000000">
                    <a:alpha val="43137"/>
                  </a:srgbClr>
                </a:outerShdw>
              </a:effectLst>
              <a:latin typeface="Arial Narrow" panose="020B0606020202030204" pitchFamily="34" charset="0"/>
            </a:endParaRPr>
          </a:p>
          <a:p>
            <a:pPr>
              <a:buClr>
                <a:schemeClr val="bg1"/>
              </a:buClr>
              <a:buFont typeface="Wingdings" panose="05000000000000000000" pitchFamily="2" charset="2"/>
              <a:buChar char="ü"/>
            </a:pPr>
            <a:r>
              <a:rPr lang="en-US" sz="3500" b="1" i="1" dirty="0">
                <a:effectLst>
                  <a:outerShdw blurRad="38100" dist="38100" dir="2700000" algn="tl">
                    <a:srgbClr val="000000">
                      <a:alpha val="43137"/>
                    </a:srgbClr>
                  </a:outerShdw>
                </a:effectLst>
                <a:latin typeface="Arial Narrow" panose="020B0606020202030204" pitchFamily="34" charset="0"/>
              </a:rPr>
              <a:t>Everyone wants to see a GATOR! </a:t>
            </a:r>
            <a:r>
              <a:rPr lang="en-US" sz="3500" b="1" dirty="0">
                <a:effectLst>
                  <a:outerShdw blurRad="38100" dist="38100" dir="2700000" algn="tl">
                    <a:srgbClr val="000000">
                      <a:alpha val="43137"/>
                    </a:srgbClr>
                  </a:outerShdw>
                </a:effectLst>
                <a:latin typeface="Arial Narrow" panose="020B0606020202030204" pitchFamily="34" charset="0"/>
              </a:rPr>
              <a:t>We have THOUSANDS! </a:t>
            </a:r>
          </a:p>
          <a:p>
            <a:pPr>
              <a:buClr>
                <a:schemeClr val="bg1"/>
              </a:buClr>
              <a:buFont typeface="Wingdings" panose="05000000000000000000" pitchFamily="2" charset="2"/>
              <a:buChar char="ü"/>
            </a:pPr>
            <a:r>
              <a:rPr lang="en-US" sz="3500" b="1" dirty="0">
                <a:effectLst>
                  <a:outerShdw blurRad="38100" dist="38100" dir="2700000" algn="tl">
                    <a:srgbClr val="000000">
                      <a:alpha val="43137"/>
                    </a:srgbClr>
                  </a:outerShdw>
                </a:effectLst>
                <a:latin typeface="Arial Narrow" panose="020B0606020202030204" pitchFamily="34" charset="0"/>
              </a:rPr>
              <a:t>One of Orlando’s </a:t>
            </a:r>
            <a:r>
              <a:rPr lang="en-US" sz="3500" b="1" u="sng" dirty="0">
                <a:effectLst>
                  <a:outerShdw blurRad="38100" dist="38100" dir="2700000" algn="tl">
                    <a:srgbClr val="000000">
                      <a:alpha val="43137"/>
                    </a:srgbClr>
                  </a:outerShdw>
                </a:effectLst>
                <a:latin typeface="Arial Narrow" panose="020B0606020202030204" pitchFamily="34" charset="0"/>
              </a:rPr>
              <a:t>Best Half Day Attraction</a:t>
            </a:r>
            <a:r>
              <a:rPr lang="en-US" sz="3500" b="1" dirty="0">
                <a:effectLst>
                  <a:outerShdw blurRad="38100" dist="38100" dir="2700000" algn="tl">
                    <a:srgbClr val="000000">
                      <a:alpha val="43137"/>
                    </a:srgbClr>
                  </a:outerShdw>
                </a:effectLst>
                <a:latin typeface="Arial Narrow" panose="020B0606020202030204" pitchFamily="34" charset="0"/>
              </a:rPr>
              <a:t>!</a:t>
            </a:r>
          </a:p>
          <a:p>
            <a:pPr>
              <a:buClr>
                <a:schemeClr val="bg1"/>
              </a:buClr>
              <a:buFont typeface="Wingdings" panose="05000000000000000000" pitchFamily="2" charset="2"/>
              <a:buChar char="ü"/>
            </a:pPr>
            <a:r>
              <a:rPr lang="en-US" sz="3500" b="1" dirty="0">
                <a:effectLst>
                  <a:outerShdw blurRad="38100" dist="38100" dir="2700000" algn="tl">
                    <a:srgbClr val="000000">
                      <a:alpha val="43137"/>
                    </a:srgbClr>
                  </a:outerShdw>
                </a:effectLst>
                <a:latin typeface="Arial Narrow" panose="020B0606020202030204" pitchFamily="34" charset="0"/>
              </a:rPr>
              <a:t>110-acre theme park and wildlife preserve</a:t>
            </a:r>
          </a:p>
          <a:p>
            <a:pPr>
              <a:buClr>
                <a:schemeClr val="bg1"/>
              </a:buClr>
              <a:buFont typeface="Wingdings" panose="05000000000000000000" pitchFamily="2" charset="2"/>
              <a:buChar char="ü"/>
            </a:pPr>
            <a:r>
              <a:rPr lang="en-US" sz="3500" b="1" dirty="0">
                <a:effectLst>
                  <a:outerShdw blurRad="38100" dist="38100" dir="2700000" algn="tl">
                    <a:srgbClr val="000000">
                      <a:alpha val="43137"/>
                    </a:srgbClr>
                  </a:outerShdw>
                </a:effectLst>
                <a:latin typeface="Arial Narrow" panose="020B0606020202030204" pitchFamily="34" charset="0"/>
              </a:rPr>
              <a:t>Open 365 days a year from 10am – 5pm! </a:t>
            </a:r>
          </a:p>
          <a:p>
            <a:pPr>
              <a:buClr>
                <a:schemeClr val="bg1"/>
              </a:buClr>
              <a:buFont typeface="Wingdings" panose="05000000000000000000" pitchFamily="2" charset="2"/>
              <a:buChar char="ü"/>
            </a:pPr>
            <a:r>
              <a:rPr lang="en-US" sz="3500" b="1" dirty="0">
                <a:effectLst>
                  <a:outerShdw blurRad="38100" dist="38100" dir="2700000" algn="tl">
                    <a:srgbClr val="000000">
                      <a:alpha val="43137"/>
                    </a:srgbClr>
                  </a:outerShdw>
                </a:effectLst>
                <a:latin typeface="Arial Narrow" panose="020B0606020202030204" pitchFamily="34" charset="0"/>
              </a:rPr>
              <a:t>Parking is FREE</a:t>
            </a:r>
          </a:p>
          <a:p>
            <a:pPr marL="0" indent="0" algn="ctr">
              <a:buClr>
                <a:schemeClr val="bg1"/>
              </a:buClr>
              <a:buNone/>
            </a:pPr>
            <a:endParaRPr lang="en-US" sz="11200" b="1" dirty="0">
              <a:effectLst>
                <a:outerShdw blurRad="38100" dist="38100" dir="2700000" algn="tl">
                  <a:srgbClr val="000000">
                    <a:alpha val="43137"/>
                  </a:srgbClr>
                </a:outerShdw>
              </a:effectLst>
              <a:latin typeface="Arial Narrow" panose="020B0606020202030204" pitchFamily="34" charset="0"/>
            </a:endParaRPr>
          </a:p>
          <a:p>
            <a:pPr algn="ctr">
              <a:buClr>
                <a:schemeClr val="bg1"/>
              </a:buClr>
              <a:buFont typeface="Wingdings" panose="05000000000000000000" pitchFamily="2" charset="2"/>
              <a:buChar char="ü"/>
            </a:pPr>
            <a:endParaRPr lang="en-US" sz="11200" b="1" dirty="0">
              <a:effectLst>
                <a:outerShdw blurRad="38100" dist="38100" dir="2700000" algn="tl">
                  <a:srgbClr val="000000">
                    <a:alpha val="43137"/>
                  </a:srgbClr>
                </a:outerShdw>
              </a:effectLst>
              <a:latin typeface="Arial Narrow" panose="020B0606020202030204" pitchFamily="34" charset="0"/>
            </a:endParaRPr>
          </a:p>
          <a:p>
            <a:pPr algn="ctr">
              <a:buClr>
                <a:schemeClr val="bg1"/>
              </a:buClr>
              <a:buFont typeface="Wingdings" panose="05000000000000000000" pitchFamily="2" charset="2"/>
              <a:buChar char="ü"/>
            </a:pPr>
            <a:endParaRPr lang="en-US" sz="11200" b="1" dirty="0">
              <a:effectLst>
                <a:outerShdw blurRad="38100" dist="38100" dir="2700000" algn="tl">
                  <a:srgbClr val="000000">
                    <a:alpha val="43137"/>
                  </a:srgbClr>
                </a:outerShdw>
              </a:effectLst>
              <a:latin typeface="Arial Narrow" panose="020B0606020202030204" pitchFamily="34" charset="0"/>
            </a:endParaRPr>
          </a:p>
          <a:p>
            <a:pPr lvl="0"/>
            <a:endParaRPr lang="en-US" sz="6000" dirty="0">
              <a:solidFill>
                <a:schemeClr val="tx1"/>
              </a:solidFill>
              <a:effectLst>
                <a:outerShdw blurRad="38100" dist="38100" dir="2700000" algn="tl">
                  <a:srgbClr val="000000">
                    <a:alpha val="43137"/>
                  </a:srgbClr>
                </a:outerShdw>
              </a:effectLst>
              <a:latin typeface="Bahnschrift Condensed" panose="020B0502040204020203" pitchFamily="34" charset="0"/>
            </a:endParaRPr>
          </a:p>
          <a:p>
            <a:endParaRPr lang="en-US" sz="8000" b="1" dirty="0">
              <a:solidFill>
                <a:schemeClr val="tx1"/>
              </a:solidFill>
              <a:latin typeface="Arial Narrow" panose="020B0606020202030204" pitchFamily="34" charset="0"/>
            </a:endParaRPr>
          </a:p>
          <a:p>
            <a:pPr marL="0" indent="0" algn="ctr">
              <a:buNone/>
            </a:pPr>
            <a:endParaRPr lang="en-US" sz="6400" b="1" dirty="0">
              <a:solidFill>
                <a:schemeClr val="accent2"/>
              </a:solidFill>
              <a:latin typeface="Arial Narrow" panose="020B0606020202030204" pitchFamily="34" charset="0"/>
            </a:endParaRPr>
          </a:p>
          <a:p>
            <a:endParaRPr lang="en-US" dirty="0"/>
          </a:p>
        </p:txBody>
      </p:sp>
      <p:sp>
        <p:nvSpPr>
          <p:cNvPr id="11" name="Title 1">
            <a:extLst>
              <a:ext uri="{FF2B5EF4-FFF2-40B4-BE49-F238E27FC236}">
                <a16:creationId xmlns:a16="http://schemas.microsoft.com/office/drawing/2014/main" id="{E30B97A3-524A-A544-A7AC-374A5043A8DE}"/>
              </a:ext>
            </a:extLst>
          </p:cNvPr>
          <p:cNvSpPr txBox="1">
            <a:spLocks/>
          </p:cNvSpPr>
          <p:nvPr/>
        </p:nvSpPr>
        <p:spPr>
          <a:xfrm>
            <a:off x="710921" y="5989815"/>
            <a:ext cx="4504017" cy="558308"/>
          </a:xfrm>
          <a:prstGeom prst="rect">
            <a:avLst/>
          </a:prstGeom>
          <a:effectLst>
            <a:outerShdw blurRad="50800" dist="50800" dir="5400000" algn="ctr" rotWithShape="0">
              <a:schemeClr val="tx1"/>
            </a:outerShdw>
          </a:effectLst>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rgbClr val="92D050"/>
                </a:solidFill>
                <a:effectLst>
                  <a:outerShdw blurRad="38100" dist="38100" dir="2700000" algn="tl">
                    <a:srgbClr val="000000">
                      <a:alpha val="43137"/>
                    </a:srgbClr>
                  </a:outerShdw>
                </a:effectLst>
                <a:latin typeface="Arial Black" panose="020B0A04020102020204" pitchFamily="34" charset="0"/>
              </a:rPr>
              <a:t>WWW.GATORLAND.COM</a:t>
            </a:r>
            <a:endParaRPr lang="en-US" sz="2400" dirty="0">
              <a:solidFill>
                <a:srgbClr val="92D050"/>
              </a:solidFill>
            </a:endParaRPr>
          </a:p>
        </p:txBody>
      </p:sp>
    </p:spTree>
    <p:extLst>
      <p:ext uri="{BB962C8B-B14F-4D97-AF65-F5344CB8AC3E}">
        <p14:creationId xmlns:p14="http://schemas.microsoft.com/office/powerpoint/2010/main" val="3941568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E993EC5-6C7B-B144-B074-CF96C5E47FBF}"/>
              </a:ext>
            </a:extLst>
          </p:cNvPr>
          <p:cNvSpPr/>
          <p:nvPr/>
        </p:nvSpPr>
        <p:spPr>
          <a:xfrm>
            <a:off x="469754" y="221699"/>
            <a:ext cx="11219741" cy="6326424"/>
          </a:xfrm>
          <a:prstGeom prst="rect">
            <a:avLst/>
          </a:prstGeom>
          <a:solidFill>
            <a:schemeClr val="bg1">
              <a:alpha val="62000"/>
            </a:schemeClr>
          </a:solidFill>
          <a:scene3d>
            <a:camera prst="orthographicFront"/>
            <a:lightRig rig="threePt" dir="t"/>
          </a:scene3d>
          <a:sp3d>
            <a:bevelT w="3810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6" descr="Text, logo&#10;&#10;Description automatically generated">
            <a:extLst>
              <a:ext uri="{FF2B5EF4-FFF2-40B4-BE49-F238E27FC236}">
                <a16:creationId xmlns:a16="http://schemas.microsoft.com/office/drawing/2014/main" id="{7F898239-8C3E-E24E-967F-33991A38347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786659" y="5989815"/>
            <a:ext cx="1935587" cy="645196"/>
          </a:xfrm>
          <a:prstGeom prst="rect">
            <a:avLst/>
          </a:prstGeom>
        </p:spPr>
      </p:pic>
      <p:sp>
        <p:nvSpPr>
          <p:cNvPr id="9" name="Title 1">
            <a:extLst>
              <a:ext uri="{FF2B5EF4-FFF2-40B4-BE49-F238E27FC236}">
                <a16:creationId xmlns:a16="http://schemas.microsoft.com/office/drawing/2014/main" id="{1078D9BA-71EE-D947-9DB6-586CEFB979D1}"/>
              </a:ext>
            </a:extLst>
          </p:cNvPr>
          <p:cNvSpPr>
            <a:spLocks noGrp="1"/>
          </p:cNvSpPr>
          <p:nvPr>
            <p:ph type="title"/>
          </p:nvPr>
        </p:nvSpPr>
        <p:spPr>
          <a:xfrm>
            <a:off x="2197100" y="309877"/>
            <a:ext cx="9075738" cy="692175"/>
          </a:xfrm>
          <a:effectLst>
            <a:outerShdw blurRad="50800" dist="50800" dir="5400000" algn="ctr" rotWithShape="0">
              <a:schemeClr val="tx1"/>
            </a:outerShdw>
          </a:effectLst>
        </p:spPr>
        <p:txBody>
          <a:bodyPr>
            <a:noAutofit/>
          </a:bodyPr>
          <a:lstStyle/>
          <a:p>
            <a:pPr algn="ctr"/>
            <a:r>
              <a:rPr lang="en-US" sz="4000" b="1" dirty="0">
                <a:solidFill>
                  <a:srgbClr val="92D050"/>
                </a:solidFill>
                <a:effectLst>
                  <a:outerShdw blurRad="38100" dist="38100" dir="2700000" algn="tl">
                    <a:srgbClr val="000000">
                      <a:alpha val="43137"/>
                    </a:srgbClr>
                  </a:outerShdw>
                </a:effectLst>
                <a:latin typeface="Arial Black" panose="020B0A04020102020204" pitchFamily="34" charset="0"/>
              </a:rPr>
              <a:t>FREE ADMISSION</a:t>
            </a:r>
            <a:endParaRPr lang="en-US" sz="4000" dirty="0">
              <a:solidFill>
                <a:srgbClr val="92D050"/>
              </a:solidFill>
            </a:endParaRPr>
          </a:p>
        </p:txBody>
      </p:sp>
      <p:sp>
        <p:nvSpPr>
          <p:cNvPr id="6" name="Content Placeholder 2">
            <a:extLst>
              <a:ext uri="{FF2B5EF4-FFF2-40B4-BE49-F238E27FC236}">
                <a16:creationId xmlns:a16="http://schemas.microsoft.com/office/drawing/2014/main" id="{00192344-1131-414F-ADBD-063DE1FADF30}"/>
              </a:ext>
            </a:extLst>
          </p:cNvPr>
          <p:cNvSpPr>
            <a:spLocks noGrp="1"/>
          </p:cNvSpPr>
          <p:nvPr>
            <p:ph idx="1"/>
          </p:nvPr>
        </p:nvSpPr>
        <p:spPr>
          <a:xfrm>
            <a:off x="640250" y="1002052"/>
            <a:ext cx="10632588" cy="4987763"/>
          </a:xfrm>
        </p:spPr>
        <p:txBody>
          <a:bodyPr>
            <a:normAutofit fontScale="77500" lnSpcReduction="20000"/>
          </a:bodyPr>
          <a:lstStyle/>
          <a:p>
            <a:pPr algn="ctr">
              <a:buClr>
                <a:schemeClr val="bg1"/>
              </a:buClr>
              <a:buFont typeface="Wingdings" panose="05000000000000000000" pitchFamily="2" charset="2"/>
              <a:buChar char="ü"/>
            </a:pPr>
            <a:endParaRPr lang="en-US" sz="4500" b="1" i="1" dirty="0">
              <a:effectLst>
                <a:outerShdw blurRad="38100" dist="38100" dir="2700000" algn="tl">
                  <a:srgbClr val="000000">
                    <a:alpha val="43137"/>
                  </a:srgbClr>
                </a:outerShdw>
              </a:effectLst>
              <a:latin typeface="Arial Narrow" panose="020B0606020202030204" pitchFamily="34" charset="0"/>
            </a:endParaRPr>
          </a:p>
          <a:p>
            <a:pPr algn="ctr">
              <a:buClr>
                <a:schemeClr val="bg1"/>
              </a:buClr>
              <a:buFont typeface="Wingdings" panose="05000000000000000000" pitchFamily="2" charset="2"/>
              <a:buChar char="ü"/>
            </a:pPr>
            <a:r>
              <a:rPr lang="en-US" sz="4500" b="1" i="1" dirty="0">
                <a:effectLst>
                  <a:outerShdw blurRad="38100" dist="38100" dir="2700000" algn="tl">
                    <a:srgbClr val="000000">
                      <a:alpha val="43137"/>
                    </a:srgbClr>
                  </a:outerShdw>
                </a:effectLst>
                <a:latin typeface="Arial Narrow" panose="020B0606020202030204" pitchFamily="34" charset="0"/>
              </a:rPr>
              <a:t>Gatorland offers FREE Admission for active, retired and military veterans.  </a:t>
            </a:r>
          </a:p>
          <a:p>
            <a:pPr algn="ctr">
              <a:buClr>
                <a:schemeClr val="bg1"/>
              </a:buClr>
              <a:buFont typeface="Wingdings" panose="05000000000000000000" pitchFamily="2" charset="2"/>
              <a:buChar char="ü"/>
            </a:pPr>
            <a:r>
              <a:rPr lang="en-US" sz="2600" b="1" i="1" dirty="0">
                <a:effectLst>
                  <a:outerShdw blurRad="38100" dist="38100" dir="2700000" algn="tl">
                    <a:srgbClr val="000000">
                      <a:alpha val="43137"/>
                    </a:srgbClr>
                  </a:outerShdw>
                </a:effectLst>
                <a:latin typeface="Arial Narrow" panose="020B0606020202030204" pitchFamily="34" charset="0"/>
              </a:rPr>
              <a:t>Please check their military ID and print the free military admission ticket through the MTP. </a:t>
            </a:r>
          </a:p>
          <a:p>
            <a:pPr marL="0" indent="0" algn="ctr">
              <a:buClr>
                <a:schemeClr val="bg1"/>
              </a:buClr>
              <a:buNone/>
            </a:pPr>
            <a:endParaRPr lang="en-US" sz="2400" b="1" i="1" dirty="0">
              <a:effectLst>
                <a:outerShdw blurRad="38100" dist="38100" dir="2700000" algn="tl">
                  <a:srgbClr val="000000">
                    <a:alpha val="43137"/>
                  </a:srgbClr>
                </a:outerShdw>
              </a:effectLst>
              <a:latin typeface="Arial Narrow" panose="020B0606020202030204" pitchFamily="34" charset="0"/>
            </a:endParaRPr>
          </a:p>
          <a:p>
            <a:pPr algn="ctr">
              <a:buClr>
                <a:schemeClr val="bg1"/>
              </a:buClr>
              <a:buFont typeface="Wingdings" panose="05000000000000000000" pitchFamily="2" charset="2"/>
              <a:buChar char="ü"/>
            </a:pPr>
            <a:r>
              <a:rPr lang="en-US" sz="4500" b="1" i="1" dirty="0">
                <a:effectLst>
                  <a:outerShdw blurRad="38100" dist="38100" dir="2700000" algn="tl">
                    <a:srgbClr val="000000">
                      <a:alpha val="43137"/>
                    </a:srgbClr>
                  </a:outerShdw>
                </a:effectLst>
                <a:latin typeface="Arial Narrow" panose="020B0606020202030204" pitchFamily="34" charset="0"/>
              </a:rPr>
              <a:t>Family members can buy discounted tickets at their local Military ITT/MWR office</a:t>
            </a:r>
          </a:p>
          <a:p>
            <a:pPr algn="ctr">
              <a:buClr>
                <a:schemeClr val="bg1"/>
              </a:buClr>
              <a:buFont typeface="Wingdings" panose="05000000000000000000" pitchFamily="2" charset="2"/>
              <a:buChar char="ü"/>
            </a:pPr>
            <a:r>
              <a:rPr lang="en-US" sz="2900" b="1" i="1" dirty="0">
                <a:effectLst>
                  <a:outerShdw blurRad="38100" dist="38100" dir="2700000" algn="tl">
                    <a:srgbClr val="000000">
                      <a:alpha val="43137"/>
                    </a:srgbClr>
                  </a:outerShdw>
                </a:effectLst>
                <a:latin typeface="Arial Narrow" panose="020B0606020202030204" pitchFamily="34" charset="0"/>
              </a:rPr>
              <a:t>Gatorland admission tickets are available at a huge discount at your offices – Gatorland Adult and child and Gatorland Florida Resident Adult and Child. </a:t>
            </a:r>
          </a:p>
          <a:p>
            <a:pPr algn="ctr">
              <a:buClr>
                <a:schemeClr val="bg1"/>
              </a:buClr>
              <a:buFont typeface="Wingdings" panose="05000000000000000000" pitchFamily="2" charset="2"/>
              <a:buChar char="ü"/>
            </a:pPr>
            <a:r>
              <a:rPr lang="en-US" sz="2900" b="1" i="1" dirty="0">
                <a:effectLst>
                  <a:outerShdw blurRad="38100" dist="38100" dir="2700000" algn="tl">
                    <a:srgbClr val="000000">
                      <a:alpha val="43137"/>
                    </a:srgbClr>
                  </a:outerShdw>
                </a:effectLst>
                <a:latin typeface="Arial Narrow" panose="020B0606020202030204" pitchFamily="34" charset="0"/>
              </a:rPr>
              <a:t>Zipline tickets – this includes the full zipline and Free admission to Gatorland. The free military person can buy zipline only when calling reservations.  </a:t>
            </a:r>
          </a:p>
          <a:p>
            <a:pPr algn="ctr">
              <a:buClr>
                <a:schemeClr val="bg1"/>
              </a:buClr>
              <a:buFont typeface="Wingdings" panose="05000000000000000000" pitchFamily="2" charset="2"/>
              <a:buChar char="ü"/>
            </a:pPr>
            <a:r>
              <a:rPr lang="en-US" sz="2900" b="1" i="1" dirty="0">
                <a:effectLst>
                  <a:outerShdw blurRad="38100" dist="38100" dir="2700000" algn="tl">
                    <a:srgbClr val="000000">
                      <a:alpha val="43137"/>
                    </a:srgbClr>
                  </a:outerShdw>
                </a:effectLst>
                <a:latin typeface="Arial Narrow" panose="020B0606020202030204" pitchFamily="34" charset="0"/>
              </a:rPr>
              <a:t>Reservation MUST be made 48 hours in advance by calling 407-856-3226</a:t>
            </a:r>
            <a:endParaRPr lang="en-US" sz="2400" b="1" i="1" dirty="0">
              <a:effectLst>
                <a:outerShdw blurRad="38100" dist="38100" dir="2700000" algn="tl">
                  <a:srgbClr val="000000">
                    <a:alpha val="43137"/>
                  </a:srgbClr>
                </a:outerShdw>
              </a:effectLst>
              <a:latin typeface="Arial Narrow" panose="020B0606020202030204" pitchFamily="34" charset="0"/>
            </a:endParaRPr>
          </a:p>
          <a:p>
            <a:pPr algn="ctr">
              <a:buClr>
                <a:schemeClr val="bg1"/>
              </a:buClr>
              <a:buFont typeface="Wingdings" panose="05000000000000000000" pitchFamily="2" charset="2"/>
              <a:buChar char="ü"/>
            </a:pPr>
            <a:r>
              <a:rPr lang="en-US" sz="2400" b="1" i="1" dirty="0">
                <a:effectLst>
                  <a:outerShdw blurRad="38100" dist="38100" dir="2700000" algn="tl">
                    <a:srgbClr val="000000">
                      <a:alpha val="43137"/>
                    </a:srgbClr>
                  </a:outerShdw>
                </a:effectLst>
                <a:latin typeface="Arial Narrow" panose="020B0606020202030204" pitchFamily="34" charset="0"/>
              </a:rPr>
              <a:t>These tickets are non-transferrable and only valid for military families.  Tickets available through the MTP.  </a:t>
            </a:r>
          </a:p>
          <a:p>
            <a:pPr algn="ctr">
              <a:buClr>
                <a:schemeClr val="bg1"/>
              </a:buClr>
              <a:buFont typeface="Wingdings" panose="05000000000000000000" pitchFamily="2" charset="2"/>
              <a:buChar char="ü"/>
            </a:pPr>
            <a:endParaRPr lang="en-US" sz="2400" b="1" i="1" dirty="0">
              <a:effectLst>
                <a:outerShdw blurRad="38100" dist="38100" dir="2700000" algn="tl">
                  <a:srgbClr val="000000">
                    <a:alpha val="43137"/>
                  </a:srgbClr>
                </a:outerShdw>
              </a:effectLst>
              <a:latin typeface="Arial Narrow" panose="020B0606020202030204" pitchFamily="34" charset="0"/>
            </a:endParaRPr>
          </a:p>
          <a:p>
            <a:pPr algn="ctr">
              <a:buClr>
                <a:schemeClr val="bg1"/>
              </a:buClr>
              <a:buFont typeface="Wingdings" panose="05000000000000000000" pitchFamily="2" charset="2"/>
              <a:buChar char="ü"/>
            </a:pPr>
            <a:endParaRPr lang="en-US" sz="4500" b="1" i="1" dirty="0">
              <a:effectLst>
                <a:outerShdw blurRad="38100" dist="38100" dir="2700000" algn="tl">
                  <a:srgbClr val="000000">
                    <a:alpha val="43137"/>
                  </a:srgbClr>
                </a:outerShdw>
              </a:effectLst>
              <a:latin typeface="Arial Narrow" panose="020B0606020202030204" pitchFamily="34" charset="0"/>
            </a:endParaRPr>
          </a:p>
          <a:p>
            <a:pPr marL="0" indent="0" algn="ctr">
              <a:buClr>
                <a:schemeClr val="bg1"/>
              </a:buClr>
              <a:buNone/>
            </a:pPr>
            <a:endParaRPr lang="en-US" sz="11200" b="1" dirty="0">
              <a:effectLst>
                <a:outerShdw blurRad="38100" dist="38100" dir="2700000" algn="tl">
                  <a:srgbClr val="000000">
                    <a:alpha val="43137"/>
                  </a:srgbClr>
                </a:outerShdw>
              </a:effectLst>
              <a:latin typeface="Arial Narrow" panose="020B0606020202030204" pitchFamily="34" charset="0"/>
            </a:endParaRPr>
          </a:p>
          <a:p>
            <a:pPr algn="ctr">
              <a:buClr>
                <a:schemeClr val="bg1"/>
              </a:buClr>
              <a:buFont typeface="Wingdings" panose="05000000000000000000" pitchFamily="2" charset="2"/>
              <a:buChar char="ü"/>
            </a:pPr>
            <a:endParaRPr lang="en-US" sz="11200" b="1" dirty="0">
              <a:effectLst>
                <a:outerShdw blurRad="38100" dist="38100" dir="2700000" algn="tl">
                  <a:srgbClr val="000000">
                    <a:alpha val="43137"/>
                  </a:srgbClr>
                </a:outerShdw>
              </a:effectLst>
              <a:latin typeface="Arial Narrow" panose="020B0606020202030204" pitchFamily="34" charset="0"/>
            </a:endParaRPr>
          </a:p>
          <a:p>
            <a:pPr algn="ctr">
              <a:buClr>
                <a:schemeClr val="bg1"/>
              </a:buClr>
              <a:buFont typeface="Wingdings" panose="05000000000000000000" pitchFamily="2" charset="2"/>
              <a:buChar char="ü"/>
            </a:pPr>
            <a:endParaRPr lang="en-US" sz="11200" b="1" dirty="0">
              <a:effectLst>
                <a:outerShdw blurRad="38100" dist="38100" dir="2700000" algn="tl">
                  <a:srgbClr val="000000">
                    <a:alpha val="43137"/>
                  </a:srgbClr>
                </a:outerShdw>
              </a:effectLst>
              <a:latin typeface="Arial Narrow" panose="020B0606020202030204" pitchFamily="34" charset="0"/>
            </a:endParaRPr>
          </a:p>
          <a:p>
            <a:pPr lvl="0"/>
            <a:endParaRPr lang="en-US" sz="6000" dirty="0">
              <a:solidFill>
                <a:schemeClr val="tx1"/>
              </a:solidFill>
              <a:effectLst>
                <a:outerShdw blurRad="38100" dist="38100" dir="2700000" algn="tl">
                  <a:srgbClr val="000000">
                    <a:alpha val="43137"/>
                  </a:srgbClr>
                </a:outerShdw>
              </a:effectLst>
              <a:latin typeface="Bahnschrift Condensed" panose="020B0502040204020203" pitchFamily="34" charset="0"/>
            </a:endParaRPr>
          </a:p>
          <a:p>
            <a:endParaRPr lang="en-US" sz="8000" b="1" dirty="0">
              <a:solidFill>
                <a:schemeClr val="tx1"/>
              </a:solidFill>
              <a:latin typeface="Arial Narrow" panose="020B0606020202030204" pitchFamily="34" charset="0"/>
            </a:endParaRPr>
          </a:p>
          <a:p>
            <a:pPr marL="0" indent="0" algn="ctr">
              <a:buNone/>
            </a:pPr>
            <a:endParaRPr lang="en-US" sz="6400" b="1" dirty="0">
              <a:solidFill>
                <a:schemeClr val="accent2"/>
              </a:solidFill>
              <a:latin typeface="Arial Narrow" panose="020B0606020202030204" pitchFamily="34" charset="0"/>
            </a:endParaRPr>
          </a:p>
          <a:p>
            <a:endParaRPr lang="en-US" dirty="0"/>
          </a:p>
        </p:txBody>
      </p:sp>
      <p:sp>
        <p:nvSpPr>
          <p:cNvPr id="11" name="Title 1">
            <a:extLst>
              <a:ext uri="{FF2B5EF4-FFF2-40B4-BE49-F238E27FC236}">
                <a16:creationId xmlns:a16="http://schemas.microsoft.com/office/drawing/2014/main" id="{E30B97A3-524A-A544-A7AC-374A5043A8DE}"/>
              </a:ext>
            </a:extLst>
          </p:cNvPr>
          <p:cNvSpPr txBox="1">
            <a:spLocks/>
          </p:cNvSpPr>
          <p:nvPr/>
        </p:nvSpPr>
        <p:spPr>
          <a:xfrm>
            <a:off x="710921" y="5989815"/>
            <a:ext cx="4504017" cy="558308"/>
          </a:xfrm>
          <a:prstGeom prst="rect">
            <a:avLst/>
          </a:prstGeom>
          <a:effectLst>
            <a:outerShdw blurRad="50800" dist="50800" dir="5400000" algn="ctr" rotWithShape="0">
              <a:schemeClr val="tx1"/>
            </a:outerShdw>
          </a:effectLst>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rgbClr val="92D050"/>
                </a:solidFill>
                <a:effectLst>
                  <a:outerShdw blurRad="38100" dist="38100" dir="2700000" algn="tl">
                    <a:srgbClr val="000000">
                      <a:alpha val="43137"/>
                    </a:srgbClr>
                  </a:outerShdw>
                </a:effectLst>
                <a:latin typeface="Arial Black" panose="020B0A04020102020204" pitchFamily="34" charset="0"/>
              </a:rPr>
              <a:t>WWW.GATORLAND.COM</a:t>
            </a:r>
            <a:endParaRPr lang="en-US" sz="2400" dirty="0">
              <a:solidFill>
                <a:srgbClr val="92D050"/>
              </a:solidFill>
            </a:endParaRPr>
          </a:p>
        </p:txBody>
      </p:sp>
    </p:spTree>
    <p:extLst>
      <p:ext uri="{BB962C8B-B14F-4D97-AF65-F5344CB8AC3E}">
        <p14:creationId xmlns:p14="http://schemas.microsoft.com/office/powerpoint/2010/main" val="3014684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E993EC5-6C7B-B144-B074-CF96C5E47FBF}"/>
              </a:ext>
            </a:extLst>
          </p:cNvPr>
          <p:cNvSpPr/>
          <p:nvPr/>
        </p:nvSpPr>
        <p:spPr>
          <a:xfrm>
            <a:off x="469754" y="221699"/>
            <a:ext cx="11219741" cy="6326424"/>
          </a:xfrm>
          <a:prstGeom prst="rect">
            <a:avLst/>
          </a:prstGeom>
          <a:solidFill>
            <a:schemeClr val="bg1">
              <a:alpha val="62000"/>
            </a:schemeClr>
          </a:solidFill>
          <a:scene3d>
            <a:camera prst="orthographicFront"/>
            <a:lightRig rig="threePt" dir="t"/>
          </a:scene3d>
          <a:sp3d>
            <a:bevelT w="381000" prst="cross"/>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6" descr="Text, logo&#10;&#10;Description automatically generated">
            <a:extLst>
              <a:ext uri="{FF2B5EF4-FFF2-40B4-BE49-F238E27FC236}">
                <a16:creationId xmlns:a16="http://schemas.microsoft.com/office/drawing/2014/main" id="{7F898239-8C3E-E24E-967F-33991A38347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786659" y="5989815"/>
            <a:ext cx="1935587" cy="645196"/>
          </a:xfrm>
          <a:prstGeom prst="rect">
            <a:avLst/>
          </a:prstGeom>
        </p:spPr>
      </p:pic>
      <p:sp>
        <p:nvSpPr>
          <p:cNvPr id="9" name="Title 1">
            <a:extLst>
              <a:ext uri="{FF2B5EF4-FFF2-40B4-BE49-F238E27FC236}">
                <a16:creationId xmlns:a16="http://schemas.microsoft.com/office/drawing/2014/main" id="{1078D9BA-71EE-D947-9DB6-586CEFB979D1}"/>
              </a:ext>
            </a:extLst>
          </p:cNvPr>
          <p:cNvSpPr>
            <a:spLocks noGrp="1"/>
          </p:cNvSpPr>
          <p:nvPr>
            <p:ph type="title"/>
          </p:nvPr>
        </p:nvSpPr>
        <p:spPr>
          <a:xfrm>
            <a:off x="2197100" y="309877"/>
            <a:ext cx="9075738" cy="692175"/>
          </a:xfrm>
          <a:effectLst>
            <a:outerShdw blurRad="50800" dist="50800" dir="5400000" algn="ctr" rotWithShape="0">
              <a:schemeClr val="tx1"/>
            </a:outerShdw>
          </a:effectLst>
        </p:spPr>
        <p:txBody>
          <a:bodyPr>
            <a:noAutofit/>
          </a:bodyPr>
          <a:lstStyle/>
          <a:p>
            <a:r>
              <a:rPr lang="en-US" sz="4000" b="1" dirty="0">
                <a:solidFill>
                  <a:srgbClr val="92D050"/>
                </a:solidFill>
                <a:effectLst>
                  <a:outerShdw blurRad="38100" dist="38100" dir="2700000" algn="tl">
                    <a:srgbClr val="000000">
                      <a:alpha val="43137"/>
                    </a:srgbClr>
                  </a:outerShdw>
                </a:effectLst>
                <a:latin typeface="Arial Black" panose="020B0A04020102020204" pitchFamily="34" charset="0"/>
              </a:rPr>
              <a:t>Gatorland admission</a:t>
            </a:r>
            <a:endParaRPr lang="en-US" sz="4000" dirty="0">
              <a:solidFill>
                <a:srgbClr val="92D050"/>
              </a:solidFill>
            </a:endParaRPr>
          </a:p>
        </p:txBody>
      </p:sp>
      <p:sp>
        <p:nvSpPr>
          <p:cNvPr id="6" name="Content Placeholder 2">
            <a:extLst>
              <a:ext uri="{FF2B5EF4-FFF2-40B4-BE49-F238E27FC236}">
                <a16:creationId xmlns:a16="http://schemas.microsoft.com/office/drawing/2014/main" id="{00192344-1131-414F-ADBD-063DE1FADF30}"/>
              </a:ext>
            </a:extLst>
          </p:cNvPr>
          <p:cNvSpPr>
            <a:spLocks noGrp="1"/>
          </p:cNvSpPr>
          <p:nvPr>
            <p:ph idx="1"/>
          </p:nvPr>
        </p:nvSpPr>
        <p:spPr>
          <a:xfrm>
            <a:off x="640250" y="1002052"/>
            <a:ext cx="10632588" cy="5175647"/>
          </a:xfrm>
        </p:spPr>
        <p:txBody>
          <a:bodyPr>
            <a:normAutofit lnSpcReduction="10000"/>
          </a:bodyPr>
          <a:lstStyle/>
          <a:p>
            <a:pPr marL="0" indent="0" algn="ctr">
              <a:buClr>
                <a:schemeClr val="bg1"/>
              </a:buClr>
              <a:buNone/>
            </a:pPr>
            <a:endParaRPr lang="en-US" sz="6000" b="1" i="1" dirty="0">
              <a:effectLst>
                <a:outerShdw blurRad="38100" dist="38100" dir="2700000" algn="tl">
                  <a:srgbClr val="000000">
                    <a:alpha val="43137"/>
                  </a:srgbClr>
                </a:outerShdw>
              </a:effectLst>
              <a:latin typeface="Arial Narrow" panose="020B0606020202030204" pitchFamily="34" charset="0"/>
            </a:endParaRPr>
          </a:p>
          <a:p>
            <a:pPr marL="0" indent="0" algn="ctr">
              <a:buClr>
                <a:schemeClr val="bg1"/>
              </a:buClr>
              <a:buNone/>
            </a:pPr>
            <a:r>
              <a:rPr lang="en-US" sz="6000" b="1" i="1" dirty="0">
                <a:effectLst>
                  <a:outerShdw blurRad="38100" dist="38100" dir="2700000" algn="tl">
                    <a:srgbClr val="000000">
                      <a:alpha val="43137"/>
                    </a:srgbClr>
                  </a:outerShdw>
                </a:effectLst>
                <a:latin typeface="Arial Narrow" panose="020B0606020202030204" pitchFamily="34" charset="0"/>
              </a:rPr>
              <a:t>Gatorland admission includes our 3 exciting shows and all animal exhibits.</a:t>
            </a:r>
          </a:p>
          <a:p>
            <a:pPr marL="0" indent="0" algn="ctr">
              <a:buClr>
                <a:schemeClr val="bg1"/>
              </a:buClr>
              <a:buNone/>
            </a:pPr>
            <a:r>
              <a:rPr lang="en-US" sz="6000" b="1" i="1" dirty="0">
                <a:effectLst>
                  <a:outerShdw blurRad="38100" dist="38100" dir="2700000" algn="tl">
                    <a:srgbClr val="000000">
                      <a:alpha val="43137"/>
                    </a:srgbClr>
                  </a:outerShdw>
                </a:effectLst>
                <a:latin typeface="Arial Narrow" panose="020B0606020202030204" pitchFamily="34" charset="0"/>
              </a:rPr>
              <a:t>Additional activities are available at the park. </a:t>
            </a:r>
          </a:p>
          <a:p>
            <a:pPr algn="ctr">
              <a:buClr>
                <a:schemeClr val="bg1"/>
              </a:buClr>
              <a:buFont typeface="Wingdings" panose="05000000000000000000" pitchFamily="2" charset="2"/>
              <a:buChar char="ü"/>
            </a:pPr>
            <a:endParaRPr lang="en-US" sz="11200" b="1" dirty="0">
              <a:effectLst>
                <a:outerShdw blurRad="38100" dist="38100" dir="2700000" algn="tl">
                  <a:srgbClr val="000000">
                    <a:alpha val="43137"/>
                  </a:srgbClr>
                </a:outerShdw>
              </a:effectLst>
              <a:latin typeface="Arial Narrow" panose="020B0606020202030204" pitchFamily="34" charset="0"/>
            </a:endParaRPr>
          </a:p>
          <a:p>
            <a:pPr algn="ctr">
              <a:buClr>
                <a:schemeClr val="bg1"/>
              </a:buClr>
              <a:buFont typeface="Wingdings" panose="05000000000000000000" pitchFamily="2" charset="2"/>
              <a:buChar char="ü"/>
            </a:pPr>
            <a:endParaRPr lang="en-US" sz="11200" b="1" dirty="0">
              <a:effectLst>
                <a:outerShdw blurRad="38100" dist="38100" dir="2700000" algn="tl">
                  <a:srgbClr val="000000">
                    <a:alpha val="43137"/>
                  </a:srgbClr>
                </a:outerShdw>
              </a:effectLst>
              <a:latin typeface="Arial Narrow" panose="020B0606020202030204" pitchFamily="34" charset="0"/>
            </a:endParaRPr>
          </a:p>
          <a:p>
            <a:pPr lvl="0"/>
            <a:endParaRPr lang="en-US" sz="6000" dirty="0">
              <a:solidFill>
                <a:schemeClr val="tx1"/>
              </a:solidFill>
              <a:effectLst>
                <a:outerShdw blurRad="38100" dist="38100" dir="2700000" algn="tl">
                  <a:srgbClr val="000000">
                    <a:alpha val="43137"/>
                  </a:srgbClr>
                </a:outerShdw>
              </a:effectLst>
              <a:latin typeface="Bahnschrift Condensed" panose="020B0502040204020203" pitchFamily="34" charset="0"/>
            </a:endParaRPr>
          </a:p>
          <a:p>
            <a:endParaRPr lang="en-US" sz="8000" b="1" dirty="0">
              <a:solidFill>
                <a:schemeClr val="tx1"/>
              </a:solidFill>
              <a:latin typeface="Arial Narrow" panose="020B0606020202030204" pitchFamily="34" charset="0"/>
            </a:endParaRPr>
          </a:p>
          <a:p>
            <a:pPr marL="0" indent="0" algn="ctr">
              <a:buNone/>
            </a:pPr>
            <a:endParaRPr lang="en-US" sz="6400" b="1" dirty="0">
              <a:solidFill>
                <a:schemeClr val="accent2"/>
              </a:solidFill>
              <a:latin typeface="Arial Narrow" panose="020B0606020202030204" pitchFamily="34" charset="0"/>
            </a:endParaRPr>
          </a:p>
          <a:p>
            <a:endParaRPr lang="en-US" dirty="0"/>
          </a:p>
        </p:txBody>
      </p:sp>
      <p:sp>
        <p:nvSpPr>
          <p:cNvPr id="11" name="Title 1">
            <a:extLst>
              <a:ext uri="{FF2B5EF4-FFF2-40B4-BE49-F238E27FC236}">
                <a16:creationId xmlns:a16="http://schemas.microsoft.com/office/drawing/2014/main" id="{E30B97A3-524A-A544-A7AC-374A5043A8DE}"/>
              </a:ext>
            </a:extLst>
          </p:cNvPr>
          <p:cNvSpPr txBox="1">
            <a:spLocks/>
          </p:cNvSpPr>
          <p:nvPr/>
        </p:nvSpPr>
        <p:spPr>
          <a:xfrm>
            <a:off x="710921" y="5989815"/>
            <a:ext cx="4504017" cy="558308"/>
          </a:xfrm>
          <a:prstGeom prst="rect">
            <a:avLst/>
          </a:prstGeom>
          <a:effectLst>
            <a:outerShdw blurRad="50800" dist="50800" dir="5400000" algn="ctr" rotWithShape="0">
              <a:schemeClr val="tx1"/>
            </a:outerShdw>
          </a:effectLst>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solidFill>
                  <a:srgbClr val="92D050"/>
                </a:solidFill>
                <a:effectLst>
                  <a:outerShdw blurRad="38100" dist="38100" dir="2700000" algn="tl">
                    <a:srgbClr val="000000">
                      <a:alpha val="43137"/>
                    </a:srgbClr>
                  </a:outerShdw>
                </a:effectLst>
                <a:latin typeface="Arial Black" panose="020B0A04020102020204" pitchFamily="34" charset="0"/>
              </a:rPr>
              <a:t>WWW.GATORLAND.COM</a:t>
            </a:r>
            <a:endParaRPr lang="en-US" sz="2400" dirty="0">
              <a:solidFill>
                <a:srgbClr val="92D050"/>
              </a:solidFill>
            </a:endParaRPr>
          </a:p>
        </p:txBody>
      </p:sp>
    </p:spTree>
    <p:extLst>
      <p:ext uri="{BB962C8B-B14F-4D97-AF65-F5344CB8AC3E}">
        <p14:creationId xmlns:p14="http://schemas.microsoft.com/office/powerpoint/2010/main" val="2134289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F31B373-6B81-8359-16D2-2D990EC02365}"/>
              </a:ext>
            </a:extLst>
          </p:cNvPr>
          <p:cNvPicPr>
            <a:picLocks noChangeAspect="1"/>
          </p:cNvPicPr>
          <p:nvPr/>
        </p:nvPicPr>
        <p:blipFill>
          <a:blip r:embed="rId3">
            <a:alphaModFix amt="62000"/>
          </a:blip>
          <a:stretch>
            <a:fillRect/>
          </a:stretch>
        </p:blipFill>
        <p:spPr>
          <a:xfrm>
            <a:off x="0" y="721604"/>
            <a:ext cx="11260288" cy="6370872"/>
          </a:xfrm>
          <a:prstGeom prst="rect">
            <a:avLst/>
          </a:prstGeom>
        </p:spPr>
      </p:pic>
      <p:sp>
        <p:nvSpPr>
          <p:cNvPr id="2" name="Title 1"/>
          <p:cNvSpPr>
            <a:spLocks noGrp="1"/>
          </p:cNvSpPr>
          <p:nvPr>
            <p:ph type="title"/>
          </p:nvPr>
        </p:nvSpPr>
        <p:spPr>
          <a:xfrm>
            <a:off x="838200" y="0"/>
            <a:ext cx="8089900" cy="1511300"/>
          </a:xfrm>
          <a:effectLst>
            <a:outerShdw blurRad="50800" dist="50800" dir="5400000" algn="ctr" rotWithShape="0">
              <a:schemeClr val="tx1"/>
            </a:outerShdw>
          </a:effectLst>
        </p:spPr>
        <p:txBody>
          <a:bodyPr>
            <a:noAutofit/>
          </a:bodyPr>
          <a:lstStyle/>
          <a:p>
            <a:r>
              <a:rPr lang="en-US" sz="4000" b="1" dirty="0">
                <a:solidFill>
                  <a:srgbClr val="92D050"/>
                </a:solidFill>
                <a:effectLst>
                  <a:outerShdw blurRad="38100" dist="38100" dir="2700000" algn="tl">
                    <a:srgbClr val="000000">
                      <a:alpha val="43137"/>
                    </a:srgbClr>
                  </a:outerShdw>
                </a:effectLst>
                <a:latin typeface="Arial Black" panose="020B0A04020102020204" pitchFamily="34" charset="0"/>
              </a:rPr>
              <a:t>3 great shows …</a:t>
            </a:r>
            <a:br>
              <a:rPr lang="en-US" sz="4000" b="1" dirty="0">
                <a:solidFill>
                  <a:srgbClr val="92D050"/>
                </a:solidFill>
                <a:effectLst>
                  <a:outerShdw blurRad="38100" dist="38100" dir="2700000" algn="tl">
                    <a:srgbClr val="000000">
                      <a:alpha val="43137"/>
                    </a:srgbClr>
                  </a:outerShdw>
                </a:effectLst>
                <a:latin typeface="Arial Black" panose="020B0A04020102020204" pitchFamily="34" charset="0"/>
              </a:rPr>
            </a:br>
            <a:r>
              <a:rPr lang="en-US" sz="4000" b="1" dirty="0">
                <a:solidFill>
                  <a:srgbClr val="92D050"/>
                </a:solidFill>
                <a:effectLst>
                  <a:outerShdw blurRad="38100" dist="38100" dir="2700000" algn="tl">
                    <a:srgbClr val="000000">
                      <a:alpha val="43137"/>
                    </a:srgbClr>
                  </a:outerShdw>
                </a:effectLst>
                <a:latin typeface="Arial Black" panose="020B0A04020102020204" pitchFamily="34" charset="0"/>
              </a:rPr>
              <a:t>GATOR JUMPAROO SHOW</a:t>
            </a:r>
          </a:p>
        </p:txBody>
      </p:sp>
      <p:sp>
        <p:nvSpPr>
          <p:cNvPr id="6" name="Content Placeholder 5"/>
          <p:cNvSpPr>
            <a:spLocks noGrp="1"/>
          </p:cNvSpPr>
          <p:nvPr>
            <p:ph idx="1"/>
          </p:nvPr>
        </p:nvSpPr>
        <p:spPr>
          <a:xfrm>
            <a:off x="4321628" y="1756230"/>
            <a:ext cx="5384800" cy="4478514"/>
          </a:xfrm>
        </p:spPr>
        <p:txBody>
          <a:bodyPr>
            <a:noAutofit/>
          </a:bodyPr>
          <a:lstStyle/>
          <a:p>
            <a:pPr marL="0" indent="0" algn="ctr">
              <a:buNone/>
            </a:pPr>
            <a:endParaRPr lang="en-US" sz="2400" b="1" dirty="0">
              <a:latin typeface="Arial Narrow" panose="020B0606020202030204" pitchFamily="34" charset="0"/>
            </a:endParaRPr>
          </a:p>
          <a:p>
            <a:pPr marL="0" indent="0" algn="ctr">
              <a:buNone/>
            </a:pPr>
            <a:r>
              <a:rPr lang="en-US" sz="3200" b="1" dirty="0">
                <a:latin typeface="Arial Narrow" panose="020B0606020202030204" pitchFamily="34" charset="0"/>
              </a:rPr>
              <a:t>This is one of our original shows.  Watch these amazing alligators </a:t>
            </a:r>
            <a:r>
              <a:rPr lang="en-US" sz="3200" b="1" dirty="0">
                <a:solidFill>
                  <a:srgbClr val="92D050"/>
                </a:solidFill>
                <a:effectLst>
                  <a:outerShdw blurRad="38100" dist="38100" dir="2700000" algn="tl">
                    <a:srgbClr val="000000"/>
                  </a:outerShdw>
                </a:effectLst>
                <a:latin typeface="Arial Narrow" panose="020B0606020202030204" pitchFamily="34" charset="0"/>
              </a:rPr>
              <a:t>jump four to five feet out of the water</a:t>
            </a:r>
            <a:r>
              <a:rPr lang="en-US" sz="3200" b="1" dirty="0">
                <a:solidFill>
                  <a:srgbClr val="92D050"/>
                </a:solidFill>
                <a:effectLst>
                  <a:outerShdw blurRad="38100" dist="38100" dir="2700000" algn="tl">
                    <a:srgbClr val="000000">
                      <a:alpha val="43137"/>
                    </a:srgbClr>
                  </a:outerShdw>
                </a:effectLst>
                <a:latin typeface="Arial Narrow" panose="020B0606020202030204" pitchFamily="34" charset="0"/>
              </a:rPr>
              <a:t> </a:t>
            </a:r>
            <a:r>
              <a:rPr lang="en-US" sz="3200" b="1" dirty="0">
                <a:latin typeface="Arial Narrow" panose="020B0606020202030204" pitchFamily="34" charset="0"/>
              </a:rPr>
              <a:t>to retrieve food in this </a:t>
            </a:r>
            <a:r>
              <a:rPr lang="en-US" sz="3200" b="1" dirty="0">
                <a:solidFill>
                  <a:srgbClr val="92D050"/>
                </a:solidFill>
                <a:effectLst>
                  <a:outerShdw blurRad="38100" dist="38100" dir="2700000" algn="tl">
                    <a:srgbClr val="000000"/>
                  </a:outerShdw>
                </a:effectLst>
                <a:latin typeface="Arial Narrow" panose="020B0606020202030204" pitchFamily="34" charset="0"/>
              </a:rPr>
              <a:t>famous one-of-a-kind show</a:t>
            </a:r>
            <a:r>
              <a:rPr lang="en-US" sz="3200" b="1" dirty="0">
                <a:latin typeface="Arial Narrow" panose="020B0606020202030204" pitchFamily="34" charset="0"/>
              </a:rPr>
              <a:t>. Learn more about alligators and crocodiles and their awesome powers. </a:t>
            </a:r>
          </a:p>
          <a:p>
            <a:pPr marL="0" indent="0" algn="ctr">
              <a:buNone/>
            </a:pPr>
            <a:endParaRPr lang="en-US" sz="2400" b="1" dirty="0">
              <a:latin typeface="Arial Narrow" panose="020B0606020202030204" pitchFamily="34"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8493" y="1457411"/>
            <a:ext cx="3230245" cy="4845368"/>
          </a:xfrm>
          <a:prstGeom prst="rect">
            <a:avLst/>
          </a:prstGeom>
          <a:ln>
            <a:noFill/>
          </a:ln>
          <a:effectLst>
            <a:softEdge rad="112500"/>
          </a:effectLst>
        </p:spPr>
      </p:pic>
      <p:pic>
        <p:nvPicPr>
          <p:cNvPr id="8" name="Picture 7" descr="Text, logo&#10;&#10;Description automatically generated">
            <a:extLst>
              <a:ext uri="{FF2B5EF4-FFF2-40B4-BE49-F238E27FC236}">
                <a16:creationId xmlns:a16="http://schemas.microsoft.com/office/drawing/2014/main" id="{850289A3-CE19-6621-0199-D5510274C7E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86659" y="5989815"/>
            <a:ext cx="1935587" cy="645196"/>
          </a:xfrm>
          <a:prstGeom prst="rect">
            <a:avLst/>
          </a:prstGeom>
        </p:spPr>
      </p:pic>
    </p:spTree>
    <p:extLst>
      <p:ext uri="{BB962C8B-B14F-4D97-AF65-F5344CB8AC3E}">
        <p14:creationId xmlns:p14="http://schemas.microsoft.com/office/powerpoint/2010/main" val="3465936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0E69753-FF45-AFFA-3363-430EBA16F3B6}"/>
              </a:ext>
            </a:extLst>
          </p:cNvPr>
          <p:cNvPicPr>
            <a:picLocks noChangeAspect="1"/>
          </p:cNvPicPr>
          <p:nvPr/>
        </p:nvPicPr>
        <p:blipFill>
          <a:blip r:embed="rId3">
            <a:alphaModFix amt="62000"/>
          </a:blip>
          <a:stretch>
            <a:fillRect/>
          </a:stretch>
        </p:blipFill>
        <p:spPr>
          <a:xfrm>
            <a:off x="462808" y="243564"/>
            <a:ext cx="11266384" cy="6370872"/>
          </a:xfrm>
          <a:prstGeom prst="rect">
            <a:avLst/>
          </a:prstGeom>
        </p:spPr>
      </p:pic>
      <p:sp>
        <p:nvSpPr>
          <p:cNvPr id="2" name="Title 1"/>
          <p:cNvSpPr>
            <a:spLocks noGrp="1"/>
          </p:cNvSpPr>
          <p:nvPr>
            <p:ph type="title"/>
          </p:nvPr>
        </p:nvSpPr>
        <p:spPr>
          <a:xfrm>
            <a:off x="838200" y="582013"/>
            <a:ext cx="10515600" cy="1325563"/>
          </a:xfrm>
          <a:effectLst>
            <a:outerShdw blurRad="50800" dist="50800" dir="5400000" algn="ctr" rotWithShape="0">
              <a:schemeClr val="tx1"/>
            </a:outerShdw>
          </a:effectLst>
        </p:spPr>
        <p:txBody>
          <a:bodyPr/>
          <a:lstStyle/>
          <a:p>
            <a:r>
              <a:rPr lang="en-US" b="1" dirty="0">
                <a:solidFill>
                  <a:srgbClr val="92D050"/>
                </a:solidFill>
                <a:effectLst>
                  <a:outerShdw blurRad="38100" dist="38100" dir="2700000" algn="tl">
                    <a:srgbClr val="000000">
                      <a:alpha val="43137"/>
                    </a:srgbClr>
                  </a:outerShdw>
                </a:effectLst>
                <a:latin typeface="Arial Black" panose="020B0A04020102020204" pitchFamily="34" charset="0"/>
              </a:rPr>
              <a:t>Alligators: Legends of the Swamp Show</a:t>
            </a:r>
          </a:p>
        </p:txBody>
      </p:sp>
      <p:sp>
        <p:nvSpPr>
          <p:cNvPr id="9" name="Content Placeholder 8"/>
          <p:cNvSpPr>
            <a:spLocks noGrp="1"/>
          </p:cNvSpPr>
          <p:nvPr>
            <p:ph sz="half" idx="2"/>
          </p:nvPr>
        </p:nvSpPr>
        <p:spPr>
          <a:xfrm>
            <a:off x="5845147" y="1584525"/>
            <a:ext cx="5740400" cy="4351337"/>
          </a:xfrm>
        </p:spPr>
        <p:txBody>
          <a:bodyPr>
            <a:normAutofit/>
          </a:bodyPr>
          <a:lstStyle/>
          <a:p>
            <a:pPr marL="0" indent="0">
              <a:buNone/>
            </a:pPr>
            <a:endParaRPr lang="en-US" dirty="0"/>
          </a:p>
          <a:p>
            <a:pPr marL="0" indent="0" algn="ctr">
              <a:buNone/>
            </a:pPr>
            <a:endParaRPr lang="en-US" sz="2400" b="1" dirty="0">
              <a:latin typeface="Arial Narrow" panose="020B0606020202030204" pitchFamily="34" charset="0"/>
            </a:endParaRPr>
          </a:p>
          <a:p>
            <a:pPr marL="0" indent="0" algn="ctr">
              <a:buNone/>
            </a:pPr>
            <a:r>
              <a:rPr lang="en-US" sz="3200" b="1" dirty="0">
                <a:latin typeface="Arial Narrow" panose="020B0606020202030204" pitchFamily="34" charset="0"/>
              </a:rPr>
              <a:t>Watch as one of the bravest daredevils at Gatorland takes the stage with a </a:t>
            </a:r>
            <a:r>
              <a:rPr lang="en-US" sz="3200" b="1" dirty="0">
                <a:solidFill>
                  <a:srgbClr val="92D050"/>
                </a:solidFill>
                <a:effectLst>
                  <a:outerShdw blurRad="38100" dist="38100" dir="2700000" algn="tl">
                    <a:srgbClr val="000000"/>
                  </a:outerShdw>
                </a:effectLst>
                <a:latin typeface="Arial Narrow" panose="020B0606020202030204" pitchFamily="34" charset="0"/>
              </a:rPr>
              <a:t>6–8-foot alligator</a:t>
            </a:r>
            <a:r>
              <a:rPr lang="en-US" sz="3200" b="1" dirty="0">
                <a:latin typeface="Arial Narrow" panose="020B0606020202030204" pitchFamily="34" charset="0"/>
              </a:rPr>
              <a:t> in order to demonstrate the amazing survival features of this legendary creature</a:t>
            </a:r>
            <a:r>
              <a:rPr lang="en-US" sz="2400" b="1" dirty="0">
                <a:latin typeface="Arial Narrow" panose="020B0606020202030204" pitchFamily="34" charset="0"/>
              </a:rPr>
              <a:t>! </a:t>
            </a:r>
          </a:p>
        </p:txBody>
      </p:sp>
      <p:pic>
        <p:nvPicPr>
          <p:cNvPr id="12" name="Picture 11" descr="Text, logo&#10;&#10;Description automatically generated">
            <a:extLst>
              <a:ext uri="{FF2B5EF4-FFF2-40B4-BE49-F238E27FC236}">
                <a16:creationId xmlns:a16="http://schemas.microsoft.com/office/drawing/2014/main" id="{04365559-0B66-887F-B40A-33A2F6539F6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86659" y="5989815"/>
            <a:ext cx="1935587" cy="645196"/>
          </a:xfrm>
          <a:prstGeom prst="rect">
            <a:avLst/>
          </a:prstGeom>
        </p:spPr>
      </p:pic>
      <p:pic>
        <p:nvPicPr>
          <p:cNvPr id="8" name="Picture 7" descr="A picture containing outdoor, ground, person&#10;&#10;Description automatically generated">
            <a:extLst>
              <a:ext uri="{FF2B5EF4-FFF2-40B4-BE49-F238E27FC236}">
                <a16:creationId xmlns:a16="http://schemas.microsoft.com/office/drawing/2014/main" id="{619516B8-C08B-342E-8FC3-789832CA08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6199" y="2340429"/>
            <a:ext cx="5098948" cy="3254828"/>
          </a:xfrm>
          <a:prstGeom prst="rect">
            <a:avLst/>
          </a:prstGeom>
          <a:ln>
            <a:noFill/>
          </a:ln>
          <a:effectLst>
            <a:softEdge rad="112500"/>
          </a:effectLst>
        </p:spPr>
      </p:pic>
    </p:spTree>
    <p:extLst>
      <p:ext uri="{BB962C8B-B14F-4D97-AF65-F5344CB8AC3E}">
        <p14:creationId xmlns:p14="http://schemas.microsoft.com/office/powerpoint/2010/main" val="3939888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F1E1822-6D4C-A8AF-4AC2-5A9901AE0919}"/>
              </a:ext>
            </a:extLst>
          </p:cNvPr>
          <p:cNvPicPr>
            <a:picLocks noChangeAspect="1"/>
          </p:cNvPicPr>
          <p:nvPr/>
        </p:nvPicPr>
        <p:blipFill>
          <a:blip r:embed="rId3">
            <a:alphaModFix amt="62000"/>
          </a:blip>
          <a:stretch>
            <a:fillRect/>
          </a:stretch>
        </p:blipFill>
        <p:spPr>
          <a:xfrm>
            <a:off x="462808" y="243564"/>
            <a:ext cx="11266384" cy="6370872"/>
          </a:xfrm>
          <a:prstGeom prst="rect">
            <a:avLst/>
          </a:prstGeom>
        </p:spPr>
      </p:pic>
      <p:sp>
        <p:nvSpPr>
          <p:cNvPr id="2" name="Title 1">
            <a:extLst>
              <a:ext uri="{FF2B5EF4-FFF2-40B4-BE49-F238E27FC236}">
                <a16:creationId xmlns:a16="http://schemas.microsoft.com/office/drawing/2014/main" id="{393ADA76-17F5-4AAB-9E57-17B6D9255C89}"/>
              </a:ext>
            </a:extLst>
          </p:cNvPr>
          <p:cNvSpPr>
            <a:spLocks noGrp="1"/>
          </p:cNvSpPr>
          <p:nvPr>
            <p:ph type="title"/>
          </p:nvPr>
        </p:nvSpPr>
        <p:spPr>
          <a:xfrm>
            <a:off x="301779" y="863668"/>
            <a:ext cx="8596668" cy="1320800"/>
          </a:xfrm>
          <a:effectLst>
            <a:outerShdw blurRad="50800" dist="50800" dir="5400000" algn="ctr" rotWithShape="0">
              <a:schemeClr val="tx1"/>
            </a:outerShdw>
          </a:effectLst>
        </p:spPr>
        <p:txBody>
          <a:bodyPr>
            <a:normAutofit fontScale="90000"/>
          </a:bodyPr>
          <a:lstStyle/>
          <a:p>
            <a:pPr algn="ctr"/>
            <a:r>
              <a:rPr lang="en-US" sz="4400" b="1" i="1" dirty="0">
                <a:solidFill>
                  <a:srgbClr val="92D050"/>
                </a:solidFill>
                <a:effectLst>
                  <a:outerShdw blurRad="38100" dist="38100" dir="2700000" algn="tl">
                    <a:srgbClr val="000000">
                      <a:alpha val="43137"/>
                    </a:srgbClr>
                  </a:outerShdw>
                </a:effectLst>
                <a:latin typeface="Arial Black" panose="020B0A04020102020204" pitchFamily="34" charset="0"/>
              </a:rPr>
              <a:t>UPCLOSE ENCOUNTERS</a:t>
            </a:r>
            <a:br>
              <a:rPr lang="en-US" sz="4400" b="1" i="1" dirty="0">
                <a:solidFill>
                  <a:srgbClr val="FFC000"/>
                </a:solidFill>
              </a:rPr>
            </a:br>
            <a:br>
              <a:rPr lang="en-US" b="1" dirty="0"/>
            </a:br>
            <a:endParaRPr lang="en-US" dirty="0"/>
          </a:p>
        </p:txBody>
      </p:sp>
      <p:sp>
        <p:nvSpPr>
          <p:cNvPr id="8" name="Content Placeholder 7">
            <a:extLst>
              <a:ext uri="{FF2B5EF4-FFF2-40B4-BE49-F238E27FC236}">
                <a16:creationId xmlns:a16="http://schemas.microsoft.com/office/drawing/2014/main" id="{7AFFFA3D-320B-2ABD-F85A-BD2B4E4125E4}"/>
              </a:ext>
            </a:extLst>
          </p:cNvPr>
          <p:cNvSpPr>
            <a:spLocks noGrp="1"/>
          </p:cNvSpPr>
          <p:nvPr>
            <p:ph sz="half" idx="2"/>
          </p:nvPr>
        </p:nvSpPr>
        <p:spPr>
          <a:xfrm>
            <a:off x="5959263" y="1901825"/>
            <a:ext cx="5181600" cy="4351338"/>
          </a:xfrm>
        </p:spPr>
        <p:txBody>
          <a:bodyPr/>
          <a:lstStyle/>
          <a:p>
            <a:pPr marL="0" indent="0" algn="ctr">
              <a:buNone/>
            </a:pPr>
            <a:r>
              <a:rPr lang="en-US" sz="3200" b="1" dirty="0">
                <a:latin typeface="Arial Narrow" panose="020B0606020202030204" pitchFamily="34" charset="0"/>
              </a:rPr>
              <a:t>You never know what kind of animals you might meet at the </a:t>
            </a:r>
            <a:r>
              <a:rPr lang="en-US" sz="3200" b="1" dirty="0" err="1">
                <a:latin typeface="Arial Narrow" panose="020B0606020202030204" pitchFamily="34" charset="0"/>
              </a:rPr>
              <a:t>Upclose</a:t>
            </a:r>
            <a:r>
              <a:rPr lang="en-US" sz="3200" b="1" dirty="0">
                <a:latin typeface="Arial Narrow" panose="020B0606020202030204" pitchFamily="34" charset="0"/>
              </a:rPr>
              <a:t> Encounters Show!</a:t>
            </a:r>
          </a:p>
          <a:p>
            <a:pPr marL="0" indent="0" algn="ctr">
              <a:buNone/>
            </a:pPr>
            <a:endParaRPr lang="en-US" sz="3200" b="1" dirty="0">
              <a:latin typeface="Arial Narrow" panose="020B0606020202030204" pitchFamily="34" charset="0"/>
            </a:endParaRPr>
          </a:p>
          <a:p>
            <a:pPr marL="0" indent="0" algn="ctr">
              <a:buNone/>
            </a:pPr>
            <a:r>
              <a:rPr lang="en-US" sz="3200" b="1" dirty="0">
                <a:latin typeface="Arial Narrow" panose="020B0606020202030204" pitchFamily="34" charset="0"/>
              </a:rPr>
              <a:t>You will see fascinating creatures from around the globe, including some of the most dangerous snakes alive!</a:t>
            </a:r>
          </a:p>
          <a:p>
            <a:pPr marL="0" indent="0">
              <a:buNone/>
            </a:pPr>
            <a:endParaRPr lang="en-US" dirty="0"/>
          </a:p>
        </p:txBody>
      </p:sp>
      <p:pic>
        <p:nvPicPr>
          <p:cNvPr id="10" name="Picture 9" descr="Text, logo&#10;&#10;Description automatically generated">
            <a:extLst>
              <a:ext uri="{FF2B5EF4-FFF2-40B4-BE49-F238E27FC236}">
                <a16:creationId xmlns:a16="http://schemas.microsoft.com/office/drawing/2014/main" id="{2498AF5C-8F1B-F47D-507D-CBE1EBA3CC5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86659" y="5989815"/>
            <a:ext cx="1935587" cy="645196"/>
          </a:xfrm>
          <a:prstGeom prst="rect">
            <a:avLst/>
          </a:prstGeom>
        </p:spPr>
      </p:pic>
      <p:pic>
        <p:nvPicPr>
          <p:cNvPr id="11" name="Picture 10" descr="A picture containing person, person, posing&#10;&#10;Description automatically generated">
            <a:extLst>
              <a:ext uri="{FF2B5EF4-FFF2-40B4-BE49-F238E27FC236}">
                <a16:creationId xmlns:a16="http://schemas.microsoft.com/office/drawing/2014/main" id="{77182B3A-2941-1EE1-EF7B-897FBAF759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5393" y="1267835"/>
            <a:ext cx="3745101" cy="3073473"/>
          </a:xfrm>
          <a:prstGeom prst="rect">
            <a:avLst/>
          </a:prstGeom>
          <a:ln>
            <a:noFill/>
          </a:ln>
          <a:effectLst>
            <a:softEdge rad="112500"/>
          </a:effectLst>
        </p:spPr>
      </p:pic>
      <p:pic>
        <p:nvPicPr>
          <p:cNvPr id="1026" name="Picture 2" descr="Up Close and Personal | Gatorland | Orlando Florida Family Adventure Theme Park">
            <a:extLst>
              <a:ext uri="{FF2B5EF4-FFF2-40B4-BE49-F238E27FC236}">
                <a16:creationId xmlns:a16="http://schemas.microsoft.com/office/drawing/2014/main" id="{7575D5AE-BF60-4210-B243-DE74BBF91199}"/>
              </a:ext>
            </a:extLst>
          </p:cNvPr>
          <p:cNvPicPr>
            <a:picLocks noGrp="1" noChangeAspect="1" noChangeArrowheads="1"/>
          </p:cNvPicPr>
          <p:nvPr>
            <p:ph sz="half" idx="1"/>
          </p:nvPr>
        </p:nvPicPr>
        <p:blipFill>
          <a:blip r:embed="rId6">
            <a:extLst>
              <a:ext uri="{28A0092B-C50C-407E-A947-70E740481C1C}">
                <a14:useLocalDpi xmlns:a14="http://schemas.microsoft.com/office/drawing/2010/main" val="0"/>
              </a:ext>
            </a:extLst>
          </a:blip>
          <a:srcRect/>
          <a:stretch>
            <a:fillRect/>
          </a:stretch>
        </p:blipFill>
        <p:spPr bwMode="auto">
          <a:xfrm>
            <a:off x="1545771" y="3675368"/>
            <a:ext cx="4413492" cy="275843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1152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64E4601-B2DD-ED4D-989D-B3B1F3096FA2}"/>
              </a:ext>
            </a:extLst>
          </p:cNvPr>
          <p:cNvPicPr>
            <a:picLocks noChangeAspect="1"/>
          </p:cNvPicPr>
          <p:nvPr/>
        </p:nvPicPr>
        <p:blipFill>
          <a:blip r:embed="rId3">
            <a:alphaModFix amt="62000"/>
          </a:blip>
          <a:stretch>
            <a:fillRect/>
          </a:stretch>
        </p:blipFill>
        <p:spPr>
          <a:xfrm>
            <a:off x="462808" y="243564"/>
            <a:ext cx="11266384" cy="6370872"/>
          </a:xfrm>
          <a:prstGeom prst="rect">
            <a:avLst/>
          </a:prstGeom>
        </p:spPr>
      </p:pic>
      <p:sp>
        <p:nvSpPr>
          <p:cNvPr id="2" name="Title 1"/>
          <p:cNvSpPr>
            <a:spLocks noGrp="1"/>
          </p:cNvSpPr>
          <p:nvPr>
            <p:ph type="title"/>
          </p:nvPr>
        </p:nvSpPr>
        <p:spPr>
          <a:xfrm>
            <a:off x="112621" y="243564"/>
            <a:ext cx="8596668" cy="1320800"/>
          </a:xfrm>
        </p:spPr>
        <p:txBody>
          <a:bodyPr>
            <a:normAutofit/>
          </a:bodyPr>
          <a:lstStyle/>
          <a:p>
            <a:pPr algn="ctr"/>
            <a:r>
              <a:rPr lang="en-US" sz="5400" b="1" dirty="0">
                <a:solidFill>
                  <a:srgbClr val="92D050"/>
                </a:solidFill>
                <a:effectLst>
                  <a:outerShdw blurRad="38100" dist="38100" dir="2700000" algn="tl">
                    <a:srgbClr val="000000"/>
                  </a:outerShdw>
                </a:effectLst>
                <a:latin typeface="Arial Black" panose="020B0A04020102020204" pitchFamily="34" charset="0"/>
              </a:rPr>
              <a:t>BREEDING MARSH</a:t>
            </a:r>
          </a:p>
        </p:txBody>
      </p:sp>
      <p:pic>
        <p:nvPicPr>
          <p:cNvPr id="7" name="Content Placeholder 6"/>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852507" y="1630871"/>
            <a:ext cx="5648705" cy="4236529"/>
          </a:xfrm>
          <a:prstGeom prst="rect">
            <a:avLst/>
          </a:prstGeom>
          <a:ln>
            <a:noFill/>
          </a:ln>
          <a:effectLst>
            <a:softEdge rad="112500"/>
          </a:effectLst>
        </p:spPr>
      </p:pic>
      <p:pic>
        <p:nvPicPr>
          <p:cNvPr id="6" name="Picture 5" descr="A wooden bridge over a body of water with trees on either side&#10;&#10;Description automatically generated with medium confidence">
            <a:extLst>
              <a:ext uri="{FF2B5EF4-FFF2-40B4-BE49-F238E27FC236}">
                <a16:creationId xmlns:a16="http://schemas.microsoft.com/office/drawing/2014/main" id="{16C98C2A-274A-BA94-A33B-B4D529B408E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04544" y="1158140"/>
            <a:ext cx="3499757" cy="2333171"/>
          </a:xfrm>
          <a:prstGeom prst="rect">
            <a:avLst/>
          </a:prstGeom>
          <a:ln>
            <a:noFill/>
          </a:ln>
          <a:effectLst>
            <a:softEdge rad="112500"/>
          </a:effectLst>
        </p:spPr>
      </p:pic>
      <p:pic>
        <p:nvPicPr>
          <p:cNvPr id="10" name="Picture 9" descr="A group of people on a wooden bridge over water&#10;&#10;Description automatically generated with low confidence">
            <a:extLst>
              <a:ext uri="{FF2B5EF4-FFF2-40B4-BE49-F238E27FC236}">
                <a16:creationId xmlns:a16="http://schemas.microsoft.com/office/drawing/2014/main" id="{391CE7C5-5235-F77B-7E9E-5F3A976F2C9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14277" y="3650743"/>
            <a:ext cx="3990024" cy="2652036"/>
          </a:xfrm>
          <a:prstGeom prst="rect">
            <a:avLst/>
          </a:prstGeom>
          <a:ln>
            <a:noFill/>
          </a:ln>
          <a:effectLst>
            <a:softEdge rad="112500"/>
          </a:effectLst>
        </p:spPr>
      </p:pic>
      <p:pic>
        <p:nvPicPr>
          <p:cNvPr id="11" name="Picture 10" descr="Text, logo&#10;&#10;Description automatically generated">
            <a:extLst>
              <a:ext uri="{FF2B5EF4-FFF2-40B4-BE49-F238E27FC236}">
                <a16:creationId xmlns:a16="http://schemas.microsoft.com/office/drawing/2014/main" id="{A77E4F56-CF8F-218D-A5AA-127C445F53B5}"/>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786659" y="5989815"/>
            <a:ext cx="1935587" cy="645196"/>
          </a:xfrm>
          <a:prstGeom prst="rect">
            <a:avLst/>
          </a:prstGeom>
        </p:spPr>
      </p:pic>
    </p:spTree>
    <p:extLst>
      <p:ext uri="{BB962C8B-B14F-4D97-AF65-F5344CB8AC3E}">
        <p14:creationId xmlns:p14="http://schemas.microsoft.com/office/powerpoint/2010/main" val="21244218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12958</TotalTime>
  <Words>1060</Words>
  <Application>Microsoft Office PowerPoint</Application>
  <PresentationFormat>Widescreen</PresentationFormat>
  <Paragraphs>134</Paragraphs>
  <Slides>17</Slides>
  <Notes>16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Arial</vt:lpstr>
      <vt:lpstr>Arial Black</vt:lpstr>
      <vt:lpstr>Arial Narrow</vt:lpstr>
      <vt:lpstr>Bahnschrift Condensed</vt:lpstr>
      <vt:lpstr>Calibri</vt:lpstr>
      <vt:lpstr>Calibri Light</vt:lpstr>
      <vt:lpstr>Impact</vt:lpstr>
      <vt:lpstr>Wingdings</vt:lpstr>
      <vt:lpstr>Office Theme</vt:lpstr>
      <vt:lpstr>PowerPoint Presentation</vt:lpstr>
      <vt:lpstr>AFFORDABLE  FAMILY FRIENDLY FUN SINCE 1949</vt:lpstr>
      <vt:lpstr>TOP SELLING POINTS</vt:lpstr>
      <vt:lpstr>FREE ADMISSION</vt:lpstr>
      <vt:lpstr>Gatorland admission</vt:lpstr>
      <vt:lpstr>3 great shows … GATOR JUMPAROO SHOW</vt:lpstr>
      <vt:lpstr>Alligators: Legends of the Swamp Show</vt:lpstr>
      <vt:lpstr>UPCLOSE ENCOUNTERS  </vt:lpstr>
      <vt:lpstr>BREEDING MARSH</vt:lpstr>
      <vt:lpstr>RARE LEUCISTIC WHITE GATORS</vt:lpstr>
      <vt:lpstr>  MEET OUR RESIDENTS
  </vt:lpstr>
      <vt:lpstr>COOL OFF AT GATOR GULLY SPLASH PARK</vt:lpstr>
      <vt:lpstr>FUN ACTIVITIES FOR THE KIDS</vt:lpstr>
      <vt:lpstr>SCREAMIN’ GATOR ZIPLINE</vt:lpstr>
      <vt:lpstr>Adventure Hour NEW Croc Rock Adventure Stompin’ Gator off-road adventure Capybara feeding experience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 Cardin</dc:creator>
  <cp:lastModifiedBy>Sandy Sweatt</cp:lastModifiedBy>
  <cp:revision>119</cp:revision>
  <cp:lastPrinted>2016-05-03T18:37:59Z</cp:lastPrinted>
  <dcterms:created xsi:type="dcterms:W3CDTF">2016-05-03T13:56:24Z</dcterms:created>
  <dcterms:modified xsi:type="dcterms:W3CDTF">2024-01-23T19:39:02Z</dcterms:modified>
</cp:coreProperties>
</file>