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8" r:id="rId3"/>
    <p:sldId id="274" r:id="rId4"/>
    <p:sldId id="262" r:id="rId5"/>
    <p:sldId id="264" r:id="rId6"/>
    <p:sldId id="267" r:id="rId7"/>
    <p:sldId id="263" r:id="rId8"/>
    <p:sldId id="276" r:id="rId9"/>
    <p:sldId id="259" r:id="rId10"/>
    <p:sldId id="272" r:id="rId11"/>
    <p:sldId id="273" r:id="rId12"/>
    <p:sldId id="265" r:id="rId13"/>
    <p:sldId id="266" r:id="rId14"/>
    <p:sldId id="269" r:id="rId15"/>
    <p:sldId id="268"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polski, Jennifer M NAF USN CNIC WASHINGTON DC (USA)" initials="TJMNUCWD(" lastIdx="2" clrIdx="0">
    <p:extLst>
      <p:ext uri="{19B8F6BF-5375-455C-9EA6-DF929625EA0E}">
        <p15:presenceInfo xmlns:p15="http://schemas.microsoft.com/office/powerpoint/2012/main" userId="S-1-5-21-1801674531-2146617017-725345543-3775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4660"/>
  </p:normalViewPr>
  <p:slideViewPr>
    <p:cSldViewPr snapToGrid="0">
      <p:cViewPr varScale="1">
        <p:scale>
          <a:sx n="109" d="100"/>
          <a:sy n="109" d="100"/>
        </p:scale>
        <p:origin x="132" y="10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48866-EBC7-46D3-ADF5-87BB7AF05C1C}" type="datetimeFigureOut">
              <a:rPr lang="en-US" smtClean="0"/>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E3850F-C34B-440D-B83D-1E43E9ED519E}" type="slidenum">
              <a:rPr lang="en-US" smtClean="0"/>
              <a:t>‹#›</a:t>
            </a:fld>
            <a:endParaRPr lang="en-US"/>
          </a:p>
        </p:txBody>
      </p:sp>
    </p:spTree>
    <p:extLst>
      <p:ext uri="{BB962C8B-B14F-4D97-AF65-F5344CB8AC3E}">
        <p14:creationId xmlns:p14="http://schemas.microsoft.com/office/powerpoint/2010/main" val="2386265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Bonnie Gray, N922 MTP Manager</a:t>
            </a:r>
          </a:p>
          <a:p>
            <a:r>
              <a:rPr lang="en-US" dirty="0"/>
              <a:t>Jennifer Topolski, N922 Program Analyst</a:t>
            </a:r>
          </a:p>
          <a:p>
            <a:r>
              <a:rPr lang="en-US" dirty="0"/>
              <a:t>Joann Halbach, </a:t>
            </a:r>
            <a:r>
              <a:rPr lang="en-US" dirty="0" err="1"/>
              <a:t>Redeam</a:t>
            </a:r>
            <a:r>
              <a:rPr lang="en-US" dirty="0"/>
              <a:t> Partner Integrations Lead</a:t>
            </a:r>
          </a:p>
          <a:p>
            <a:r>
              <a:rPr lang="en-US" dirty="0"/>
              <a:t>Jenna Einhorn, Walt Disney World Sales Strategy &amp; Integration</a:t>
            </a:r>
          </a:p>
          <a:p>
            <a:endParaRPr lang="en-US" dirty="0"/>
          </a:p>
          <a:p>
            <a:endParaRPr lang="en-US" dirty="0"/>
          </a:p>
        </p:txBody>
      </p:sp>
      <p:sp>
        <p:nvSpPr>
          <p:cNvPr id="4" name="Slide Number Placeholder 3"/>
          <p:cNvSpPr>
            <a:spLocks noGrp="1"/>
          </p:cNvSpPr>
          <p:nvPr>
            <p:ph type="sldNum" sz="quarter" idx="10"/>
          </p:nvPr>
        </p:nvSpPr>
        <p:spPr/>
        <p:txBody>
          <a:bodyPr/>
          <a:lstStyle/>
          <a:p>
            <a:fld id="{1CE3850F-C34B-440D-B83D-1E43E9ED519E}" type="slidenum">
              <a:rPr lang="en-US" smtClean="0"/>
              <a:t>1</a:t>
            </a:fld>
            <a:endParaRPr lang="en-US"/>
          </a:p>
        </p:txBody>
      </p:sp>
    </p:spTree>
    <p:extLst>
      <p:ext uri="{BB962C8B-B14F-4D97-AF65-F5344CB8AC3E}">
        <p14:creationId xmlns:p14="http://schemas.microsoft.com/office/powerpoint/2010/main" val="1457590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Company and POS Location phone numbers will be managed by MTP</a:t>
            </a:r>
          </a:p>
          <a:p>
            <a:r>
              <a:rPr lang="en-US" sz="1200" b="0" dirty="0">
                <a:solidFill>
                  <a:schemeClr val="accent6"/>
                </a:solidFill>
              </a:rPr>
              <a:t>MTP will add new manager accounts and deactivate accounts for managers as they leave</a:t>
            </a:r>
            <a:endParaRPr lang="en-US" dirty="0"/>
          </a:p>
        </p:txBody>
      </p:sp>
      <p:sp>
        <p:nvSpPr>
          <p:cNvPr id="4" name="Slide Number Placeholder 3"/>
          <p:cNvSpPr>
            <a:spLocks noGrp="1"/>
          </p:cNvSpPr>
          <p:nvPr>
            <p:ph type="sldNum" sz="quarter" idx="10"/>
          </p:nvPr>
        </p:nvSpPr>
        <p:spPr/>
        <p:txBody>
          <a:bodyPr/>
          <a:lstStyle/>
          <a:p>
            <a:fld id="{1CE3850F-C34B-440D-B83D-1E43E9ED519E}" type="slidenum">
              <a:rPr lang="en-US" smtClean="0"/>
              <a:t>5</a:t>
            </a:fld>
            <a:endParaRPr lang="en-US"/>
          </a:p>
        </p:txBody>
      </p:sp>
    </p:spTree>
    <p:extLst>
      <p:ext uri="{BB962C8B-B14F-4D97-AF65-F5344CB8AC3E}">
        <p14:creationId xmlns:p14="http://schemas.microsoft.com/office/powerpoint/2010/main" val="1290210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0" i="0" dirty="0"/>
              <a:t>NOTE: “Retail Price” will appear on all customer confirmations. Agents MUST toggle this feature OFF prior to completing the order. </a:t>
            </a:r>
          </a:p>
        </p:txBody>
      </p:sp>
      <p:sp>
        <p:nvSpPr>
          <p:cNvPr id="4" name="Slide Number Placeholder 3"/>
          <p:cNvSpPr>
            <a:spLocks noGrp="1"/>
          </p:cNvSpPr>
          <p:nvPr>
            <p:ph type="sldNum" sz="quarter" idx="10"/>
          </p:nvPr>
        </p:nvSpPr>
        <p:spPr/>
        <p:txBody>
          <a:bodyPr/>
          <a:lstStyle/>
          <a:p>
            <a:fld id="{1CE3850F-C34B-440D-B83D-1E43E9ED519E}" type="slidenum">
              <a:rPr lang="en-US" smtClean="0"/>
              <a:t>6</a:t>
            </a:fld>
            <a:endParaRPr lang="en-US"/>
          </a:p>
        </p:txBody>
      </p:sp>
    </p:spTree>
    <p:extLst>
      <p:ext uri="{BB962C8B-B14F-4D97-AF65-F5344CB8AC3E}">
        <p14:creationId xmlns:p14="http://schemas.microsoft.com/office/powerpoint/2010/main" val="1476162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19217"/>
            <a:ext cx="10363200" cy="492443"/>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Tree>
    <p:extLst>
      <p:ext uri="{BB962C8B-B14F-4D97-AF65-F5344CB8AC3E}">
        <p14:creationId xmlns:p14="http://schemas.microsoft.com/office/powerpoint/2010/main" val="3555464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E8C4BBE4-A8FD-47D4-914E-DF00E60FC78A}" type="slidenum">
              <a:rPr lang="en-US"/>
              <a:pPr>
                <a:defRPr/>
              </a:pPr>
              <a:t>‹#›</a:t>
            </a:fld>
            <a:endParaRPr lang="en-US" dirty="0"/>
          </a:p>
        </p:txBody>
      </p:sp>
    </p:spTree>
    <p:extLst>
      <p:ext uri="{BB962C8B-B14F-4D97-AF65-F5344CB8AC3E}">
        <p14:creationId xmlns:p14="http://schemas.microsoft.com/office/powerpoint/2010/main" val="329776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771" y="228601"/>
            <a:ext cx="584775" cy="601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6517" y="228601"/>
            <a:ext cx="7645400" cy="601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C639B81B-76FB-4CB4-9C43-FF8329A9235C}" type="slidenum">
              <a:rPr lang="en-US"/>
              <a:pPr>
                <a:defRPr/>
              </a:pPr>
              <a:t>‹#›</a:t>
            </a:fld>
            <a:endParaRPr lang="en-US" dirty="0"/>
          </a:p>
        </p:txBody>
      </p:sp>
    </p:spTree>
    <p:extLst>
      <p:ext uri="{BB962C8B-B14F-4D97-AF65-F5344CB8AC3E}">
        <p14:creationId xmlns:p14="http://schemas.microsoft.com/office/powerpoint/2010/main" val="3513933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757"/>
            <a:ext cx="10363200" cy="492443"/>
          </a:xfrm>
        </p:spPr>
        <p:txBody>
          <a:bodyPr/>
          <a:lstStyle>
            <a:lvl1pPr>
              <a:defRPr/>
            </a:lvl1pPr>
          </a:lstStyle>
          <a:p>
            <a:r>
              <a:rPr lang="en-US"/>
              <a:t>Master Title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solidFill>
                  <a:srgbClr val="000000"/>
                </a:solidFill>
              </a:rPr>
              <a:pPr>
                <a:defRPr/>
              </a:pPr>
              <a:t>‹#›</a:t>
            </a:fld>
            <a:endParaRPr lang="en-US" dirty="0">
              <a:solidFill>
                <a:srgbClr val="000000"/>
              </a:solidFill>
            </a:endParaRPr>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pic>
        <p:nvPicPr>
          <p:cNvPr id="13" name="Picture 3" descr="C:\Users\timothy.slentz\AppData\Local\Microsoft\Windows\Temporary Internet Files\Content.Outlook\FC3BDP2R\16 CNI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677920" y="1572048"/>
            <a:ext cx="4754880" cy="353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68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016000" y="1143000"/>
            <a:ext cx="10462683"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fld id="{570A6BD8-75C0-4196-9F77-623F5E73DBEE}"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9"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43245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9C44192D-DC52-4655-82BB-37CEBB21B786}" type="slidenum">
              <a:rPr lang="en-US"/>
              <a:pPr>
                <a:defRPr/>
              </a:pPr>
              <a:t>‹#›</a:t>
            </a:fld>
            <a:endParaRPr lang="en-US" dirty="0"/>
          </a:p>
        </p:txBody>
      </p:sp>
    </p:spTree>
    <p:extLst>
      <p:ext uri="{BB962C8B-B14F-4D97-AF65-F5344CB8AC3E}">
        <p14:creationId xmlns:p14="http://schemas.microsoft.com/office/powerpoint/2010/main" val="1795956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6517" y="1447801"/>
            <a:ext cx="5128683"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48400" y="1447801"/>
            <a:ext cx="5130800"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F23198E8-5BF6-4909-B291-3F8D10BCBA03}" type="slidenum">
              <a:rPr lang="en-US"/>
              <a:pPr>
                <a:defRPr/>
              </a:pPr>
              <a:t>‹#›</a:t>
            </a:fld>
            <a:endParaRPr lang="en-US" dirty="0"/>
          </a:p>
        </p:txBody>
      </p:sp>
    </p:spTree>
    <p:extLst>
      <p:ext uri="{BB962C8B-B14F-4D97-AF65-F5344CB8AC3E}">
        <p14:creationId xmlns:p14="http://schemas.microsoft.com/office/powerpoint/2010/main" val="2103966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99917"/>
            <a:ext cx="10972800" cy="49244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F4F89245-D0FC-4F22-A209-21718AE16947}" type="slidenum">
              <a:rPr lang="en-US"/>
              <a:pPr>
                <a:defRPr/>
              </a:pPr>
              <a:t>‹#›</a:t>
            </a:fld>
            <a:endParaRPr lang="en-US" dirty="0"/>
          </a:p>
        </p:txBody>
      </p:sp>
    </p:spTree>
    <p:extLst>
      <p:ext uri="{BB962C8B-B14F-4D97-AF65-F5344CB8AC3E}">
        <p14:creationId xmlns:p14="http://schemas.microsoft.com/office/powerpoint/2010/main" val="543584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A7E2E133-F131-4762-AF1E-97EE961BCE45}" type="slidenum">
              <a:rPr lang="en-US"/>
              <a:pPr>
                <a:defRPr/>
              </a:pPr>
              <a:t>‹#›</a:t>
            </a:fld>
            <a:endParaRPr lang="en-US" dirty="0"/>
          </a:p>
        </p:txBody>
      </p:sp>
    </p:spTree>
    <p:extLst>
      <p:ext uri="{BB962C8B-B14F-4D97-AF65-F5344CB8AC3E}">
        <p14:creationId xmlns:p14="http://schemas.microsoft.com/office/powerpoint/2010/main" val="109947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E8EE15BA-8DEB-4AC6-A7A6-346C50DE72D7}" type="slidenum">
              <a:rPr lang="en-US"/>
              <a:pPr>
                <a:defRPr/>
              </a:pPr>
              <a:t>‹#›</a:t>
            </a:fld>
            <a:endParaRPr lang="en-US" dirty="0"/>
          </a:p>
        </p:txBody>
      </p:sp>
    </p:spTree>
    <p:extLst>
      <p:ext uri="{BB962C8B-B14F-4D97-AF65-F5344CB8AC3E}">
        <p14:creationId xmlns:p14="http://schemas.microsoft.com/office/powerpoint/2010/main" val="218398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5F471080-67E1-4E1B-B288-AF336A736764}" type="slidenum">
              <a:rPr lang="en-US"/>
              <a:pPr>
                <a:defRPr/>
              </a:pPr>
              <a:t>‹#›</a:t>
            </a:fld>
            <a:endParaRPr lang="en-US" dirty="0"/>
          </a:p>
        </p:txBody>
      </p:sp>
    </p:spTree>
    <p:extLst>
      <p:ext uri="{BB962C8B-B14F-4D97-AF65-F5344CB8AC3E}">
        <p14:creationId xmlns:p14="http://schemas.microsoft.com/office/powerpoint/2010/main" val="340051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017B68F-4D33-4B2E-8F99-585A510D30C5}" type="slidenum">
              <a:rPr lang="en-US"/>
              <a:pPr>
                <a:defRPr/>
              </a:pPr>
              <a:t>‹#›</a:t>
            </a:fld>
            <a:endParaRPr lang="en-US" dirty="0"/>
          </a:p>
        </p:txBody>
      </p:sp>
    </p:spTree>
    <p:extLst>
      <p:ext uri="{BB962C8B-B14F-4D97-AF65-F5344CB8AC3E}">
        <p14:creationId xmlns:p14="http://schemas.microsoft.com/office/powerpoint/2010/main" val="2026823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916517" y="1447801"/>
            <a:ext cx="10462683" cy="4791075"/>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250884" name="Rectangle 4"/>
          <p:cNvSpPr>
            <a:spLocks noGrp="1" noChangeArrowheads="1"/>
          </p:cNvSpPr>
          <p:nvPr>
            <p:ph type="title"/>
          </p:nvPr>
        </p:nvSpPr>
        <p:spPr bwMode="auto">
          <a:xfrm>
            <a:off x="1320800" y="226061"/>
            <a:ext cx="9855200" cy="492443"/>
          </a:xfrm>
          <a:prstGeom prst="rect">
            <a:avLst/>
          </a:prstGeom>
          <a:noFill/>
          <a:ln w="9525">
            <a:noFill/>
            <a:miter lim="800000"/>
            <a:headEnd/>
            <a:tailEnd/>
          </a:ln>
          <a:effectLst/>
        </p:spPr>
        <p:txBody>
          <a:bodyPr vert="horz" wrap="square" lIns="45720" tIns="0" rIns="45720" bIns="0" numCol="1" anchor="ctr" anchorCtr="0" compatLnSpc="1">
            <a:prstTxWarp prst="textNoShape">
              <a:avLst/>
            </a:prstTxWarp>
            <a:spAutoFit/>
          </a:bodyPr>
          <a:lstStyle/>
          <a:p>
            <a:pPr lvl="0"/>
            <a:r>
              <a:rPr lang="en-US"/>
              <a:t>Click to edit Master title style</a:t>
            </a:r>
          </a:p>
        </p:txBody>
      </p:sp>
      <p:sp>
        <p:nvSpPr>
          <p:cNvPr id="250886" name="Rectangle 6"/>
          <p:cNvSpPr>
            <a:spLocks noGrp="1" noChangeArrowheads="1"/>
          </p:cNvSpPr>
          <p:nvPr>
            <p:ph type="sldNum" sz="quarter" idx="4"/>
          </p:nvPr>
        </p:nvSpPr>
        <p:spPr bwMode="auto">
          <a:xfrm>
            <a:off x="11698818" y="6527800"/>
            <a:ext cx="408516" cy="304800"/>
          </a:xfrm>
          <a:prstGeom prst="rect">
            <a:avLst/>
          </a:prstGeom>
          <a:solidFill>
            <a:schemeClr val="bg1"/>
          </a:solid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b="0"/>
            </a:lvl1pPr>
          </a:lstStyle>
          <a:p>
            <a:pPr>
              <a:defRPr/>
            </a:pPr>
            <a:fld id="{89340B5D-903F-46AA-8C41-A8CB3B65A00C}" type="slidenum">
              <a:rPr lang="en-US"/>
              <a:pPr>
                <a:defRPr/>
              </a:pPr>
              <a:t>‹#›</a:t>
            </a:fld>
            <a:endParaRPr lang="en-US" dirty="0"/>
          </a:p>
        </p:txBody>
      </p:sp>
      <p:grpSp>
        <p:nvGrpSpPr>
          <p:cNvPr id="1030" name="Group 7"/>
          <p:cNvGrpSpPr>
            <a:grpSpLocks/>
          </p:cNvGrpSpPr>
          <p:nvPr userDrawn="1"/>
        </p:nvGrpSpPr>
        <p:grpSpPr bwMode="auto">
          <a:xfrm>
            <a:off x="1557867" y="950913"/>
            <a:ext cx="10339917" cy="76200"/>
            <a:chOff x="736" y="599"/>
            <a:chExt cx="4885" cy="48"/>
          </a:xfrm>
        </p:grpSpPr>
        <p:sp>
          <p:nvSpPr>
            <p:cNvPr id="250888" name="Line 8"/>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89" name="Line 9"/>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grpSp>
        <p:nvGrpSpPr>
          <p:cNvPr id="1032" name="Group 11"/>
          <p:cNvGrpSpPr>
            <a:grpSpLocks/>
          </p:cNvGrpSpPr>
          <p:nvPr userDrawn="1"/>
        </p:nvGrpSpPr>
        <p:grpSpPr bwMode="auto">
          <a:xfrm>
            <a:off x="389467" y="6413500"/>
            <a:ext cx="11684000" cy="76200"/>
            <a:chOff x="736" y="599"/>
            <a:chExt cx="4885" cy="48"/>
          </a:xfrm>
        </p:grpSpPr>
        <p:sp>
          <p:nvSpPr>
            <p:cNvPr id="250892" name="Line 12"/>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93" name="Line 13"/>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pic>
        <p:nvPicPr>
          <p:cNvPr id="13" name="Picture 8" descr="cni%20logo%20small"/>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12"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30814353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2pPr>
      <a:lvl3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3pPr>
      <a:lvl4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4pPr>
      <a:lvl5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5pPr>
      <a:lvl6pPr marL="4572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6pPr>
      <a:lvl7pPr marL="9144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7pPr>
      <a:lvl8pPr marL="13716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8pPr>
      <a:lvl9pPr marL="18288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9pPr>
    </p:titleStyle>
    <p:bodyStyle>
      <a:lvl1pPr marL="228600" indent="-228600" algn="l" rtl="0" eaLnBrk="0" fontAlgn="base" hangingPunct="0">
        <a:spcBef>
          <a:spcPct val="25000"/>
        </a:spcBef>
        <a:spcAft>
          <a:spcPct val="25000"/>
        </a:spcAft>
        <a:buClr>
          <a:schemeClr val="tx1"/>
        </a:buClr>
        <a:buChar char="•"/>
        <a:defRPr sz="2400" b="1" i="1">
          <a:solidFill>
            <a:srgbClr val="000066"/>
          </a:solidFill>
          <a:latin typeface="+mn-lt"/>
          <a:ea typeface="+mn-ea"/>
          <a:cs typeface="+mn-cs"/>
        </a:defRPr>
      </a:lvl1pPr>
      <a:lvl2pPr marL="635000" indent="-177800" algn="l" rtl="0" eaLnBrk="0" fontAlgn="base" hangingPunct="0">
        <a:spcBef>
          <a:spcPct val="25000"/>
        </a:spcBef>
        <a:spcAft>
          <a:spcPct val="25000"/>
        </a:spcAft>
        <a:buClr>
          <a:schemeClr val="tx1"/>
        </a:buClr>
        <a:buChar char="–"/>
        <a:defRPr sz="2000" b="1" i="1">
          <a:solidFill>
            <a:srgbClr val="000066"/>
          </a:solidFill>
          <a:latin typeface="+mn-lt"/>
          <a:cs typeface="+mn-cs"/>
        </a:defRPr>
      </a:lvl2pPr>
      <a:lvl3pPr marL="914400" indent="-114300" algn="l" rtl="0" eaLnBrk="0" fontAlgn="base" hangingPunct="0">
        <a:spcBef>
          <a:spcPct val="25000"/>
        </a:spcBef>
        <a:spcAft>
          <a:spcPct val="25000"/>
        </a:spcAft>
        <a:buClr>
          <a:schemeClr val="tx1"/>
        </a:buClr>
        <a:buChar char="•"/>
        <a:defRPr sz="1600" b="1" i="1">
          <a:solidFill>
            <a:srgbClr val="000066"/>
          </a:solidFill>
          <a:latin typeface="+mn-lt"/>
          <a:cs typeface="+mn-cs"/>
        </a:defRPr>
      </a:lvl3pPr>
      <a:lvl4pPr marL="1714500" indent="-266700" algn="l" rtl="0" eaLnBrk="0" fontAlgn="base" hangingPunct="0">
        <a:spcBef>
          <a:spcPct val="25000"/>
        </a:spcBef>
        <a:spcAft>
          <a:spcPct val="25000"/>
        </a:spcAft>
        <a:buChar char="–"/>
        <a:defRPr sz="1400" b="1">
          <a:solidFill>
            <a:schemeClr val="tx1"/>
          </a:solidFill>
          <a:latin typeface="+mn-lt"/>
          <a:cs typeface="+mn-cs"/>
        </a:defRPr>
      </a:lvl4pPr>
      <a:lvl5pPr marL="2209800" indent="-381000" algn="l" rtl="0" eaLnBrk="0" fontAlgn="base" hangingPunct="0">
        <a:spcBef>
          <a:spcPct val="20000"/>
        </a:spcBef>
        <a:spcAft>
          <a:spcPct val="0"/>
        </a:spcAft>
        <a:buChar char="•"/>
        <a:defRPr sz="2000">
          <a:solidFill>
            <a:schemeClr val="tx1"/>
          </a:solidFill>
          <a:latin typeface="Times New Roman" pitchFamily="18" charset="0"/>
          <a:cs typeface="+mn-cs"/>
        </a:defRPr>
      </a:lvl5pPr>
      <a:lvl6pPr marL="2667000" indent="-381000" algn="l" rtl="0" fontAlgn="base">
        <a:spcBef>
          <a:spcPct val="20000"/>
        </a:spcBef>
        <a:spcAft>
          <a:spcPct val="0"/>
        </a:spcAft>
        <a:buChar char="•"/>
        <a:defRPr sz="2000">
          <a:solidFill>
            <a:schemeClr val="tx1"/>
          </a:solidFill>
          <a:latin typeface="Times New Roman" pitchFamily="18" charset="0"/>
          <a:cs typeface="+mn-cs"/>
        </a:defRPr>
      </a:lvl6pPr>
      <a:lvl7pPr marL="3124200" indent="-381000" algn="l" rtl="0" fontAlgn="base">
        <a:spcBef>
          <a:spcPct val="20000"/>
        </a:spcBef>
        <a:spcAft>
          <a:spcPct val="0"/>
        </a:spcAft>
        <a:buChar char="•"/>
        <a:defRPr sz="2000">
          <a:solidFill>
            <a:schemeClr val="tx1"/>
          </a:solidFill>
          <a:latin typeface="Times New Roman" pitchFamily="18" charset="0"/>
          <a:cs typeface="+mn-cs"/>
        </a:defRPr>
      </a:lvl7pPr>
      <a:lvl8pPr marL="3581400" indent="-381000" algn="l" rtl="0" fontAlgn="base">
        <a:spcBef>
          <a:spcPct val="20000"/>
        </a:spcBef>
        <a:spcAft>
          <a:spcPct val="0"/>
        </a:spcAft>
        <a:buChar char="•"/>
        <a:defRPr sz="2000">
          <a:solidFill>
            <a:schemeClr val="tx1"/>
          </a:solidFill>
          <a:latin typeface="Times New Roman" pitchFamily="18" charset="0"/>
          <a:cs typeface="+mn-cs"/>
        </a:defRPr>
      </a:lvl8pPr>
      <a:lvl9pPr marL="4038600" indent="-381000" algn="l" rtl="0" fontAlgn="base">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info_mtp.fct@navy.mil" TargetMode="External"/><Relationship Id="rId2" Type="http://schemas.openxmlformats.org/officeDocument/2006/relationships/hyperlink" Target="mailto:support@cniffr.or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sellerportal.redeam.io/login"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redeam-2763550.hs-sites.com/knowledge/reseller-portal-company-user-managemen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https://redeam-2763550.hs-sites.com/knowledge/reseller-portal-price-adjustmen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bookings"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bookings"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ites.com/knowledge/reservations"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462" y="1808774"/>
            <a:ext cx="10029075" cy="2954655"/>
          </a:xfrm>
        </p:spPr>
        <p:txBody>
          <a:bodyPr/>
          <a:lstStyle/>
          <a:p>
            <a:br>
              <a:rPr lang="en-US" i="0" dirty="0"/>
            </a:br>
            <a:r>
              <a:rPr lang="en-US" dirty="0"/>
              <a:t>Military Ticket Program (MTP) </a:t>
            </a:r>
            <a:br>
              <a:rPr lang="en-US" dirty="0"/>
            </a:br>
            <a:r>
              <a:rPr lang="en-US" dirty="0"/>
              <a:t>Information &amp; Training on Redeam Reseller Portal </a:t>
            </a:r>
            <a:br>
              <a:rPr lang="en-US" dirty="0"/>
            </a:br>
            <a:r>
              <a:rPr lang="en-US" dirty="0"/>
              <a:t>for </a:t>
            </a:r>
            <a:br>
              <a:rPr lang="en-US" dirty="0"/>
            </a:br>
            <a:r>
              <a:rPr lang="en-US" dirty="0"/>
              <a:t>Disney Trade Ticket Connect (DTTC)</a:t>
            </a:r>
            <a:br>
              <a:rPr lang="en-US" dirty="0"/>
            </a:br>
            <a:endParaRPr lang="en-US" i="0"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D27A1FBF-122C-4E85-A3E8-BC1F1A5F5A14}" type="slidenum">
              <a:rPr lang="en-US" sz="1200">
                <a:solidFill>
                  <a:srgbClr val="000000"/>
                </a:solidFill>
                <a:latin typeface="Arial" charset="0"/>
                <a:cs typeface="Times New Roman" pitchFamily="18" charset="0"/>
              </a:rPr>
              <a:pPr fontAlgn="base">
                <a:spcBef>
                  <a:spcPct val="0"/>
                </a:spcBef>
                <a:spcAft>
                  <a:spcPct val="0"/>
                </a:spcAft>
                <a:defRPr/>
              </a:pPr>
              <a:t>1</a:t>
            </a:fld>
            <a:endParaRPr lang="en-US" sz="1200" dirty="0">
              <a:solidFill>
                <a:srgbClr val="000000"/>
              </a:solidFill>
              <a:latin typeface="Arial" charset="0"/>
              <a:cs typeface="Times New Roman" pitchFamily="18" charset="0"/>
            </a:endParaRPr>
          </a:p>
        </p:txBody>
      </p:sp>
      <p:pic>
        <p:nvPicPr>
          <p:cNvPr id="6" name="Picture 5"/>
          <p:cNvPicPr>
            <a:picLocks noChangeAspect="1"/>
          </p:cNvPicPr>
          <p:nvPr/>
        </p:nvPicPr>
        <p:blipFill>
          <a:blip r:embed="rId3"/>
          <a:stretch>
            <a:fillRect/>
          </a:stretch>
        </p:blipFill>
        <p:spPr>
          <a:xfrm>
            <a:off x="9294617" y="175747"/>
            <a:ext cx="1295975" cy="486642"/>
          </a:xfrm>
          <a:prstGeom prst="rect">
            <a:avLst/>
          </a:prstGeom>
        </p:spPr>
      </p:pic>
    </p:spTree>
    <p:extLst>
      <p:ext uri="{BB962C8B-B14F-4D97-AF65-F5344CB8AC3E}">
        <p14:creationId xmlns:p14="http://schemas.microsoft.com/office/powerpoint/2010/main" val="515549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Cancellations</a:t>
            </a:r>
          </a:p>
        </p:txBody>
      </p:sp>
      <p:sp>
        <p:nvSpPr>
          <p:cNvPr id="3" name="Content Placeholder 2"/>
          <p:cNvSpPr>
            <a:spLocks noGrp="1"/>
          </p:cNvSpPr>
          <p:nvPr>
            <p:ph idx="1"/>
          </p:nvPr>
        </p:nvSpPr>
        <p:spPr>
          <a:xfrm>
            <a:off x="1016000" y="1143000"/>
            <a:ext cx="10499725" cy="5238750"/>
          </a:xfrm>
        </p:spPr>
        <p:txBody>
          <a:bodyPr/>
          <a:lstStyle/>
          <a:p>
            <a:pPr marL="0" lvl="0" indent="0" fontAlgn="ctr">
              <a:buNone/>
            </a:pPr>
            <a:r>
              <a:rPr lang="en-US" sz="1800" u="sng" dirty="0"/>
              <a:t>Cancellations:</a:t>
            </a:r>
          </a:p>
          <a:p>
            <a:pPr marL="0" indent="0">
              <a:buNone/>
            </a:pPr>
            <a:r>
              <a:rPr lang="en-US" sz="1600" b="0" i="0" dirty="0"/>
              <a:t>Super Location Admin, Local Admin &amp; Managers are responsible for the cancellation of bookings</a:t>
            </a:r>
            <a:r>
              <a:rPr lang="en-US" sz="1800" b="0" i="0" dirty="0"/>
              <a:t>.</a:t>
            </a:r>
          </a:p>
          <a:p>
            <a:pPr lvl="1">
              <a:buFont typeface="Arial" panose="020B0604020202020204" pitchFamily="34" charset="0"/>
              <a:buChar char="•"/>
            </a:pPr>
            <a:r>
              <a:rPr lang="en-US" sz="1400" b="0" i="0" dirty="0"/>
              <a:t>The standard Agent Role cannot process cancelations.</a:t>
            </a:r>
          </a:p>
          <a:p>
            <a:pPr lvl="1">
              <a:buFont typeface="Arial" panose="020B0604020202020204" pitchFamily="34" charset="0"/>
              <a:buChar char="•"/>
            </a:pPr>
            <a:r>
              <a:rPr lang="en-US" sz="1400" b="0" i="0" dirty="0"/>
              <a:t>Cancelling the booking will trigger a cancellation confirmation email. </a:t>
            </a:r>
          </a:p>
          <a:p>
            <a:pPr lvl="1">
              <a:buFont typeface="Arial" panose="020B0604020202020204" pitchFamily="34" charset="0"/>
              <a:buChar char="•"/>
            </a:pPr>
            <a:r>
              <a:rPr lang="en-US" sz="1400" b="0" i="0" dirty="0"/>
              <a:t>Bases are responsible for processing cancellations in </a:t>
            </a:r>
            <a:r>
              <a:rPr lang="en-US" sz="1400" b="0" i="0" dirty="0" err="1"/>
              <a:t>Redeam</a:t>
            </a:r>
            <a:r>
              <a:rPr lang="en-US" sz="1400" b="0" i="0" dirty="0"/>
              <a:t> before the end of the month. </a:t>
            </a:r>
          </a:p>
          <a:p>
            <a:pPr lvl="1">
              <a:buFont typeface="Arial" panose="020B0604020202020204" pitchFamily="34" charset="0"/>
              <a:buChar char="•"/>
            </a:pPr>
            <a:r>
              <a:rPr lang="en-US" sz="1400" b="0" i="0" dirty="0"/>
              <a:t>As long as the cancellation is processed within </a:t>
            </a:r>
            <a:r>
              <a:rPr lang="en-US" sz="1400" b="0" i="0" dirty="0" err="1"/>
              <a:t>Redeam</a:t>
            </a:r>
            <a:r>
              <a:rPr lang="en-US" sz="1400" b="0" i="0" dirty="0"/>
              <a:t> then the MTP Cancellation Request Form is not needed.</a:t>
            </a:r>
          </a:p>
          <a:p>
            <a:pPr lvl="1">
              <a:buFont typeface="Arial" panose="020B0604020202020204" pitchFamily="34" charset="0"/>
              <a:buChar char="•"/>
            </a:pPr>
            <a:r>
              <a:rPr lang="en-US" sz="1400" b="0" i="0" dirty="0"/>
              <a:t>If the cancellation cannot be processed within </a:t>
            </a:r>
            <a:r>
              <a:rPr lang="en-US" sz="1400" b="0" i="0" dirty="0" err="1"/>
              <a:t>Redeam</a:t>
            </a:r>
            <a:r>
              <a:rPr lang="en-US" sz="1400" b="0" i="0" dirty="0"/>
              <a:t> then DO submit the MTP Cancellation Request Form.</a:t>
            </a:r>
          </a:p>
          <a:p>
            <a:pPr lvl="1">
              <a:buFont typeface="Arial" panose="020B0604020202020204" pitchFamily="34" charset="0"/>
              <a:buChar char="•"/>
            </a:pPr>
            <a:r>
              <a:rPr lang="en-US" sz="1400" b="0" i="0" dirty="0"/>
              <a:t>Manual Cancellations – MTP will post in TMS, then the credits will appear on the bases monthly invoice.</a:t>
            </a:r>
          </a:p>
          <a:p>
            <a:pPr lvl="1">
              <a:buFont typeface="Arial" panose="020B0604020202020204" pitchFamily="34" charset="0"/>
              <a:buChar char="•"/>
            </a:pPr>
            <a:r>
              <a:rPr lang="en-US" sz="1400" i="0" u="sng" dirty="0"/>
              <a:t>Bookings must be cancelled in full – be sure to create whole new orders</a:t>
            </a:r>
          </a:p>
          <a:p>
            <a:pPr marL="457200" lvl="1" indent="0">
              <a:buNone/>
            </a:pPr>
            <a:endParaRPr lang="en-US" sz="1400" b="0" i="0" dirty="0"/>
          </a:p>
          <a:p>
            <a:pPr marL="457200" lvl="1" indent="0">
              <a:buNone/>
            </a:pPr>
            <a:endParaRPr lang="en-US" sz="1400" b="0" i="0" dirty="0"/>
          </a:p>
          <a:p>
            <a:pPr lvl="1"/>
            <a:endParaRPr lang="en-US" sz="1400" b="0" i="0" dirty="0"/>
          </a:p>
          <a:p>
            <a:pPr marL="457200" lvl="1" indent="0">
              <a:buNone/>
            </a:pPr>
            <a:endParaRPr lang="en-US" sz="14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10</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2112120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Cancellation Policy</a:t>
            </a:r>
          </a:p>
        </p:txBody>
      </p:sp>
      <p:sp>
        <p:nvSpPr>
          <p:cNvPr id="3" name="Content Placeholder 2"/>
          <p:cNvSpPr>
            <a:spLocks noGrp="1"/>
          </p:cNvSpPr>
          <p:nvPr>
            <p:ph idx="1"/>
          </p:nvPr>
        </p:nvSpPr>
        <p:spPr>
          <a:xfrm>
            <a:off x="1016000" y="1143000"/>
            <a:ext cx="10499725" cy="5238750"/>
          </a:xfrm>
        </p:spPr>
        <p:txBody>
          <a:bodyPr/>
          <a:lstStyle/>
          <a:p>
            <a:pPr marL="0" lvl="0" indent="0" fontAlgn="ctr">
              <a:buNone/>
            </a:pPr>
            <a:r>
              <a:rPr lang="en-US" sz="1800" u="sng" dirty="0"/>
              <a:t>Cancellations:</a:t>
            </a:r>
          </a:p>
          <a:p>
            <a:pPr fontAlgn="ctr"/>
            <a:r>
              <a:rPr lang="en-US" sz="1800" b="0" i="0" dirty="0"/>
              <a:t>Any ticket booking is "able" to be cancelled, when a cancellation request is placed in </a:t>
            </a:r>
            <a:r>
              <a:rPr lang="en-US" sz="1800" b="0" i="0" dirty="0" err="1"/>
              <a:t>Redeam</a:t>
            </a:r>
            <a:r>
              <a:rPr lang="en-US" sz="1800" b="0" i="0" dirty="0"/>
              <a:t>, an internal "query" is performed to essentially see if the ticket "qualifies" to be cancelled.  If it fails or is deemed "not voidable" it is because of one of the reasons below:</a:t>
            </a:r>
          </a:p>
          <a:p>
            <a:pPr lvl="1" fontAlgn="ctr">
              <a:spcBef>
                <a:spcPts val="0"/>
              </a:spcBef>
              <a:spcAft>
                <a:spcPts val="0"/>
              </a:spcAft>
              <a:buFont typeface="Arial" panose="020B0604020202020204" pitchFamily="34" charset="0"/>
              <a:buChar char="•"/>
            </a:pPr>
            <a:r>
              <a:rPr lang="en-US" sz="1600" b="0" i="0" dirty="0"/>
              <a:t>Ticket was previously cancelled.</a:t>
            </a:r>
          </a:p>
          <a:p>
            <a:pPr lvl="1" fontAlgn="ctr">
              <a:spcBef>
                <a:spcPts val="0"/>
              </a:spcBef>
              <a:spcAft>
                <a:spcPts val="0"/>
              </a:spcAft>
              <a:buFont typeface="Arial" panose="020B0604020202020204" pitchFamily="34" charset="0"/>
              <a:buChar char="•"/>
            </a:pPr>
            <a:r>
              <a:rPr lang="en-US" sz="1600" b="0" i="0" dirty="0"/>
              <a:t>Ticket was upgraded.</a:t>
            </a:r>
          </a:p>
          <a:p>
            <a:pPr lvl="1" fontAlgn="ctr">
              <a:spcBef>
                <a:spcPts val="0"/>
              </a:spcBef>
              <a:spcAft>
                <a:spcPts val="0"/>
              </a:spcAft>
              <a:buFont typeface="Arial" panose="020B0604020202020204" pitchFamily="34" charset="0"/>
              <a:buChar char="•"/>
            </a:pPr>
            <a:r>
              <a:rPr lang="en-US" sz="1600" b="0" i="0" dirty="0"/>
              <a:t>Ticket was already used.</a:t>
            </a:r>
          </a:p>
          <a:p>
            <a:pPr marL="457200" lvl="1" indent="0" fontAlgn="ctr">
              <a:spcBef>
                <a:spcPts val="0"/>
              </a:spcBef>
              <a:spcAft>
                <a:spcPts val="0"/>
              </a:spcAft>
              <a:buNone/>
            </a:pPr>
            <a:endParaRPr lang="en-US" sz="1800" b="0" i="0" dirty="0"/>
          </a:p>
          <a:p>
            <a:pPr lvl="0" fontAlgn="ctr"/>
            <a:r>
              <a:rPr lang="en-US" sz="1800" b="0" i="0" dirty="0"/>
              <a:t>Tickets are not eligible to be voided:</a:t>
            </a:r>
            <a:endParaRPr lang="en-US" sz="2000" b="0" i="0" dirty="0"/>
          </a:p>
          <a:p>
            <a:pPr lvl="1" fontAlgn="ctr">
              <a:spcBef>
                <a:spcPts val="0"/>
              </a:spcBef>
              <a:spcAft>
                <a:spcPts val="0"/>
              </a:spcAft>
              <a:buFont typeface="Arial" panose="020B0604020202020204" pitchFamily="34" charset="0"/>
              <a:buChar char="•"/>
            </a:pPr>
            <a:r>
              <a:rPr lang="en-US" sz="1600" b="0" i="0" dirty="0"/>
              <a:t>If past 30 days after the expiration date.</a:t>
            </a:r>
            <a:endParaRPr lang="en-US" sz="1800" b="0" i="0" dirty="0"/>
          </a:p>
          <a:p>
            <a:pPr lvl="1" fontAlgn="ctr">
              <a:spcBef>
                <a:spcPts val="0"/>
              </a:spcBef>
              <a:spcAft>
                <a:spcPts val="0"/>
              </a:spcAft>
              <a:buFont typeface="Arial" panose="020B0604020202020204" pitchFamily="34" charset="0"/>
              <a:buChar char="•"/>
            </a:pPr>
            <a:r>
              <a:rPr lang="en-US" sz="1600" b="0" i="0" dirty="0"/>
              <a:t>If the ticket has no expiration date and is after 90 days of the ticket activation.</a:t>
            </a:r>
            <a:endParaRPr lang="en-US" sz="1800" b="0" i="0" dirty="0"/>
          </a:p>
          <a:p>
            <a:pPr lvl="1" fontAlgn="ctr">
              <a:spcBef>
                <a:spcPts val="0"/>
              </a:spcBef>
              <a:spcAft>
                <a:spcPts val="0"/>
              </a:spcAft>
              <a:buFont typeface="Arial" panose="020B0604020202020204" pitchFamily="34" charset="0"/>
              <a:buChar char="•"/>
            </a:pPr>
            <a:r>
              <a:rPr lang="en-US" sz="1600" b="0" i="0" dirty="0"/>
              <a:t>If used or modified by Guest.</a:t>
            </a:r>
            <a:endParaRPr lang="en-US" sz="1800" b="0" i="0" dirty="0"/>
          </a:p>
          <a:p>
            <a:pPr lvl="1" fontAlgn="ctr">
              <a:spcBef>
                <a:spcPts val="0"/>
              </a:spcBef>
              <a:spcAft>
                <a:spcPts val="0"/>
              </a:spcAft>
              <a:buFont typeface="Arial" panose="020B0604020202020204" pitchFamily="34" charset="0"/>
              <a:buChar char="•"/>
            </a:pPr>
            <a:r>
              <a:rPr lang="en-US" sz="1600" b="0" i="0" dirty="0"/>
              <a:t>There is no need to check usage when the ticket can’t be voided.  If not eligible to be voided, the void will not be completed.</a:t>
            </a:r>
            <a:endParaRPr lang="en-US" sz="1800" b="0" i="0" dirty="0"/>
          </a:p>
          <a:p>
            <a:pPr marL="0" indent="0" algn="ctr">
              <a:buNone/>
            </a:pPr>
            <a:endParaRPr lang="en-US" sz="800" i="0" dirty="0">
              <a:solidFill>
                <a:srgbClr val="FF0000"/>
              </a:solidFill>
            </a:endParaRPr>
          </a:p>
          <a:p>
            <a:pPr marL="0" indent="0" algn="ctr">
              <a:buNone/>
            </a:pPr>
            <a:endParaRPr lang="en-US" sz="800" i="0" dirty="0">
              <a:solidFill>
                <a:srgbClr val="FF0000"/>
              </a:solidFill>
            </a:endParaRPr>
          </a:p>
          <a:p>
            <a:pPr marL="0" indent="0" algn="ctr">
              <a:buNone/>
            </a:pPr>
            <a:r>
              <a:rPr lang="en-US" sz="1400" i="0" dirty="0">
                <a:solidFill>
                  <a:schemeClr val="accent2">
                    <a:lumMod val="75000"/>
                  </a:schemeClr>
                </a:solidFill>
              </a:rPr>
              <a:t>Bookings must be cancelled in full, no partial order cancellations are allowed</a:t>
            </a:r>
            <a:endParaRPr lang="en-US" sz="1800" i="0" dirty="0">
              <a:solidFill>
                <a:schemeClr val="accent2">
                  <a:lumMod val="75000"/>
                </a:schemeClr>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11</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3200349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a:t>
            </a:r>
          </a:p>
        </p:txBody>
      </p:sp>
      <p:sp>
        <p:nvSpPr>
          <p:cNvPr id="3" name="Content Placeholder 2"/>
          <p:cNvSpPr>
            <a:spLocks noGrp="1"/>
          </p:cNvSpPr>
          <p:nvPr>
            <p:ph idx="1"/>
          </p:nvPr>
        </p:nvSpPr>
        <p:spPr/>
        <p:txBody>
          <a:bodyPr/>
          <a:lstStyle/>
          <a:p>
            <a:pPr marL="0" indent="0">
              <a:buNone/>
            </a:pPr>
            <a:r>
              <a:rPr lang="en-US" sz="1600" u="sng" dirty="0"/>
              <a:t>Redeam Reporting:</a:t>
            </a:r>
          </a:p>
          <a:p>
            <a:r>
              <a:rPr lang="en-US" sz="2000" b="0" i="0" dirty="0"/>
              <a:t>Super Users &amp; Location Super Admin can pull the “All Bookings Report”.</a:t>
            </a:r>
          </a:p>
          <a:p>
            <a:r>
              <a:rPr lang="en-US" sz="2000" b="0" i="0" dirty="0"/>
              <a:t>Location Super Admin (Ticket &amp; Travel Manager) can run the Redeam report daily and verify to sales against their POS reports.</a:t>
            </a:r>
          </a:p>
          <a:p>
            <a:r>
              <a:rPr lang="en-US" sz="2000" b="0" i="0" dirty="0"/>
              <a:t>Prices on the Redeam reports will not reflect the BASE COST. </a:t>
            </a:r>
          </a:p>
          <a:p>
            <a:r>
              <a:rPr lang="en-US" sz="2000" b="0" i="0" dirty="0"/>
              <a:t>Each order will reflect the total retail price of the whole order.</a:t>
            </a:r>
          </a:p>
          <a:p>
            <a:r>
              <a:rPr lang="en-US" sz="2000" b="0" i="0" dirty="0"/>
              <a:t>Each order will display the number of days but not detail ticket amenities.  </a:t>
            </a:r>
          </a:p>
          <a:p>
            <a:pPr marL="0" indent="0">
              <a:buNone/>
            </a:pPr>
            <a:endParaRPr lang="en-US" sz="2000" b="0" i="0" dirty="0"/>
          </a:p>
          <a:p>
            <a:pPr marL="0" indent="0">
              <a:buNone/>
            </a:pPr>
            <a:endParaRPr lang="en-US" sz="2000" b="0" i="0" dirty="0"/>
          </a:p>
          <a:p>
            <a:endParaRPr lang="en-US" sz="1600" b="0" i="0" dirty="0"/>
          </a:p>
          <a:p>
            <a:endParaRPr lang="en-US" sz="2000" b="0" i="0" dirty="0"/>
          </a:p>
          <a:p>
            <a:endParaRPr lang="en-US" dirty="0"/>
          </a:p>
          <a:p>
            <a:pPr marL="0" indent="0">
              <a:buNone/>
            </a:pPr>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12</a:t>
            </a:fld>
            <a:endParaRPr lang="en-US" dirty="0"/>
          </a:p>
        </p:txBody>
      </p:sp>
      <p:pic>
        <p:nvPicPr>
          <p:cNvPr id="6" name="Picture 5"/>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15942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 Cont.</a:t>
            </a:r>
          </a:p>
        </p:txBody>
      </p:sp>
      <p:sp>
        <p:nvSpPr>
          <p:cNvPr id="3" name="Content Placeholder 2"/>
          <p:cNvSpPr>
            <a:spLocks noGrp="1"/>
          </p:cNvSpPr>
          <p:nvPr>
            <p:ph idx="1"/>
          </p:nvPr>
        </p:nvSpPr>
        <p:spPr/>
        <p:txBody>
          <a:bodyPr/>
          <a:lstStyle/>
          <a:p>
            <a:pPr marL="0" indent="0">
              <a:buNone/>
            </a:pPr>
            <a:r>
              <a:rPr lang="en-US" sz="1800" u="sng" dirty="0"/>
              <a:t>Disney Base Next Day Reporting &amp; Emails:</a:t>
            </a:r>
          </a:p>
          <a:p>
            <a:r>
              <a:rPr lang="en-US" sz="1800" b="0" i="0" dirty="0"/>
              <a:t>Disney will still generate and send a Next Day Report </a:t>
            </a:r>
          </a:p>
          <a:p>
            <a:pPr marL="457200" lvl="1" indent="0">
              <a:buNone/>
            </a:pPr>
            <a:r>
              <a:rPr lang="en-US" sz="1400" b="0" i="0" dirty="0"/>
              <a:t>– MTP will support the updating of the Bases Next Day Reporting email for these reports</a:t>
            </a:r>
          </a:p>
          <a:p>
            <a:r>
              <a:rPr lang="en-US" sz="1800" b="0" i="0" dirty="0"/>
              <a:t>New fields include: </a:t>
            </a:r>
          </a:p>
          <a:p>
            <a:pPr lvl="1"/>
            <a:r>
              <a:rPr lang="en-US" sz="1400" b="0" i="0" dirty="0"/>
              <a:t>Res Num -  The Disney reservation number is Alpha Numeric and 12 characters.  This is the number provided to Guests for linking their tickets. </a:t>
            </a:r>
          </a:p>
          <a:p>
            <a:pPr lvl="1"/>
            <a:r>
              <a:rPr lang="en-US" sz="1400" b="0" i="0" dirty="0"/>
              <a:t>CMD Operator (Currently the agent seller id) in DTTC sends sales transactions, the value is TradeOrderSvc.  When Voids are performed for orphan cleanup process, the value will be  TradeUtilitySvc. Orphan bookings will rarely happen. </a:t>
            </a:r>
          </a:p>
          <a:p>
            <a:pPr lvl="1"/>
            <a:r>
              <a:rPr lang="en-US" sz="1400" b="0" i="0" dirty="0"/>
              <a:t>Guest name – Lead guest name is required for all Bookings</a:t>
            </a:r>
          </a:p>
          <a:p>
            <a:pPr marL="0" indent="0">
              <a:buNone/>
            </a:pPr>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13</a:t>
            </a:fld>
            <a:endParaRPr lang="en-US" dirty="0"/>
          </a:p>
        </p:txBody>
      </p:sp>
      <p:pic>
        <p:nvPicPr>
          <p:cNvPr id="5" name="Picture 4">
            <a:extLst>
              <a:ext uri="{FF2B5EF4-FFF2-40B4-BE49-F238E27FC236}">
                <a16:creationId xmlns:a16="http://schemas.microsoft.com/office/drawing/2014/main" id="{2217130E-264F-34DB-0545-6A8F0DB2BE38}"/>
              </a:ext>
            </a:extLst>
          </p:cNvPr>
          <p:cNvPicPr>
            <a:picLocks noChangeAspect="1"/>
          </p:cNvPicPr>
          <p:nvPr/>
        </p:nvPicPr>
        <p:blipFill>
          <a:blip r:embed="rId2"/>
          <a:stretch>
            <a:fillRect/>
          </a:stretch>
        </p:blipFill>
        <p:spPr>
          <a:xfrm>
            <a:off x="858308" y="4471078"/>
            <a:ext cx="10620375" cy="1009650"/>
          </a:xfrm>
          <a:prstGeom prst="rect">
            <a:avLst/>
          </a:prstGeom>
        </p:spPr>
      </p:pic>
      <p:pic>
        <p:nvPicPr>
          <p:cNvPr id="6" name="Picture 5"/>
          <p:cNvPicPr>
            <a:picLocks noChangeAspect="1"/>
          </p:cNvPicPr>
          <p:nvPr/>
        </p:nvPicPr>
        <p:blipFill>
          <a:blip r:embed="rId3"/>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3329384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 Continued</a:t>
            </a:r>
          </a:p>
        </p:txBody>
      </p:sp>
      <p:sp>
        <p:nvSpPr>
          <p:cNvPr id="3" name="Content Placeholder 2"/>
          <p:cNvSpPr>
            <a:spLocks noGrp="1"/>
          </p:cNvSpPr>
          <p:nvPr>
            <p:ph idx="1"/>
          </p:nvPr>
        </p:nvSpPr>
        <p:spPr/>
        <p:txBody>
          <a:bodyPr/>
          <a:lstStyle/>
          <a:p>
            <a:pPr marL="0" indent="0">
              <a:buNone/>
            </a:pPr>
            <a:r>
              <a:rPr lang="en-US" sz="1800" u="sng" dirty="0"/>
              <a:t>TMS Vendor Direct Reports:</a:t>
            </a:r>
          </a:p>
          <a:p>
            <a:r>
              <a:rPr lang="en-US" sz="1800" b="0" i="0" dirty="0"/>
              <a:t>MTP will load the </a:t>
            </a:r>
            <a:r>
              <a:rPr lang="en-US" sz="1800" b="0" i="0" dirty="0" err="1"/>
              <a:t>Redeam</a:t>
            </a:r>
            <a:r>
              <a:rPr lang="en-US" sz="1800" b="0" i="0" dirty="0"/>
              <a:t> (DTTC) NEXT Day Sales Report to TMS every business day following sales by 10 a.m. CST.</a:t>
            </a:r>
          </a:p>
          <a:p>
            <a:r>
              <a:rPr lang="en-US" sz="1800" b="0" i="0" dirty="0"/>
              <a:t>Managers should run the TMS Vendor Direct Report to reconcile their point of sale system for previous days Redeam Sales </a:t>
            </a:r>
          </a:p>
          <a:p>
            <a:r>
              <a:rPr lang="en-US" sz="1800" b="0" i="0" dirty="0"/>
              <a:t>MTP Naming Convention for WDW Tickets will remain “DTC 1DAY BASE A” at this time. We are not changing the name of the tickets &amp; there is no price change at this time.</a:t>
            </a:r>
          </a:p>
          <a:p>
            <a:r>
              <a:rPr lang="en-US" sz="1800" b="0" i="0" dirty="0"/>
              <a:t>For RecTrac users the RecTrac ID’s will also remain the same at this time, example, “DC”</a:t>
            </a:r>
          </a:p>
          <a:p>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14</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400769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Reconciliation</a:t>
            </a:r>
          </a:p>
        </p:txBody>
      </p:sp>
      <p:sp>
        <p:nvSpPr>
          <p:cNvPr id="3" name="Content Placeholder 2"/>
          <p:cNvSpPr>
            <a:spLocks noGrp="1"/>
          </p:cNvSpPr>
          <p:nvPr>
            <p:ph idx="1"/>
          </p:nvPr>
        </p:nvSpPr>
        <p:spPr>
          <a:xfrm>
            <a:off x="469231" y="1040731"/>
            <a:ext cx="11387889" cy="5249560"/>
          </a:xfrm>
        </p:spPr>
        <p:txBody>
          <a:bodyPr/>
          <a:lstStyle/>
          <a:p>
            <a:pPr marL="0" lvl="1" indent="0">
              <a:buNone/>
            </a:pPr>
            <a:r>
              <a:rPr lang="en-US" sz="1800" u="sng" dirty="0">
                <a:ea typeface="+mn-ea"/>
              </a:rPr>
              <a:t>End Of Month Invoicing:</a:t>
            </a:r>
          </a:p>
          <a:p>
            <a:pPr marL="228600" lvl="1" indent="-228600">
              <a:buChar char="•"/>
            </a:pPr>
            <a:r>
              <a:rPr lang="en-US" sz="1600" b="0" i="0" dirty="0">
                <a:ea typeface="+mn-ea"/>
              </a:rPr>
              <a:t>ALL DTC and  DTTC </a:t>
            </a:r>
            <a:r>
              <a:rPr lang="en-US" sz="1600" b="0" i="0" dirty="0" err="1">
                <a:ea typeface="+mn-ea"/>
              </a:rPr>
              <a:t>Redeam</a:t>
            </a:r>
            <a:r>
              <a:rPr lang="en-US" sz="1600" b="0" i="0" dirty="0">
                <a:ea typeface="+mn-ea"/>
              </a:rPr>
              <a:t> Sales will be included in your TMS Vendor Direct Month End Invoice.</a:t>
            </a:r>
          </a:p>
          <a:p>
            <a:pPr marL="228600" lvl="1" indent="-228600">
              <a:buChar char="•"/>
            </a:pPr>
            <a:r>
              <a:rPr lang="en-US" sz="1600" b="0" i="0" dirty="0">
                <a:ea typeface="+mn-ea"/>
              </a:rPr>
              <a:t>The “TMS AR Reconciliation” report can also be used after invoicing to reconcile your end of month. </a:t>
            </a:r>
          </a:p>
          <a:p>
            <a:pPr marL="228600" lvl="1" indent="-228600">
              <a:buChar char="•"/>
            </a:pPr>
            <a:r>
              <a:rPr lang="en-US" sz="1600" b="0" i="0" dirty="0">
                <a:ea typeface="+mn-ea"/>
              </a:rPr>
              <a:t>Managers can pull their location invoices from TMS, under the Administration tab.</a:t>
            </a:r>
          </a:p>
          <a:p>
            <a:pPr marL="228600" lvl="1" indent="-228600">
              <a:buChar char="•"/>
            </a:pPr>
            <a:r>
              <a:rPr lang="en-US" sz="1600" b="0" i="0" dirty="0">
                <a:ea typeface="+mn-ea"/>
              </a:rPr>
              <a:t>Invoices will be provided from MTP after reconciling is complete, usually by the 5th business day of the month.</a:t>
            </a:r>
          </a:p>
          <a:p>
            <a:pPr marL="228600" lvl="1" indent="-228600">
              <a:buChar char="•"/>
            </a:pPr>
            <a:r>
              <a:rPr lang="en-US" sz="1500" b="0" i="0" dirty="0">
                <a:ea typeface="+mn-ea"/>
              </a:rPr>
              <a:t>If you have questions or concerns about your invoice, please contact MTP Accounting: mtp_accounting.fct@navy.mil</a:t>
            </a: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15</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543950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Trouble Tickets and Support</a:t>
            </a:r>
          </a:p>
        </p:txBody>
      </p:sp>
      <p:sp>
        <p:nvSpPr>
          <p:cNvPr id="3" name="Content Placeholder 2"/>
          <p:cNvSpPr>
            <a:spLocks noGrp="1"/>
          </p:cNvSpPr>
          <p:nvPr>
            <p:ph idx="1"/>
          </p:nvPr>
        </p:nvSpPr>
        <p:spPr/>
        <p:txBody>
          <a:bodyPr/>
          <a:lstStyle/>
          <a:p>
            <a:pPr marL="0" indent="0">
              <a:buNone/>
            </a:pPr>
            <a:r>
              <a:rPr lang="en-US" sz="1600" u="sng" dirty="0"/>
              <a:t>Issues &amp; Support:</a:t>
            </a:r>
          </a:p>
          <a:p>
            <a:pPr marL="0" indent="0">
              <a:buNone/>
            </a:pPr>
            <a:r>
              <a:rPr lang="en-US" sz="1600" b="0" i="0" dirty="0"/>
              <a:t>MTP will be your main support POC for the </a:t>
            </a:r>
            <a:r>
              <a:rPr lang="en-US" sz="1600" b="0" i="0" dirty="0" err="1"/>
              <a:t>Redeam</a:t>
            </a:r>
            <a:r>
              <a:rPr lang="en-US" sz="1600" b="0" i="0" dirty="0"/>
              <a:t>. ALL Support Requests should contain your location name, web browsers used, a picture of the error message received, &amp; a brief description of what you were doing when the error occurred</a:t>
            </a:r>
          </a:p>
          <a:p>
            <a:pPr marL="0" indent="0">
              <a:buNone/>
            </a:pPr>
            <a:r>
              <a:rPr lang="en-US" sz="1600" b="0" i="0" dirty="0"/>
              <a:t>Examples of when to contact MTP:</a:t>
            </a:r>
          </a:p>
          <a:p>
            <a:r>
              <a:rPr lang="en-US" sz="1600" b="0" i="0" dirty="0"/>
              <a:t>If you do not received a password reset email. </a:t>
            </a:r>
          </a:p>
          <a:p>
            <a:r>
              <a:rPr lang="en-US" sz="1600" b="0" i="0" dirty="0"/>
              <a:t>If users run into an issue while using </a:t>
            </a:r>
            <a:r>
              <a:rPr lang="en-US" sz="1600" b="0" i="0" dirty="0" err="1"/>
              <a:t>Redeam</a:t>
            </a:r>
            <a:r>
              <a:rPr lang="en-US" sz="1600" b="0" i="0" dirty="0"/>
              <a:t> email MTP Info Box or AIMS</a:t>
            </a:r>
          </a:p>
          <a:p>
            <a:r>
              <a:rPr lang="en-US" sz="1600" b="0" i="0" dirty="0"/>
              <a:t>Try logging in &amp; out; Use a Different Browsers; Speak to your Manager</a:t>
            </a:r>
          </a:p>
          <a:p>
            <a:pPr marL="0" indent="0">
              <a:buNone/>
            </a:pPr>
            <a:endParaRPr lang="en-US" sz="400" b="0" i="0" dirty="0"/>
          </a:p>
          <a:p>
            <a:pPr marL="0" indent="0">
              <a:buNone/>
            </a:pPr>
            <a:r>
              <a:rPr lang="en-US" sz="1600" b="0" i="0" dirty="0"/>
              <a:t>You can submit a trouble ticket to MTP through AIMS our 24/7 support desk or by contacting MTP.</a:t>
            </a:r>
          </a:p>
          <a:p>
            <a:pPr lvl="2"/>
            <a:r>
              <a:rPr lang="en-US" sz="1200" b="0" i="0" u="sng" dirty="0">
                <a:solidFill>
                  <a:schemeClr val="tx1"/>
                </a:solidFill>
              </a:rPr>
              <a:t>AIMS: </a:t>
            </a:r>
            <a:r>
              <a:rPr lang="en-US" sz="1200" b="0" i="0" dirty="0"/>
              <a:t>1-844-697-4357 or </a:t>
            </a:r>
            <a:r>
              <a:rPr lang="en-US" sz="1200" b="0" i="0" dirty="0">
                <a:hlinkClick r:id="rId2"/>
              </a:rPr>
              <a:t>support@cniffr.org</a:t>
            </a:r>
            <a:endParaRPr lang="en-US" sz="1200" b="0" i="0" dirty="0"/>
          </a:p>
          <a:p>
            <a:pPr lvl="2"/>
            <a:r>
              <a:rPr lang="en-US" sz="1200" b="0" i="0" u="sng" dirty="0"/>
              <a:t>MTP:</a:t>
            </a:r>
            <a:r>
              <a:rPr lang="en-US" sz="1200" b="0" i="0" dirty="0"/>
              <a:t> 901-874-6891 or </a:t>
            </a:r>
            <a:r>
              <a:rPr lang="en-US" sz="1200" b="0" i="0" dirty="0">
                <a:hlinkClick r:id="rId3"/>
              </a:rPr>
              <a:t>info_mtp.fct@navy.mil</a:t>
            </a:r>
            <a:endParaRPr lang="en-US" sz="1200" b="0" i="0" dirty="0"/>
          </a:p>
          <a:p>
            <a:pPr marL="800100" lvl="2" indent="0">
              <a:buNone/>
            </a:pPr>
            <a:endParaRPr lang="en-US" sz="1200" b="0" i="0" dirty="0"/>
          </a:p>
          <a:p>
            <a:pPr marL="0" lvl="2" indent="0">
              <a:buNone/>
            </a:pPr>
            <a:r>
              <a:rPr lang="en-US" i="0" dirty="0">
                <a:ea typeface="+mn-ea"/>
              </a:rPr>
              <a:t>Disney Customer Support</a:t>
            </a:r>
          </a:p>
          <a:p>
            <a:pPr marL="285750" lvl="2" indent="-285750"/>
            <a:r>
              <a:rPr lang="en-US" b="0" i="0" dirty="0"/>
              <a:t>If your customer has issues making park reservations, they can call My Disney Experience Support.  </a:t>
            </a:r>
          </a:p>
          <a:p>
            <a:pPr marL="1085850" lvl="3" indent="-285750"/>
            <a:r>
              <a:rPr lang="en-US" b="0" i="0" dirty="0">
                <a:solidFill>
                  <a:schemeClr val="tx1"/>
                </a:solidFill>
              </a:rPr>
              <a:t>Phone </a:t>
            </a:r>
            <a:r>
              <a:rPr lang="en-US" b="0" i="0" dirty="0"/>
              <a:t>(407) 939-4357</a:t>
            </a:r>
          </a:p>
          <a:p>
            <a:pPr marL="0" lvl="2" indent="0">
              <a:buNone/>
            </a:pPr>
            <a:endParaRPr lang="en-US" b="0" i="0" dirty="0">
              <a:ea typeface="+mn-ea"/>
            </a:endParaRPr>
          </a:p>
          <a:p>
            <a:endParaRPr lang="en-US" sz="18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16</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445197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0920" y="1741900"/>
            <a:ext cx="7934960" cy="1969770"/>
          </a:xfrm>
        </p:spPr>
        <p:txBody>
          <a:bodyPr/>
          <a:lstStyle/>
          <a:p>
            <a:br>
              <a:rPr lang="en-US" i="0" dirty="0"/>
            </a:br>
            <a:br>
              <a:rPr lang="en-US" dirty="0"/>
            </a:br>
            <a:br>
              <a:rPr lang="en-US" i="0" dirty="0"/>
            </a:br>
            <a:endParaRPr lang="en-US" i="0"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D27A1FBF-122C-4E85-A3E8-BC1F1A5F5A14}" type="slidenum">
              <a:rPr lang="en-US" sz="1200">
                <a:solidFill>
                  <a:srgbClr val="000000"/>
                </a:solidFill>
                <a:latin typeface="Arial" charset="0"/>
                <a:cs typeface="Times New Roman" pitchFamily="18" charset="0"/>
              </a:rPr>
              <a:pPr fontAlgn="base">
                <a:spcBef>
                  <a:spcPct val="0"/>
                </a:spcBef>
                <a:spcAft>
                  <a:spcPct val="0"/>
                </a:spcAft>
                <a:defRPr/>
              </a:pPr>
              <a:t>2</a:t>
            </a:fld>
            <a:endParaRPr lang="en-US" sz="1200" dirty="0">
              <a:solidFill>
                <a:srgbClr val="000000"/>
              </a:solidFill>
              <a:latin typeface="Arial" charset="0"/>
              <a:cs typeface="Times New Roman" pitchFamily="18" charset="0"/>
            </a:endParaRPr>
          </a:p>
        </p:txBody>
      </p:sp>
      <p:pic>
        <p:nvPicPr>
          <p:cNvPr id="6" name="Picture 5"/>
          <p:cNvPicPr>
            <a:picLocks noChangeAspect="1"/>
          </p:cNvPicPr>
          <p:nvPr/>
        </p:nvPicPr>
        <p:blipFill>
          <a:blip r:embed="rId2"/>
          <a:stretch>
            <a:fillRect/>
          </a:stretch>
        </p:blipFill>
        <p:spPr>
          <a:xfrm>
            <a:off x="10607101" y="239553"/>
            <a:ext cx="1295975" cy="486642"/>
          </a:xfrm>
          <a:prstGeom prst="rect">
            <a:avLst/>
          </a:prstGeom>
        </p:spPr>
      </p:pic>
      <p:sp>
        <p:nvSpPr>
          <p:cNvPr id="7" name="Title 1"/>
          <p:cNvSpPr txBox="1">
            <a:spLocks/>
          </p:cNvSpPr>
          <p:nvPr/>
        </p:nvSpPr>
        <p:spPr bwMode="auto">
          <a:xfrm>
            <a:off x="1950066" y="226871"/>
            <a:ext cx="8596668" cy="492443"/>
          </a:xfrm>
          <a:prstGeom prst="rect">
            <a:avLst/>
          </a:prstGeom>
          <a:noFill/>
          <a:ln w="9525">
            <a:noFill/>
            <a:miter lim="800000"/>
            <a:headEnd/>
            <a:tailEnd/>
          </a:ln>
          <a:effectLst/>
        </p:spPr>
        <p:txBody>
          <a:bodyPr vert="horz" wrap="square" lIns="45720" tIns="0" rIns="45720" bIns="0" numCol="1" anchor="ctr" anchorCtr="0" compatLnSpc="1">
            <a:prstTxWarp prst="textNoShape">
              <a:avLst/>
            </a:prstTxWarp>
            <a:spAutoFit/>
          </a:bodyPr>
          <a:lstStyle>
            <a:lvl1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2pPr>
            <a:lvl3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3pPr>
            <a:lvl4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4pPr>
            <a:lvl5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5pPr>
            <a:lvl6pPr marL="4572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6pPr>
            <a:lvl7pPr marL="9144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7pPr>
            <a:lvl8pPr marL="13716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8pPr>
            <a:lvl9pPr marL="18288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9pPr>
          </a:lstStyle>
          <a:p>
            <a:r>
              <a:rPr lang="en-US" kern="0" dirty="0"/>
              <a:t>Redeam Guidance for Managers</a:t>
            </a:r>
          </a:p>
        </p:txBody>
      </p:sp>
      <p:sp>
        <p:nvSpPr>
          <p:cNvPr id="8" name="Content Placeholder 2"/>
          <p:cNvSpPr txBox="1">
            <a:spLocks/>
          </p:cNvSpPr>
          <p:nvPr/>
        </p:nvSpPr>
        <p:spPr bwMode="auto">
          <a:xfrm>
            <a:off x="1112490" y="1319258"/>
            <a:ext cx="9276835" cy="4916079"/>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lvl1pPr marL="0" indent="0" algn="ctr" rtl="0" eaLnBrk="0" fontAlgn="base" hangingPunct="0">
              <a:spcBef>
                <a:spcPct val="25000"/>
              </a:spcBef>
              <a:spcAft>
                <a:spcPct val="25000"/>
              </a:spcAft>
              <a:buClr>
                <a:schemeClr val="tx1"/>
              </a:buClr>
              <a:buNone/>
              <a:defRPr sz="2400" b="1" i="1">
                <a:solidFill>
                  <a:srgbClr val="000066"/>
                </a:solidFill>
                <a:latin typeface="+mn-lt"/>
                <a:ea typeface="+mn-ea"/>
                <a:cs typeface="+mn-cs"/>
              </a:defRPr>
            </a:lvl1pPr>
            <a:lvl2pPr marL="457200" indent="0" algn="ctr" rtl="0" eaLnBrk="0" fontAlgn="base" hangingPunct="0">
              <a:spcBef>
                <a:spcPct val="25000"/>
              </a:spcBef>
              <a:spcAft>
                <a:spcPct val="25000"/>
              </a:spcAft>
              <a:buClr>
                <a:schemeClr val="tx1"/>
              </a:buClr>
              <a:buNone/>
              <a:defRPr sz="2000" b="1" i="1">
                <a:solidFill>
                  <a:srgbClr val="000066"/>
                </a:solidFill>
                <a:latin typeface="+mn-lt"/>
                <a:cs typeface="+mn-cs"/>
              </a:defRPr>
            </a:lvl2pPr>
            <a:lvl3pPr marL="914400" indent="0" algn="ctr" rtl="0" eaLnBrk="0" fontAlgn="base" hangingPunct="0">
              <a:spcBef>
                <a:spcPct val="25000"/>
              </a:spcBef>
              <a:spcAft>
                <a:spcPct val="25000"/>
              </a:spcAft>
              <a:buClr>
                <a:schemeClr val="tx1"/>
              </a:buClr>
              <a:buNone/>
              <a:defRPr sz="1600" b="1" i="1">
                <a:solidFill>
                  <a:srgbClr val="000066"/>
                </a:solidFill>
                <a:latin typeface="+mn-lt"/>
                <a:cs typeface="+mn-cs"/>
              </a:defRPr>
            </a:lvl3pPr>
            <a:lvl4pPr marL="1371600" indent="0" algn="ctr" rtl="0" eaLnBrk="0" fontAlgn="base" hangingPunct="0">
              <a:spcBef>
                <a:spcPct val="25000"/>
              </a:spcBef>
              <a:spcAft>
                <a:spcPct val="25000"/>
              </a:spcAft>
              <a:buNone/>
              <a:defRPr sz="1400" b="1">
                <a:solidFill>
                  <a:schemeClr val="tx1"/>
                </a:solidFill>
                <a:latin typeface="+mn-lt"/>
                <a:cs typeface="+mn-cs"/>
              </a:defRPr>
            </a:lvl4pPr>
            <a:lvl5pPr marL="1828800" indent="0" algn="ctr" rtl="0" eaLnBrk="0" fontAlgn="base" hangingPunct="0">
              <a:spcBef>
                <a:spcPct val="20000"/>
              </a:spcBef>
              <a:spcAft>
                <a:spcPct val="0"/>
              </a:spcAft>
              <a:buNone/>
              <a:defRPr sz="2000">
                <a:solidFill>
                  <a:schemeClr val="tx1"/>
                </a:solidFill>
                <a:latin typeface="Times New Roman" pitchFamily="18" charset="0"/>
                <a:cs typeface="+mn-cs"/>
              </a:defRPr>
            </a:lvl5pPr>
            <a:lvl6pPr marL="2286000" indent="0" algn="ctr" rtl="0" fontAlgn="base">
              <a:spcBef>
                <a:spcPct val="20000"/>
              </a:spcBef>
              <a:spcAft>
                <a:spcPct val="0"/>
              </a:spcAft>
              <a:buNone/>
              <a:defRPr sz="2000">
                <a:solidFill>
                  <a:schemeClr val="tx1"/>
                </a:solidFill>
                <a:latin typeface="Times New Roman" pitchFamily="18" charset="0"/>
                <a:cs typeface="+mn-cs"/>
              </a:defRPr>
            </a:lvl6pPr>
            <a:lvl7pPr marL="2743200" indent="0" algn="ctr" rtl="0" fontAlgn="base">
              <a:spcBef>
                <a:spcPct val="20000"/>
              </a:spcBef>
              <a:spcAft>
                <a:spcPct val="0"/>
              </a:spcAft>
              <a:buNone/>
              <a:defRPr sz="2000">
                <a:solidFill>
                  <a:schemeClr val="tx1"/>
                </a:solidFill>
                <a:latin typeface="Times New Roman" pitchFamily="18" charset="0"/>
                <a:cs typeface="+mn-cs"/>
              </a:defRPr>
            </a:lvl7pPr>
            <a:lvl8pPr marL="3200400" indent="0" algn="ctr" rtl="0" fontAlgn="base">
              <a:spcBef>
                <a:spcPct val="20000"/>
              </a:spcBef>
              <a:spcAft>
                <a:spcPct val="0"/>
              </a:spcAft>
              <a:buNone/>
              <a:defRPr sz="2000">
                <a:solidFill>
                  <a:schemeClr val="tx1"/>
                </a:solidFill>
                <a:latin typeface="Times New Roman" pitchFamily="18" charset="0"/>
                <a:cs typeface="+mn-cs"/>
              </a:defRPr>
            </a:lvl8pPr>
            <a:lvl9pPr marL="3657600" indent="0" algn="ctr" rtl="0" fontAlgn="base">
              <a:spcBef>
                <a:spcPct val="20000"/>
              </a:spcBef>
              <a:spcAft>
                <a:spcPct val="0"/>
              </a:spcAft>
              <a:buNone/>
              <a:defRPr sz="2000">
                <a:solidFill>
                  <a:schemeClr val="tx1"/>
                </a:solidFill>
                <a:latin typeface="Times New Roman" pitchFamily="18" charset="0"/>
                <a:cs typeface="+mn-cs"/>
              </a:defRPr>
            </a:lvl9pPr>
          </a:lstStyle>
          <a:p>
            <a:pPr algn="l"/>
            <a:r>
              <a:rPr lang="en-US" sz="2000" u="sng" kern="0" dirty="0"/>
              <a:t>Agenda</a:t>
            </a:r>
          </a:p>
          <a:p>
            <a:pPr marL="342900" indent="-342900" algn="l">
              <a:buFont typeface="Arial" panose="020B0604020202020204" pitchFamily="34" charset="0"/>
              <a:buChar char="•"/>
            </a:pPr>
            <a:r>
              <a:rPr lang="en-US" b="0" i="0" kern="0" dirty="0"/>
              <a:t>Training  </a:t>
            </a:r>
          </a:p>
          <a:p>
            <a:pPr marL="342900" indent="-342900" algn="l">
              <a:buFont typeface="Arial" panose="020B0604020202020204" pitchFamily="34" charset="0"/>
              <a:buChar char="•"/>
            </a:pPr>
            <a:r>
              <a:rPr lang="en-US" b="0" i="0" kern="0" dirty="0"/>
              <a:t>Cancellations</a:t>
            </a:r>
          </a:p>
          <a:p>
            <a:pPr marL="342900" indent="-342900" algn="l">
              <a:buFont typeface="Arial" panose="020B0604020202020204" pitchFamily="34" charset="0"/>
              <a:buChar char="•"/>
            </a:pPr>
            <a:r>
              <a:rPr lang="en-US" b="0" i="0" kern="0" dirty="0"/>
              <a:t>Reporting </a:t>
            </a:r>
          </a:p>
          <a:p>
            <a:pPr marL="342900" indent="-342900" algn="l">
              <a:buFont typeface="Arial" panose="020B0604020202020204" pitchFamily="34" charset="0"/>
              <a:buChar char="•"/>
            </a:pPr>
            <a:r>
              <a:rPr lang="en-US" b="0" i="0" kern="0" dirty="0"/>
              <a:t>Reconciliations </a:t>
            </a:r>
          </a:p>
          <a:p>
            <a:pPr marL="342900" indent="-342900" algn="l">
              <a:buFont typeface="Arial" panose="020B0604020202020204" pitchFamily="34" charset="0"/>
              <a:buChar char="•"/>
            </a:pPr>
            <a:r>
              <a:rPr lang="en-US" b="0" i="0" kern="0" dirty="0"/>
              <a:t>Issues &amp; Trouble Tickets </a:t>
            </a:r>
          </a:p>
          <a:p>
            <a:pPr marL="342900" indent="-342900" algn="l">
              <a:buFont typeface="Arial" panose="020B0604020202020204" pitchFamily="34" charset="0"/>
              <a:buChar char="•"/>
            </a:pPr>
            <a:r>
              <a:rPr lang="en-US" b="0" i="0" kern="0" dirty="0"/>
              <a:t>Questions</a:t>
            </a:r>
          </a:p>
          <a:p>
            <a:pPr lvl="1"/>
            <a:endParaRPr lang="en-US" kern="0" dirty="0"/>
          </a:p>
          <a:p>
            <a:pPr lvl="1"/>
            <a:endParaRPr lang="en-US" kern="0" dirty="0"/>
          </a:p>
          <a:p>
            <a:endParaRPr lang="en-US" kern="0" dirty="0"/>
          </a:p>
        </p:txBody>
      </p:sp>
    </p:spTree>
    <p:extLst>
      <p:ext uri="{BB962C8B-B14F-4D97-AF65-F5344CB8AC3E}">
        <p14:creationId xmlns:p14="http://schemas.microsoft.com/office/powerpoint/2010/main" val="1577546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677" y="1063262"/>
            <a:ext cx="11843657" cy="5323914"/>
          </a:xfrm>
        </p:spPr>
        <p:txBody>
          <a:bodyPr/>
          <a:lstStyle/>
          <a:p>
            <a:pPr marL="0" indent="0">
              <a:buNone/>
            </a:pPr>
            <a:r>
              <a:rPr lang="en-US" sz="1800" u="sng" dirty="0" err="1"/>
              <a:t>Redeam</a:t>
            </a:r>
            <a:r>
              <a:rPr lang="en-US" sz="1800" u="sng" dirty="0"/>
              <a:t> info:  </a:t>
            </a:r>
          </a:p>
          <a:p>
            <a:r>
              <a:rPr lang="en-US" sz="1800" b="0" i="0" dirty="0"/>
              <a:t>Redeam Reseller Portal; aka: Disney Trade Ticket Connect (DTTC). </a:t>
            </a:r>
          </a:p>
          <a:p>
            <a:r>
              <a:rPr lang="en-US" sz="1800" b="0" i="0" dirty="0"/>
              <a:t>New Locations, MTP must send request to add new location to the Disney Channel Manager. This can take a few weeks to be loaded to the Redeam site</a:t>
            </a:r>
          </a:p>
          <a:p>
            <a:r>
              <a:rPr lang="en-US" sz="1800" b="0" i="0" dirty="0"/>
              <a:t>MTP will assign the Manager on file on the address update the role and ability to add new </a:t>
            </a:r>
            <a:r>
              <a:rPr lang="en-US" sz="1800" b="0" i="0" dirty="0" err="1"/>
              <a:t>uesers</a:t>
            </a:r>
            <a:r>
              <a:rPr lang="en-US" sz="1800" b="0" i="0" dirty="0"/>
              <a:t>.</a:t>
            </a:r>
          </a:p>
          <a:p>
            <a:r>
              <a:rPr lang="en-US" sz="1800" b="0" i="0" dirty="0"/>
              <a:t>The location manager is responsible for assigning all users own login. </a:t>
            </a:r>
          </a:p>
          <a:p>
            <a:endParaRPr lang="en-US" sz="1800" b="0" i="0" dirty="0"/>
          </a:p>
          <a:p>
            <a:endParaRPr lang="en-US" sz="1400" b="0" i="0" dirty="0"/>
          </a:p>
          <a:p>
            <a:pPr marL="0" indent="0" algn="ctr">
              <a:buNone/>
            </a:pPr>
            <a:r>
              <a:rPr lang="en-US" sz="1400" i="0" dirty="0"/>
              <a:t>Redeam Reseller General Training Link</a:t>
            </a:r>
            <a:r>
              <a:rPr lang="en-US" sz="1400" b="0" i="0" dirty="0"/>
              <a:t>: </a:t>
            </a:r>
            <a:r>
              <a:rPr lang="en-US" sz="1400" b="0" i="0" u="sng" dirty="0">
                <a:hlinkClick r:id="rId2" tooltip="https://redeam-2763550.hs-sites.com/knowledge/reseller-portal"/>
              </a:rPr>
              <a:t>https://redeam-2763550.hs-sites.com/knowledge/reseller-portal</a:t>
            </a:r>
            <a:endParaRPr lang="en-US" sz="1400" b="0" i="0" u="sng" dirty="0"/>
          </a:p>
          <a:p>
            <a:pPr marL="0" indent="0" algn="ctr">
              <a:buNone/>
            </a:pPr>
            <a:r>
              <a:rPr lang="en-US" sz="1200" b="0" dirty="0">
                <a:solidFill>
                  <a:schemeClr val="accent6"/>
                </a:solidFill>
              </a:rPr>
              <a:t>Use training link to access training videos and instructions at any time. The portion of the application used by our tickets offices is the Reseller Portal (Resources in the “Redeam Central” training catalog will not apply)</a:t>
            </a:r>
          </a:p>
          <a:p>
            <a:endParaRPr lang="en-US" sz="1600" b="0" i="0" dirty="0"/>
          </a:p>
          <a:p>
            <a:pPr marL="0" indent="0">
              <a:buNone/>
            </a:pPr>
            <a:endParaRPr lang="en-US" sz="18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3</a:t>
            </a:fld>
            <a:endParaRPr lang="en-US" dirty="0"/>
          </a:p>
        </p:txBody>
      </p:sp>
      <p:sp>
        <p:nvSpPr>
          <p:cNvPr id="5" name="Title 1"/>
          <p:cNvSpPr>
            <a:spLocks noGrp="1"/>
          </p:cNvSpPr>
          <p:nvPr>
            <p:ph type="title"/>
          </p:nvPr>
        </p:nvSpPr>
        <p:spPr/>
        <p:txBody>
          <a:bodyPr/>
          <a:lstStyle/>
          <a:p>
            <a:r>
              <a:rPr lang="en-US" dirty="0"/>
              <a:t>Redeam Access Overview</a:t>
            </a:r>
          </a:p>
        </p:txBody>
      </p:sp>
      <p:pic>
        <p:nvPicPr>
          <p:cNvPr id="6" name="Picture 5"/>
          <p:cNvPicPr>
            <a:picLocks noChangeAspect="1"/>
          </p:cNvPicPr>
          <p:nvPr/>
        </p:nvPicPr>
        <p:blipFill>
          <a:blip r:embed="rId3"/>
          <a:stretch>
            <a:fillRect/>
          </a:stretch>
        </p:blipFill>
        <p:spPr>
          <a:xfrm>
            <a:off x="9982594" y="123993"/>
            <a:ext cx="1580141" cy="696577"/>
          </a:xfrm>
          <a:prstGeom prst="rect">
            <a:avLst/>
          </a:prstGeom>
        </p:spPr>
      </p:pic>
    </p:spTree>
    <p:extLst>
      <p:ext uri="{BB962C8B-B14F-4D97-AF65-F5344CB8AC3E}">
        <p14:creationId xmlns:p14="http://schemas.microsoft.com/office/powerpoint/2010/main" val="121857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Login &amp; Change Password</a:t>
            </a:r>
          </a:p>
        </p:txBody>
      </p:sp>
      <p:sp>
        <p:nvSpPr>
          <p:cNvPr id="3" name="Content Placeholder 2"/>
          <p:cNvSpPr>
            <a:spLocks noGrp="1"/>
          </p:cNvSpPr>
          <p:nvPr>
            <p:ph idx="1"/>
          </p:nvPr>
        </p:nvSpPr>
        <p:spPr>
          <a:xfrm>
            <a:off x="281354" y="1320833"/>
            <a:ext cx="6155735" cy="4839481"/>
          </a:xfrm>
        </p:spPr>
        <p:txBody>
          <a:bodyPr/>
          <a:lstStyle/>
          <a:p>
            <a:pPr marL="0" indent="0">
              <a:buNone/>
            </a:pPr>
            <a:r>
              <a:rPr lang="en-US" sz="1800" u="sng" dirty="0"/>
              <a:t>Login &amp; Change Password:</a:t>
            </a:r>
          </a:p>
          <a:p>
            <a:r>
              <a:rPr lang="en-US" sz="1800" b="0" i="0" dirty="0"/>
              <a:t>Managers will receive an email from Redeam to login into Redeam.</a:t>
            </a:r>
          </a:p>
          <a:p>
            <a:r>
              <a:rPr lang="en-US" sz="1800" b="0" i="0" dirty="0"/>
              <a:t>The username is the managers email address </a:t>
            </a:r>
          </a:p>
          <a:p>
            <a:r>
              <a:rPr lang="en-US" sz="1800" b="0" i="0" dirty="0"/>
              <a:t>Login and change password.  </a:t>
            </a:r>
          </a:p>
          <a:p>
            <a:pPr lvl="1"/>
            <a:r>
              <a:rPr lang="en-US" sz="1400" b="0" i="0" dirty="0"/>
              <a:t>Select forgot password. </a:t>
            </a:r>
          </a:p>
          <a:p>
            <a:pPr lvl="1"/>
            <a:r>
              <a:rPr lang="en-US" sz="1400" b="0" i="0" dirty="0"/>
              <a:t>You will receive an email from </a:t>
            </a:r>
            <a:r>
              <a:rPr lang="en-US" sz="1400" b="0" i="0" dirty="0" err="1"/>
              <a:t>Redeam</a:t>
            </a:r>
            <a:r>
              <a:rPr lang="en-US" sz="1400" b="0" i="0" dirty="0"/>
              <a:t> with a password reset. </a:t>
            </a:r>
          </a:p>
          <a:p>
            <a:pPr lvl="1"/>
            <a:r>
              <a:rPr lang="en-US" sz="1400" b="0" i="0" dirty="0"/>
              <a:t>If you do not receive an email, check your SPAM folder before starting the process again. </a:t>
            </a:r>
          </a:p>
          <a:p>
            <a:r>
              <a:rPr lang="en-US" sz="1800" b="0" i="0" dirty="0"/>
              <a:t>Managers must set-up an initial password for each new user account</a:t>
            </a:r>
          </a:p>
          <a:p>
            <a:r>
              <a:rPr lang="en-US" sz="1800" b="0" i="0" dirty="0"/>
              <a:t>MTP recommends, per DOD guidance, ALL users then set their own unique passwords using the password reset feature. </a:t>
            </a:r>
          </a:p>
          <a:p>
            <a:pPr marL="0" lvl="0" indent="0" algn="ctr">
              <a:buClr>
                <a:srgbClr val="000000"/>
              </a:buClr>
              <a:buNone/>
            </a:pPr>
            <a:endParaRPr lang="en-US" sz="1600" i="0" dirty="0"/>
          </a:p>
          <a:p>
            <a:pPr marL="0" lvl="0" indent="0" algn="ctr">
              <a:buClr>
                <a:srgbClr val="000000"/>
              </a:buClr>
              <a:buNone/>
            </a:pPr>
            <a:r>
              <a:rPr lang="en-US" sz="1600" i="0" dirty="0" err="1"/>
              <a:t>Redeam</a:t>
            </a:r>
            <a:r>
              <a:rPr lang="en-US" sz="1600" i="0" dirty="0"/>
              <a:t> URL: </a:t>
            </a:r>
            <a:r>
              <a:rPr lang="en-US" sz="1600" b="0" i="0" dirty="0">
                <a:hlinkClick r:id="rId2"/>
              </a:rPr>
              <a:t>https://resellerportal.redeam.io/login</a:t>
            </a:r>
            <a:endParaRPr lang="en-US" sz="1600" b="0" i="0" dirty="0"/>
          </a:p>
          <a:p>
            <a:pPr marL="0" indent="0">
              <a:buNone/>
            </a:pPr>
            <a:endParaRPr lang="en-US" i="0" dirty="0"/>
          </a:p>
          <a:p>
            <a:endParaRPr lang="en-US" b="0" i="0" dirty="0"/>
          </a:p>
          <a:p>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4</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6" name="Picture 5"/>
          <p:cNvPicPr>
            <a:picLocks noChangeAspect="1"/>
          </p:cNvPicPr>
          <p:nvPr/>
        </p:nvPicPr>
        <p:blipFill>
          <a:blip r:embed="rId4"/>
          <a:stretch>
            <a:fillRect/>
          </a:stretch>
        </p:blipFill>
        <p:spPr>
          <a:xfrm>
            <a:off x="7209709" y="1813203"/>
            <a:ext cx="3708138" cy="2286781"/>
          </a:xfrm>
          <a:prstGeom prst="rect">
            <a:avLst/>
          </a:prstGeom>
        </p:spPr>
      </p:pic>
      <p:pic>
        <p:nvPicPr>
          <p:cNvPr id="8" name="Picture 7"/>
          <p:cNvPicPr>
            <a:picLocks noChangeAspect="1"/>
          </p:cNvPicPr>
          <p:nvPr/>
        </p:nvPicPr>
        <p:blipFill>
          <a:blip r:embed="rId5"/>
          <a:stretch>
            <a:fillRect/>
          </a:stretch>
        </p:blipFill>
        <p:spPr>
          <a:xfrm>
            <a:off x="7148970" y="4155601"/>
            <a:ext cx="3901860" cy="2078164"/>
          </a:xfrm>
          <a:prstGeom prst="rect">
            <a:avLst/>
          </a:prstGeom>
        </p:spPr>
      </p:pic>
    </p:spTree>
    <p:extLst>
      <p:ext uri="{BB962C8B-B14F-4D97-AF65-F5344CB8AC3E}">
        <p14:creationId xmlns:p14="http://schemas.microsoft.com/office/powerpoint/2010/main" val="3040696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226061"/>
            <a:ext cx="9855200" cy="492443"/>
          </a:xfrm>
        </p:spPr>
        <p:txBody>
          <a:bodyPr/>
          <a:lstStyle/>
          <a:p>
            <a:r>
              <a:rPr lang="en-US" dirty="0"/>
              <a:t>User Management</a:t>
            </a:r>
          </a:p>
        </p:txBody>
      </p:sp>
      <p:sp>
        <p:nvSpPr>
          <p:cNvPr id="3" name="Content Placeholder 2"/>
          <p:cNvSpPr>
            <a:spLocks noGrp="1"/>
          </p:cNvSpPr>
          <p:nvPr>
            <p:ph idx="1"/>
          </p:nvPr>
        </p:nvSpPr>
        <p:spPr>
          <a:xfrm>
            <a:off x="156412" y="1074420"/>
            <a:ext cx="6208293" cy="5318760"/>
          </a:xfrm>
        </p:spPr>
        <p:txBody>
          <a:bodyPr/>
          <a:lstStyle/>
          <a:p>
            <a:pPr marL="0" indent="0">
              <a:buNone/>
            </a:pPr>
            <a:r>
              <a:rPr lang="en-US" sz="1400" i="0" dirty="0"/>
              <a:t>Training Link: </a:t>
            </a:r>
            <a:r>
              <a:rPr lang="en-US" sz="1400" i="0" dirty="0">
                <a:hlinkClick r:id="rId3"/>
              </a:rPr>
              <a:t>https://redeam-2763550.hs-sites.com/knowledge/reseller-portal-company-user-management</a:t>
            </a:r>
            <a:endParaRPr lang="en-US" sz="1400" i="0" dirty="0"/>
          </a:p>
          <a:p>
            <a:pPr marL="0" indent="0">
              <a:buNone/>
            </a:pPr>
            <a:r>
              <a:rPr lang="en-US" sz="1800" u="sng" dirty="0"/>
              <a:t>User Management:</a:t>
            </a:r>
            <a:endParaRPr lang="en-US" sz="1800" dirty="0"/>
          </a:p>
          <a:p>
            <a:r>
              <a:rPr lang="en-US" sz="1600" b="0" i="0" dirty="0"/>
              <a:t>Managers will be given a new Role “Location Super Admin”, this role allows bases to set-up and manage their own local users. </a:t>
            </a:r>
          </a:p>
          <a:p>
            <a:pPr lvl="1"/>
            <a:r>
              <a:rPr lang="en-US" sz="1300" b="0" i="0" dirty="0"/>
              <a:t>See suggested user roles in RED. </a:t>
            </a:r>
          </a:p>
          <a:p>
            <a:pPr lvl="1"/>
            <a:r>
              <a:rPr lang="en-US" sz="1300" b="0" i="0" dirty="0"/>
              <a:t>Only ONE role is needed for each user</a:t>
            </a:r>
          </a:p>
          <a:p>
            <a:r>
              <a:rPr lang="en-US" sz="1600" b="0" i="0" dirty="0"/>
              <a:t>Ensure your Users in </a:t>
            </a:r>
            <a:r>
              <a:rPr lang="en-US" sz="1600" b="0" i="0" dirty="0" err="1"/>
              <a:t>Redeam</a:t>
            </a:r>
            <a:r>
              <a:rPr lang="en-US" sz="1600" b="0" i="0" dirty="0"/>
              <a:t> match those listed on your Office Update Request form.</a:t>
            </a:r>
          </a:p>
          <a:p>
            <a:r>
              <a:rPr lang="en-US" sz="1600" b="0" i="0" dirty="0"/>
              <a:t>Per DOD security requirements ALL Staff must use their own personal login. Logins CANNOT be shared.</a:t>
            </a:r>
          </a:p>
          <a:p>
            <a:r>
              <a:rPr lang="en-US" sz="1600" b="0" i="0" dirty="0"/>
              <a:t>Locations will be assigned a new Disney Customer Number/ POS Location Number for their Redeam store.  </a:t>
            </a:r>
          </a:p>
          <a:p>
            <a:pPr lvl="1"/>
            <a:r>
              <a:rPr lang="en-US" sz="1300" b="0" i="0" dirty="0"/>
              <a:t>The MTP Ticket Management System (TMS) facility information shows the Disney Customer number</a:t>
            </a:r>
            <a:endParaRPr lang="en-US" sz="1200" b="0" dirty="0">
              <a:solidFill>
                <a:schemeClr val="accent6"/>
              </a:solidFill>
            </a:endParaRPr>
          </a:p>
          <a:p>
            <a:pPr marL="0" indent="0" algn="ctr">
              <a:buNone/>
            </a:pPr>
            <a:r>
              <a:rPr lang="en-US" sz="1200" b="0" dirty="0">
                <a:solidFill>
                  <a:schemeClr val="accent6"/>
                </a:solidFill>
              </a:rPr>
              <a:t>Reminder: Please notify MTP immediately of staff changes by sending in the Office Update Request form.  </a:t>
            </a:r>
            <a:endParaRPr lang="en-US" sz="16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5</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pic>
        <p:nvPicPr>
          <p:cNvPr id="9" name="Picture 8"/>
          <p:cNvPicPr>
            <a:picLocks noChangeAspect="1"/>
          </p:cNvPicPr>
          <p:nvPr/>
        </p:nvPicPr>
        <p:blipFill>
          <a:blip r:embed="rId5"/>
          <a:stretch>
            <a:fillRect/>
          </a:stretch>
        </p:blipFill>
        <p:spPr>
          <a:xfrm>
            <a:off x="6521451" y="1074420"/>
            <a:ext cx="5381625" cy="4851133"/>
          </a:xfrm>
          <a:prstGeom prst="rect">
            <a:avLst/>
          </a:prstGeom>
        </p:spPr>
      </p:pic>
    </p:spTree>
    <p:extLst>
      <p:ext uri="{BB962C8B-B14F-4D97-AF65-F5344CB8AC3E}">
        <p14:creationId xmlns:p14="http://schemas.microsoft.com/office/powerpoint/2010/main" val="2852264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Retail Price Adjustments</a:t>
            </a:r>
          </a:p>
        </p:txBody>
      </p:sp>
      <p:sp>
        <p:nvSpPr>
          <p:cNvPr id="3" name="Content Placeholder 2"/>
          <p:cNvSpPr>
            <a:spLocks noGrp="1"/>
          </p:cNvSpPr>
          <p:nvPr>
            <p:ph idx="1"/>
          </p:nvPr>
        </p:nvSpPr>
        <p:spPr>
          <a:xfrm>
            <a:off x="4614111" y="1185110"/>
            <a:ext cx="7002377" cy="5179595"/>
          </a:xfrm>
        </p:spPr>
        <p:txBody>
          <a:bodyPr/>
          <a:lstStyle/>
          <a:p>
            <a:pPr marL="0" indent="0">
              <a:buNone/>
            </a:pPr>
            <a:r>
              <a:rPr lang="en-US" sz="1200" dirty="0"/>
              <a:t>Training Link</a:t>
            </a:r>
            <a:r>
              <a:rPr lang="en-US" sz="1200" i="0" dirty="0"/>
              <a:t>: </a:t>
            </a:r>
            <a:r>
              <a:rPr lang="en-US" sz="1200" i="0" dirty="0">
                <a:hlinkClick r:id="rId3"/>
              </a:rPr>
              <a:t>https://redeam-2763550.hs-sites.com/knowledge/reseller-portal-price-adjustments</a:t>
            </a:r>
            <a:endParaRPr lang="en-US" sz="1200" i="0" dirty="0"/>
          </a:p>
          <a:p>
            <a:pPr marL="0" indent="0">
              <a:buNone/>
            </a:pPr>
            <a:endParaRPr lang="en-US" sz="1200" i="0" dirty="0"/>
          </a:p>
          <a:p>
            <a:pPr marL="0" indent="0">
              <a:buNone/>
            </a:pPr>
            <a:r>
              <a:rPr lang="en-US" sz="1600" u="sng" dirty="0"/>
              <a:t>Price Adjustments in Reseller Portal:</a:t>
            </a:r>
            <a:endParaRPr lang="en-US" sz="1600" dirty="0"/>
          </a:p>
          <a:p>
            <a:r>
              <a:rPr lang="en-US" sz="1800" b="0" i="0" dirty="0" err="1"/>
              <a:t>Redeam</a:t>
            </a:r>
            <a:r>
              <a:rPr lang="en-US" sz="1800" b="0" i="0" dirty="0"/>
              <a:t> will pre-load the MTP suggested retail prices for all existing and new products. </a:t>
            </a:r>
          </a:p>
          <a:p>
            <a:r>
              <a:rPr lang="en-US" sz="1800" b="0" i="0" dirty="0"/>
              <a:t>Any changes after pre-load will be sent to the installation Manager to adjust in the system.  </a:t>
            </a:r>
          </a:p>
          <a:p>
            <a:pPr lvl="1"/>
            <a:r>
              <a:rPr lang="en-US" sz="1400" b="0" i="0" dirty="0"/>
              <a:t>Use the “Override“ and “Retail” Toggle to set the correct rate</a:t>
            </a:r>
          </a:p>
          <a:p>
            <a:r>
              <a:rPr lang="en-US" sz="1800" b="0" i="0" dirty="0"/>
              <a:t>Any updates to </a:t>
            </a:r>
            <a:r>
              <a:rPr lang="en-US" sz="1800" b="0" i="0" dirty="0" err="1"/>
              <a:t>Redeam</a:t>
            </a:r>
            <a:r>
              <a:rPr lang="en-US" sz="1800" b="0" i="0" dirty="0"/>
              <a:t> pricing, will be sent in an Enouncement and posted as an alert on the TMS Dashboard.</a:t>
            </a:r>
          </a:p>
          <a:p>
            <a:r>
              <a:rPr lang="en-US" sz="1800" b="0" i="0" dirty="0"/>
              <a:t>Do NOT sell tickets that do not have an active price in your POS. </a:t>
            </a:r>
          </a:p>
          <a:p>
            <a:r>
              <a:rPr lang="en-US" sz="1800" b="0" i="0" dirty="0"/>
              <a:t>ALL Prices listed in </a:t>
            </a:r>
            <a:r>
              <a:rPr lang="en-US" sz="1800" b="0" i="0" dirty="0" err="1"/>
              <a:t>Redeam</a:t>
            </a:r>
            <a:r>
              <a:rPr lang="en-US" sz="1800" b="0" i="0" dirty="0"/>
              <a:t> will be the MTP retail rate. </a:t>
            </a:r>
          </a:p>
          <a:p>
            <a:r>
              <a:rPr lang="en-US" sz="1800" b="0" i="0" dirty="0"/>
              <a:t>For POS/</a:t>
            </a:r>
            <a:r>
              <a:rPr lang="en-US" sz="1800" b="0" i="0" dirty="0" err="1"/>
              <a:t>RecTrac</a:t>
            </a:r>
            <a:r>
              <a:rPr lang="en-US" sz="1800" b="0" i="0" dirty="0"/>
              <a:t> Users –</a:t>
            </a:r>
            <a:r>
              <a:rPr lang="en-US" sz="1800" b="0" i="0" dirty="0" err="1"/>
              <a:t>RecTrac</a:t>
            </a:r>
            <a:r>
              <a:rPr lang="en-US" sz="1800" b="0" i="0" dirty="0"/>
              <a:t> ID’s and price codes will NOT be changed at this time. </a:t>
            </a:r>
          </a:p>
          <a:p>
            <a:pPr marL="0" indent="0">
              <a:buNone/>
            </a:pPr>
            <a:endParaRPr lang="en-US" sz="1800" b="0" i="0" dirty="0"/>
          </a:p>
          <a:p>
            <a:pPr marL="457200" lvl="1" indent="0">
              <a:buNone/>
            </a:pPr>
            <a:endParaRPr lang="en-US" sz="1400" b="0" dirty="0"/>
          </a:p>
          <a:p>
            <a:pPr marL="0" indent="0">
              <a:buNone/>
            </a:pPr>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6</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pic>
        <p:nvPicPr>
          <p:cNvPr id="6" name="Picture 5"/>
          <p:cNvPicPr>
            <a:picLocks noChangeAspect="1"/>
          </p:cNvPicPr>
          <p:nvPr/>
        </p:nvPicPr>
        <p:blipFill>
          <a:blip r:embed="rId5"/>
          <a:stretch>
            <a:fillRect/>
          </a:stretch>
        </p:blipFill>
        <p:spPr>
          <a:xfrm>
            <a:off x="351925" y="1116540"/>
            <a:ext cx="4105776" cy="5077718"/>
          </a:xfrm>
          <a:prstGeom prst="rect">
            <a:avLst/>
          </a:prstGeom>
        </p:spPr>
      </p:pic>
    </p:spTree>
    <p:extLst>
      <p:ext uri="{BB962C8B-B14F-4D97-AF65-F5344CB8AC3E}">
        <p14:creationId xmlns:p14="http://schemas.microsoft.com/office/powerpoint/2010/main" val="2520771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Bookings”</a:t>
            </a:r>
          </a:p>
        </p:txBody>
      </p:sp>
      <p:sp>
        <p:nvSpPr>
          <p:cNvPr id="3" name="Content Placeholder 2"/>
          <p:cNvSpPr>
            <a:spLocks noGrp="1"/>
          </p:cNvSpPr>
          <p:nvPr>
            <p:ph idx="1"/>
          </p:nvPr>
        </p:nvSpPr>
        <p:spPr>
          <a:xfrm>
            <a:off x="505326" y="1143000"/>
            <a:ext cx="6171900" cy="5223510"/>
          </a:xfrm>
        </p:spPr>
        <p:txBody>
          <a:bodyPr/>
          <a:lstStyle/>
          <a:p>
            <a:pPr marL="0" indent="0">
              <a:buNone/>
            </a:pPr>
            <a:r>
              <a:rPr lang="en-US" sz="1400" dirty="0"/>
              <a:t>Training Link:</a:t>
            </a:r>
            <a:r>
              <a:rPr lang="en-US" sz="1400" dirty="0">
                <a:solidFill>
                  <a:srgbClr val="FF0000"/>
                </a:solidFill>
              </a:rPr>
              <a:t> </a:t>
            </a:r>
            <a:r>
              <a:rPr lang="en-US" sz="1400" dirty="0">
                <a:solidFill>
                  <a:srgbClr val="FF0000"/>
                </a:solidFill>
                <a:hlinkClick r:id="rId2"/>
              </a:rPr>
              <a:t>https://redeam-2763550.hs-sites.com/knowledge/reseller-portal-bookings</a:t>
            </a:r>
            <a:endParaRPr lang="en-US" sz="1400" dirty="0">
              <a:solidFill>
                <a:srgbClr val="FF0000"/>
              </a:solidFill>
            </a:endParaRPr>
          </a:p>
          <a:p>
            <a:pPr marL="0" indent="0">
              <a:spcBef>
                <a:spcPts val="100"/>
              </a:spcBef>
              <a:spcAft>
                <a:spcPts val="450"/>
              </a:spcAft>
              <a:buNone/>
            </a:pPr>
            <a:endParaRPr lang="en-US" sz="1100" u="sng" dirty="0"/>
          </a:p>
          <a:p>
            <a:pPr marL="0" indent="0">
              <a:spcBef>
                <a:spcPts val="100"/>
              </a:spcBef>
              <a:spcAft>
                <a:spcPts val="450"/>
              </a:spcAft>
              <a:buNone/>
            </a:pPr>
            <a:r>
              <a:rPr lang="en-US" sz="1800" u="sng" dirty="0"/>
              <a:t>“Making Bookings” in the Reseller Portal:</a:t>
            </a:r>
            <a:endParaRPr lang="en-US" sz="1800" dirty="0"/>
          </a:p>
          <a:p>
            <a:pPr>
              <a:spcBef>
                <a:spcPts val="100"/>
              </a:spcBef>
              <a:spcAft>
                <a:spcPts val="450"/>
              </a:spcAft>
            </a:pPr>
            <a:r>
              <a:rPr lang="en-US" sz="1600" b="0" i="0" dirty="0"/>
              <a:t>Start Date – suggest the first date guest wants to travel </a:t>
            </a:r>
          </a:p>
          <a:p>
            <a:pPr>
              <a:spcBef>
                <a:spcPts val="100"/>
              </a:spcBef>
              <a:spcAft>
                <a:spcPts val="450"/>
              </a:spcAft>
            </a:pPr>
            <a:r>
              <a:rPr lang="en-US" sz="1600" b="0" i="0" dirty="0"/>
              <a:t>Once you select number of days you will see ALL products</a:t>
            </a:r>
          </a:p>
          <a:p>
            <a:pPr>
              <a:spcBef>
                <a:spcPts val="100"/>
              </a:spcBef>
              <a:spcAft>
                <a:spcPts val="450"/>
              </a:spcAft>
            </a:pPr>
            <a:r>
              <a:rPr lang="en-US" sz="1600" b="0" i="0" dirty="0"/>
              <a:t>Pay close attention to the ticket product names.</a:t>
            </a:r>
          </a:p>
          <a:p>
            <a:pPr lvl="1">
              <a:spcBef>
                <a:spcPts val="100"/>
              </a:spcBef>
              <a:spcAft>
                <a:spcPts val="450"/>
              </a:spcAft>
            </a:pPr>
            <a:r>
              <a:rPr lang="en-US" sz="1400" b="0" i="0" dirty="0"/>
              <a:t>ALL tickets will have “MILITARY” in their rate names</a:t>
            </a:r>
          </a:p>
          <a:p>
            <a:pPr lvl="1">
              <a:spcBef>
                <a:spcPts val="100"/>
              </a:spcBef>
              <a:spcAft>
                <a:spcPts val="450"/>
              </a:spcAft>
            </a:pPr>
            <a:r>
              <a:rPr lang="en-US" sz="1400" b="0" i="0" dirty="0"/>
              <a:t>For “Salute” &amp; “FL Resident” make sure it is in the name </a:t>
            </a:r>
          </a:p>
          <a:p>
            <a:pPr>
              <a:spcBef>
                <a:spcPts val="100"/>
              </a:spcBef>
              <a:spcAft>
                <a:spcPts val="450"/>
              </a:spcAft>
            </a:pPr>
            <a:r>
              <a:rPr lang="en-US" sz="1600" b="0" i="0" dirty="0"/>
              <a:t>Price Range will reflect the MTP suggested retail. </a:t>
            </a:r>
          </a:p>
          <a:p>
            <a:pPr lvl="1">
              <a:spcBef>
                <a:spcPts val="100"/>
              </a:spcBef>
              <a:spcAft>
                <a:spcPts val="450"/>
              </a:spcAft>
            </a:pPr>
            <a:r>
              <a:rPr lang="en-US" sz="1400" b="0" i="0" dirty="0"/>
              <a:t>Price ranges will display retail price for General admission or both the Adult and Child (if applicable)</a:t>
            </a:r>
          </a:p>
          <a:p>
            <a:pPr lvl="1">
              <a:spcBef>
                <a:spcPts val="100"/>
              </a:spcBef>
              <a:spcAft>
                <a:spcPts val="450"/>
              </a:spcAft>
            </a:pPr>
            <a:r>
              <a:rPr lang="en-US" sz="1400" b="0" i="0" dirty="0"/>
              <a:t>After ticket selection input the desired number guests for each patron type </a:t>
            </a:r>
          </a:p>
          <a:p>
            <a:pPr lvl="1">
              <a:spcBef>
                <a:spcPts val="100"/>
              </a:spcBef>
              <a:spcAft>
                <a:spcPts val="450"/>
              </a:spcAft>
            </a:pPr>
            <a:r>
              <a:rPr lang="en-US" sz="1400" b="0" i="0" dirty="0"/>
              <a:t>For children be sure to have the guest confirm what the child ages will be at their anticipated time of travel and purchase their tickets accordingly</a:t>
            </a:r>
          </a:p>
          <a:p>
            <a:pPr lvl="1">
              <a:spcBef>
                <a:spcPts val="100"/>
              </a:spcBef>
              <a:spcAft>
                <a:spcPts val="450"/>
              </a:spcAft>
            </a:pPr>
            <a:endParaRPr lang="en-US" sz="1200" b="0" i="0" dirty="0"/>
          </a:p>
          <a:p>
            <a:pPr>
              <a:spcBef>
                <a:spcPts val="100"/>
              </a:spcBef>
              <a:spcAft>
                <a:spcPts val="450"/>
              </a:spcAft>
            </a:pPr>
            <a:endParaRPr lang="en-US" sz="1600" b="0" i="0" dirty="0"/>
          </a:p>
          <a:p>
            <a:pPr>
              <a:spcBef>
                <a:spcPts val="100"/>
              </a:spcBef>
              <a:spcAft>
                <a:spcPts val="450"/>
              </a:spcAft>
            </a:pPr>
            <a:endParaRPr lang="en-US" sz="1600" b="0" i="0" dirty="0"/>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a:spcBef>
                <a:spcPts val="100"/>
              </a:spcBef>
              <a:spcAft>
                <a:spcPts val="450"/>
              </a:spcAft>
            </a:pPr>
            <a:endParaRPr lang="en-US" sz="1600" i="0" dirty="0">
              <a:solidFill>
                <a:srgbClr val="FF0000"/>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7</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9" name="Picture 8"/>
          <p:cNvPicPr>
            <a:picLocks noChangeAspect="1"/>
          </p:cNvPicPr>
          <p:nvPr/>
        </p:nvPicPr>
        <p:blipFill>
          <a:blip r:embed="rId4"/>
          <a:stretch>
            <a:fillRect/>
          </a:stretch>
        </p:blipFill>
        <p:spPr>
          <a:xfrm>
            <a:off x="6677225" y="1226542"/>
            <a:ext cx="5131769" cy="4660158"/>
          </a:xfrm>
          <a:prstGeom prst="rect">
            <a:avLst/>
          </a:prstGeom>
        </p:spPr>
      </p:pic>
    </p:spTree>
    <p:extLst>
      <p:ext uri="{BB962C8B-B14F-4D97-AF65-F5344CB8AC3E}">
        <p14:creationId xmlns:p14="http://schemas.microsoft.com/office/powerpoint/2010/main" val="412961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Bookings” Cont. </a:t>
            </a:r>
          </a:p>
        </p:txBody>
      </p:sp>
      <p:sp>
        <p:nvSpPr>
          <p:cNvPr id="3" name="Content Placeholder 2"/>
          <p:cNvSpPr>
            <a:spLocks noGrp="1"/>
          </p:cNvSpPr>
          <p:nvPr>
            <p:ph idx="1"/>
          </p:nvPr>
        </p:nvSpPr>
        <p:spPr>
          <a:xfrm>
            <a:off x="5835314" y="1143000"/>
            <a:ext cx="6112043" cy="5203658"/>
          </a:xfrm>
        </p:spPr>
        <p:txBody>
          <a:bodyPr/>
          <a:lstStyle/>
          <a:p>
            <a:pPr marL="0" indent="0">
              <a:buNone/>
            </a:pPr>
            <a:r>
              <a:rPr lang="en-US" sz="1400" dirty="0"/>
              <a:t>Training Link:</a:t>
            </a:r>
            <a:r>
              <a:rPr lang="en-US" sz="1400" dirty="0">
                <a:solidFill>
                  <a:srgbClr val="FF0000"/>
                </a:solidFill>
              </a:rPr>
              <a:t> </a:t>
            </a:r>
            <a:r>
              <a:rPr lang="en-US" sz="1400" dirty="0">
                <a:solidFill>
                  <a:srgbClr val="FF0000"/>
                </a:solidFill>
                <a:hlinkClick r:id="rId2"/>
              </a:rPr>
              <a:t>https://redeam-2763550.hs-sites.com/knowledge/reseller-portal-bookings</a:t>
            </a:r>
            <a:endParaRPr lang="en-US" sz="1400" dirty="0">
              <a:solidFill>
                <a:srgbClr val="FF0000"/>
              </a:solidFill>
            </a:endParaRPr>
          </a:p>
          <a:p>
            <a:pPr marL="0" indent="0">
              <a:spcBef>
                <a:spcPts val="100"/>
              </a:spcBef>
              <a:spcAft>
                <a:spcPts val="450"/>
              </a:spcAft>
              <a:buNone/>
            </a:pPr>
            <a:endParaRPr lang="en-US" sz="1100" u="sng" dirty="0"/>
          </a:p>
          <a:p>
            <a:pPr marL="0" indent="0">
              <a:spcBef>
                <a:spcPts val="100"/>
              </a:spcBef>
              <a:spcAft>
                <a:spcPts val="450"/>
              </a:spcAft>
              <a:buNone/>
            </a:pPr>
            <a:r>
              <a:rPr lang="en-US" sz="1800" u="sng" dirty="0"/>
              <a:t>“Making Bookings” in the Reseller Portal:</a:t>
            </a:r>
            <a:endParaRPr lang="en-US" sz="1800" dirty="0"/>
          </a:p>
          <a:p>
            <a:pPr>
              <a:spcBef>
                <a:spcPts val="100"/>
              </a:spcBef>
              <a:spcAft>
                <a:spcPts val="450"/>
              </a:spcAft>
            </a:pPr>
            <a:r>
              <a:rPr lang="en-US" sz="1600" b="0" i="0" dirty="0"/>
              <a:t>Guest Name: Primary Traveler guest name is </a:t>
            </a:r>
            <a:r>
              <a:rPr lang="en-US" sz="1600" u="sng" dirty="0"/>
              <a:t>REQUIRED</a:t>
            </a:r>
            <a:r>
              <a:rPr lang="en-US" sz="1600" b="0" i="0" dirty="0"/>
              <a:t> for DTTC transactions.</a:t>
            </a:r>
          </a:p>
          <a:p>
            <a:pPr lvl="1">
              <a:spcBef>
                <a:spcPts val="100"/>
              </a:spcBef>
              <a:spcAft>
                <a:spcPts val="450"/>
              </a:spcAft>
            </a:pPr>
            <a:r>
              <a:rPr lang="en-US" sz="1400" b="0" i="0" dirty="0"/>
              <a:t>NOTE: Primary guest should be person who will activate tickets on site at the park. </a:t>
            </a:r>
          </a:p>
          <a:p>
            <a:pPr>
              <a:spcBef>
                <a:spcPts val="100"/>
              </a:spcBef>
              <a:spcAft>
                <a:spcPts val="450"/>
              </a:spcAft>
            </a:pPr>
            <a:r>
              <a:rPr lang="en-US" sz="1600" b="0" i="0" dirty="0"/>
              <a:t>All bookings will automatically default to send the customer the retail rate of tickets on the confirmation email. </a:t>
            </a:r>
          </a:p>
          <a:p>
            <a:pPr>
              <a:spcBef>
                <a:spcPts val="100"/>
              </a:spcBef>
              <a:spcAft>
                <a:spcPts val="450"/>
              </a:spcAft>
            </a:pPr>
            <a:r>
              <a:rPr lang="en-US" sz="1600" b="0" i="0" dirty="0"/>
              <a:t>Client Reference Number is required for booking </a:t>
            </a:r>
          </a:p>
          <a:p>
            <a:pPr lvl="1">
              <a:spcBef>
                <a:spcPts val="100"/>
              </a:spcBef>
              <a:spcAft>
                <a:spcPts val="450"/>
              </a:spcAft>
            </a:pPr>
            <a:r>
              <a:rPr lang="en-US" sz="1200" b="0" i="0" dirty="0"/>
              <a:t>This value is up to each locations discretion</a:t>
            </a:r>
          </a:p>
          <a:p>
            <a:pPr lvl="1">
              <a:spcBef>
                <a:spcPts val="100"/>
              </a:spcBef>
              <a:spcAft>
                <a:spcPts val="450"/>
              </a:spcAft>
            </a:pPr>
            <a:r>
              <a:rPr lang="en-US" sz="1200" b="0" i="0" dirty="0"/>
              <a:t>Suggestions: location name, agent name, “MWR”  </a:t>
            </a:r>
          </a:p>
          <a:p>
            <a:pPr>
              <a:spcBef>
                <a:spcPts val="100"/>
              </a:spcBef>
              <a:spcAft>
                <a:spcPts val="450"/>
              </a:spcAft>
            </a:pPr>
            <a:r>
              <a:rPr lang="en-US" sz="1600" b="0" i="0" dirty="0"/>
              <a:t>All users are able to resend or print the confirmation email &amp; Will Call Certificate. </a:t>
            </a:r>
          </a:p>
          <a:p>
            <a:pPr>
              <a:spcBef>
                <a:spcPts val="100"/>
              </a:spcBef>
              <a:spcAft>
                <a:spcPts val="450"/>
              </a:spcAft>
            </a:pPr>
            <a:endParaRPr lang="en-US" sz="1600" b="0" i="0" dirty="0"/>
          </a:p>
          <a:p>
            <a:pPr>
              <a:spcBef>
                <a:spcPts val="100"/>
              </a:spcBef>
              <a:spcAft>
                <a:spcPts val="450"/>
              </a:spcAft>
            </a:pPr>
            <a:endParaRPr lang="en-US" sz="1600" b="0" i="0" dirty="0"/>
          </a:p>
          <a:p>
            <a:pPr marL="0" indent="0">
              <a:spcBef>
                <a:spcPts val="100"/>
              </a:spcBef>
              <a:spcAft>
                <a:spcPts val="450"/>
              </a:spcAft>
              <a:buNone/>
            </a:pPr>
            <a:endParaRPr lang="en-US" sz="1600" b="0" i="0" dirty="0"/>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a:solidFill>
                <a:srgbClr val="FF0000"/>
              </a:solidFill>
            </a:endParaRPr>
          </a:p>
          <a:p>
            <a:pPr>
              <a:spcBef>
                <a:spcPts val="100"/>
              </a:spcBef>
              <a:spcAft>
                <a:spcPts val="450"/>
              </a:spcAft>
            </a:pPr>
            <a:endParaRPr lang="en-US" sz="1600" i="0" dirty="0">
              <a:solidFill>
                <a:srgbClr val="FF0000"/>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8</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12" name="Picture 11"/>
          <p:cNvPicPr>
            <a:picLocks noChangeAspect="1"/>
          </p:cNvPicPr>
          <p:nvPr/>
        </p:nvPicPr>
        <p:blipFill>
          <a:blip r:embed="rId4"/>
          <a:stretch>
            <a:fillRect/>
          </a:stretch>
        </p:blipFill>
        <p:spPr>
          <a:xfrm>
            <a:off x="329865" y="1539040"/>
            <a:ext cx="5505450" cy="3924300"/>
          </a:xfrm>
          <a:prstGeom prst="rect">
            <a:avLst/>
          </a:prstGeom>
        </p:spPr>
      </p:pic>
    </p:spTree>
    <p:extLst>
      <p:ext uri="{BB962C8B-B14F-4D97-AF65-F5344CB8AC3E}">
        <p14:creationId xmlns:p14="http://schemas.microsoft.com/office/powerpoint/2010/main" val="2832156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553" y="1082841"/>
            <a:ext cx="6190247" cy="5227721"/>
          </a:xfrm>
        </p:spPr>
        <p:txBody>
          <a:bodyPr/>
          <a:lstStyle/>
          <a:p>
            <a:pPr marL="0" indent="0">
              <a:buNone/>
            </a:pPr>
            <a:r>
              <a:rPr lang="en-US" sz="1400" dirty="0"/>
              <a:t>Training Video Link: </a:t>
            </a:r>
            <a:r>
              <a:rPr lang="en-US" sz="1400" dirty="0">
                <a:solidFill>
                  <a:srgbClr val="FF0000"/>
                </a:solidFill>
                <a:hlinkClick r:id="rId2"/>
              </a:rPr>
              <a:t>https://redeam-2763550.hs-ites.com/knowledge/reservations</a:t>
            </a:r>
            <a:endParaRPr lang="en-US" sz="1400" dirty="0">
              <a:solidFill>
                <a:srgbClr val="FF0000"/>
              </a:solidFill>
            </a:endParaRPr>
          </a:p>
          <a:p>
            <a:pPr marL="0" lvl="0" indent="0">
              <a:buClr>
                <a:srgbClr val="000000"/>
              </a:buClr>
              <a:buNone/>
            </a:pPr>
            <a:endParaRPr lang="en-US" sz="1050" u="sng" dirty="0">
              <a:solidFill>
                <a:srgbClr val="FF0000"/>
              </a:solidFill>
            </a:endParaRPr>
          </a:p>
          <a:p>
            <a:pPr marL="0" lvl="0" indent="0">
              <a:buClr>
                <a:srgbClr val="000000"/>
              </a:buClr>
              <a:buNone/>
            </a:pPr>
            <a:r>
              <a:rPr lang="en-US" sz="1800" u="sng" dirty="0"/>
              <a:t>Park Reservations: </a:t>
            </a:r>
          </a:p>
          <a:p>
            <a:r>
              <a:rPr lang="en-US" sz="1800" b="0" i="0" dirty="0"/>
              <a:t>Reservations are required for the parks</a:t>
            </a:r>
          </a:p>
          <a:p>
            <a:r>
              <a:rPr lang="en-US" sz="1800" b="0" i="0" dirty="0"/>
              <a:t>Making guest reservations at the time of booking in </a:t>
            </a:r>
            <a:r>
              <a:rPr lang="en-US" sz="1800" b="0" i="0" dirty="0" err="1"/>
              <a:t>Redeam</a:t>
            </a:r>
            <a:r>
              <a:rPr lang="en-US" sz="1800" b="0" i="0" dirty="0"/>
              <a:t> is optional</a:t>
            </a:r>
          </a:p>
          <a:p>
            <a:pPr lvl="1"/>
            <a:r>
              <a:rPr lang="en-US" sz="1400" b="0" i="0" dirty="0"/>
              <a:t>Skip making reservations by selecting “Book”</a:t>
            </a:r>
          </a:p>
          <a:p>
            <a:pPr lvl="1"/>
            <a:r>
              <a:rPr lang="en-US" sz="1400" b="0" i="0" dirty="0"/>
              <a:t>To make reservations use calendar and select dates and parks</a:t>
            </a:r>
            <a:endParaRPr lang="en-US" sz="1000" b="0" i="0" dirty="0"/>
          </a:p>
          <a:p>
            <a:r>
              <a:rPr lang="en-US" sz="1800" b="0" i="0" dirty="0"/>
              <a:t>Guests may make or modify their reservations through the </a:t>
            </a:r>
            <a:r>
              <a:rPr lang="en-US" sz="1800" b="0" u="sng" dirty="0"/>
              <a:t>startyourdisneyexperience.com</a:t>
            </a:r>
            <a:r>
              <a:rPr lang="en-US" sz="1800" b="0" i="0" dirty="0"/>
              <a:t> or in the My Disney Experience app.</a:t>
            </a:r>
          </a:p>
          <a:p>
            <a:pPr marL="0" indent="0">
              <a:buNone/>
            </a:pPr>
            <a:endParaRPr lang="en-US" sz="600" b="0" i="0" dirty="0"/>
          </a:p>
          <a:p>
            <a:pPr marL="0" indent="0">
              <a:buNone/>
            </a:pPr>
            <a:endParaRPr lang="en-US" sz="600" b="0" i="0" dirty="0"/>
          </a:p>
          <a:p>
            <a:pPr marL="0" indent="0">
              <a:buNone/>
            </a:pPr>
            <a:endParaRPr lang="en-US" sz="600" b="0" i="0" dirty="0"/>
          </a:p>
          <a:p>
            <a:pPr marL="0" indent="0">
              <a:buNone/>
            </a:pPr>
            <a:r>
              <a:rPr lang="en-US" sz="1200" b="0" i="0" u="sng" dirty="0">
                <a:solidFill>
                  <a:schemeClr val="accent2">
                    <a:lumMod val="75000"/>
                  </a:schemeClr>
                </a:solidFill>
              </a:rPr>
              <a:t>NOTE</a:t>
            </a:r>
            <a:r>
              <a:rPr lang="en-US" sz="1200" b="0" i="0" dirty="0">
                <a:solidFill>
                  <a:schemeClr val="accent2">
                    <a:lumMod val="75000"/>
                  </a:schemeClr>
                </a:solidFill>
              </a:rPr>
              <a:t>: The reservations feature does not allow for non-consecutive reservation dates. Military Salute tickets are not required to be used concurrently; so, it is recommended that guests who purchase Salute tickets make their own park reservations to allow for maximum flexibility. </a:t>
            </a:r>
          </a:p>
          <a:p>
            <a:endParaRPr lang="en-US" sz="1800" b="0" i="0" dirty="0"/>
          </a:p>
          <a:p>
            <a:endParaRPr lang="en-US" sz="1800" b="0" i="0" dirty="0"/>
          </a:p>
          <a:p>
            <a:pPr marL="0" indent="0">
              <a:buNone/>
            </a:pPr>
            <a:endParaRPr lang="en-US" sz="1800" b="0" i="0" dirty="0"/>
          </a:p>
          <a:p>
            <a:endParaRPr lang="en-US" sz="1800" b="0" i="0" dirty="0"/>
          </a:p>
          <a:p>
            <a:pPr marL="0" indent="0">
              <a:buNone/>
            </a:pPr>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9</a:t>
            </a:fld>
            <a:endParaRPr lang="en-US" dirty="0"/>
          </a:p>
        </p:txBody>
      </p:sp>
      <p:sp>
        <p:nvSpPr>
          <p:cNvPr id="6" name="Title 1"/>
          <p:cNvSpPr>
            <a:spLocks noGrp="1"/>
          </p:cNvSpPr>
          <p:nvPr>
            <p:ph type="title"/>
          </p:nvPr>
        </p:nvSpPr>
        <p:spPr/>
        <p:txBody>
          <a:bodyPr>
            <a:normAutofit/>
          </a:bodyPr>
          <a:lstStyle/>
          <a:p>
            <a:r>
              <a:rPr lang="en-US" b="1" dirty="0"/>
              <a:t>Park Reservations</a:t>
            </a:r>
            <a:r>
              <a:rPr lang="en-US" dirty="0"/>
              <a:t> </a:t>
            </a:r>
          </a:p>
        </p:txBody>
      </p:sp>
      <p:pic>
        <p:nvPicPr>
          <p:cNvPr id="7" name="Picture 6"/>
          <p:cNvPicPr>
            <a:picLocks noChangeAspect="1"/>
          </p:cNvPicPr>
          <p:nvPr/>
        </p:nvPicPr>
        <p:blipFill>
          <a:blip r:embed="rId3"/>
          <a:stretch>
            <a:fillRect/>
          </a:stretch>
        </p:blipFill>
        <p:spPr>
          <a:xfrm>
            <a:off x="10402843" y="200789"/>
            <a:ext cx="1295975" cy="486642"/>
          </a:xfrm>
          <a:prstGeom prst="rect">
            <a:avLst/>
          </a:prstGeom>
        </p:spPr>
      </p:pic>
      <p:pic>
        <p:nvPicPr>
          <p:cNvPr id="5" name="Picture 4"/>
          <p:cNvPicPr>
            <a:picLocks noChangeAspect="1"/>
          </p:cNvPicPr>
          <p:nvPr/>
        </p:nvPicPr>
        <p:blipFill>
          <a:blip r:embed="rId4"/>
          <a:stretch>
            <a:fillRect/>
          </a:stretch>
        </p:blipFill>
        <p:spPr>
          <a:xfrm>
            <a:off x="6697134" y="1273990"/>
            <a:ext cx="5410200" cy="4667250"/>
          </a:xfrm>
          <a:prstGeom prst="rect">
            <a:avLst/>
          </a:prstGeom>
        </p:spPr>
      </p:pic>
    </p:spTree>
    <p:extLst>
      <p:ext uri="{BB962C8B-B14F-4D97-AF65-F5344CB8AC3E}">
        <p14:creationId xmlns:p14="http://schemas.microsoft.com/office/powerpoint/2010/main" val="3879901985"/>
      </p:ext>
    </p:extLst>
  </p:cSld>
  <p:clrMapOvr>
    <a:masterClrMapping/>
  </p:clrMapOvr>
</p:sld>
</file>

<file path=ppt/theme/theme1.xml><?xml version="1.0" encoding="utf-8"?>
<a:theme xmlns:a="http://schemas.openxmlformats.org/drawingml/2006/main" name="1_FFC Division Director’s Meeting template">
  <a:themeElements>
    <a:clrScheme name="">
      <a:dk1>
        <a:srgbClr val="000000"/>
      </a:dk1>
      <a:lt1>
        <a:srgbClr val="FFFFFF"/>
      </a:lt1>
      <a:dk2>
        <a:srgbClr val="000000"/>
      </a:dk2>
      <a:lt2>
        <a:srgbClr val="919191"/>
      </a:lt2>
      <a:accent1>
        <a:srgbClr val="FFFFCC"/>
      </a:accent1>
      <a:accent2>
        <a:srgbClr val="009900"/>
      </a:accent2>
      <a:accent3>
        <a:srgbClr val="FFFFFF"/>
      </a:accent3>
      <a:accent4>
        <a:srgbClr val="000000"/>
      </a:accent4>
      <a:accent5>
        <a:srgbClr val="FFFFE2"/>
      </a:accent5>
      <a:accent6>
        <a:srgbClr val="008A00"/>
      </a:accent6>
      <a:hlink>
        <a:srgbClr val="0033CC"/>
      </a:hlink>
      <a:folHlink>
        <a:srgbClr val="0066CC"/>
      </a:folHlink>
    </a:clrScheme>
    <a:fontScheme name="1_FFC Division Director’s Meeting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1_FFC Division Director’s Meeting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FFC Division Director’s Meeting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FFC Division Director’s Meeting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FFC Division Director’s Meeting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FFC Division Director’s Meeting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FFC Division Director’s Meeting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8">
        <a:dk1>
          <a:srgbClr val="000000"/>
        </a:dk1>
        <a:lt1>
          <a:srgbClr val="DDDDDD"/>
        </a:lt1>
        <a:dk2>
          <a:srgbClr val="000000"/>
        </a:dk2>
        <a:lt2>
          <a:srgbClr val="919191"/>
        </a:lt2>
        <a:accent1>
          <a:srgbClr val="2717F5"/>
        </a:accent1>
        <a:accent2>
          <a:srgbClr val="1524E9"/>
        </a:accent2>
        <a:accent3>
          <a:srgbClr val="EBEBEB"/>
        </a:accent3>
        <a:accent4>
          <a:srgbClr val="000000"/>
        </a:accent4>
        <a:accent5>
          <a:srgbClr val="ACABF9"/>
        </a:accent5>
        <a:accent6>
          <a:srgbClr val="1220D3"/>
        </a:accent6>
        <a:hlink>
          <a:srgbClr val="FC0128"/>
        </a:hlink>
        <a:folHlink>
          <a:srgbClr val="CECECE"/>
        </a:folHlink>
      </a:clrScheme>
      <a:clrMap bg1="lt1" tx1="dk1" bg2="lt2" tx2="dk2" accent1="accent1" accent2="accent2" accent3="accent3" accent4="accent4" accent5="accent5" accent6="accent6" hlink="hlink" folHlink="folHlink"/>
    </a:extraClrScheme>
    <a:extraClrScheme>
      <a:clrScheme name="1_FFC Division Director’s Meeting template 9">
        <a:dk1>
          <a:srgbClr val="000000"/>
        </a:dk1>
        <a:lt1>
          <a:srgbClr val="FFFFFF"/>
        </a:lt1>
        <a:dk2>
          <a:srgbClr val="000000"/>
        </a:dk2>
        <a:lt2>
          <a:srgbClr val="919191"/>
        </a:lt2>
        <a:accent1>
          <a:srgbClr val="2717F5"/>
        </a:accent1>
        <a:accent2>
          <a:srgbClr val="00CC99"/>
        </a:accent2>
        <a:accent3>
          <a:srgbClr val="FFFFFF"/>
        </a:accent3>
        <a:accent4>
          <a:srgbClr val="000000"/>
        </a:accent4>
        <a:accent5>
          <a:srgbClr val="ACABF9"/>
        </a:accent5>
        <a:accent6>
          <a:srgbClr val="00B98A"/>
        </a:accent6>
        <a:hlink>
          <a:srgbClr val="FC0128"/>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4671</TotalTime>
  <Words>1927</Words>
  <Application>Microsoft Office PowerPoint</Application>
  <PresentationFormat>Widescreen</PresentationFormat>
  <Paragraphs>217</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1_FFC Division Director’s Meeting template</vt:lpstr>
      <vt:lpstr> Military Ticket Program (MTP)  Information &amp; Training on Redeam Reseller Portal  for  Disney Trade Ticket Connect (DTTC) </vt:lpstr>
      <vt:lpstr>   </vt:lpstr>
      <vt:lpstr>Redeam Access Overview</vt:lpstr>
      <vt:lpstr>Login &amp; Change Password</vt:lpstr>
      <vt:lpstr>User Management</vt:lpstr>
      <vt:lpstr>Retail Price Adjustments</vt:lpstr>
      <vt:lpstr>“Making Bookings”</vt:lpstr>
      <vt:lpstr>“Making Bookings” Cont. </vt:lpstr>
      <vt:lpstr>Park Reservations </vt:lpstr>
      <vt:lpstr>Cancellations</vt:lpstr>
      <vt:lpstr>Cancellation Policy</vt:lpstr>
      <vt:lpstr>Reporting</vt:lpstr>
      <vt:lpstr>Reporting Cont.</vt:lpstr>
      <vt:lpstr>Reporting Continued</vt:lpstr>
      <vt:lpstr>Reconciliation</vt:lpstr>
      <vt:lpstr>Trouble Tickets and Support</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Ticket Program (MTP)  Ticket Management System (TMS) Online Ecommerce Project    In Progress Review (IPR)  and Course of Action (COA) Review</dc:title>
  <dc:creator>Topolski, Jennifer M NAF USN CNIC WASHINGTON DC (USA)</dc:creator>
  <cp:lastModifiedBy>Topolski, Jennifer M CIV USN CNIC WASHINGTON DC (USA)</cp:lastModifiedBy>
  <cp:revision>91</cp:revision>
  <dcterms:created xsi:type="dcterms:W3CDTF">2023-08-16T20:52:46Z</dcterms:created>
  <dcterms:modified xsi:type="dcterms:W3CDTF">2024-10-10T19:51:40Z</dcterms:modified>
</cp:coreProperties>
</file>