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7" r:id="rId2"/>
    <p:sldId id="258" r:id="rId3"/>
    <p:sldId id="275" r:id="rId4"/>
    <p:sldId id="274" r:id="rId5"/>
    <p:sldId id="262" r:id="rId6"/>
    <p:sldId id="264" r:id="rId7"/>
    <p:sldId id="267" r:id="rId8"/>
    <p:sldId id="263" r:id="rId9"/>
    <p:sldId id="276" r:id="rId10"/>
    <p:sldId id="259" r:id="rId11"/>
    <p:sldId id="272" r:id="rId12"/>
    <p:sldId id="273" r:id="rId13"/>
    <p:sldId id="265" r:id="rId14"/>
    <p:sldId id="266" r:id="rId15"/>
    <p:sldId id="269" r:id="rId16"/>
    <p:sldId id="268" r:id="rId17"/>
    <p:sldId id="270" r:id="rId18"/>
    <p:sldId id="271"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opolski, Jennifer M NAF USN CNIC WASHINGTON DC (USA)" initials="TJMNUCWD(" lastIdx="2" clrIdx="0">
    <p:extLst>
      <p:ext uri="{19B8F6BF-5375-455C-9EA6-DF929625EA0E}">
        <p15:presenceInfo xmlns:p15="http://schemas.microsoft.com/office/powerpoint/2012/main" userId="S-1-5-21-1801674531-2146617017-725345543-377594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2" autoAdjust="0"/>
    <p:restoredTop sz="94660"/>
  </p:normalViewPr>
  <p:slideViewPr>
    <p:cSldViewPr snapToGrid="0">
      <p:cViewPr varScale="1">
        <p:scale>
          <a:sx n="156" d="100"/>
          <a:sy n="156" d="100"/>
        </p:scale>
        <p:origin x="2540" y="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848866-EBC7-46D3-ADF5-87BB7AF05C1C}" type="datetimeFigureOut">
              <a:rPr lang="en-US" smtClean="0"/>
              <a:t>8/29/2023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E3850F-C34B-440D-B83D-1E43E9ED519E}" type="slidenum">
              <a:rPr lang="en-US" smtClean="0"/>
              <a:t>‹#›</a:t>
            </a:fld>
            <a:endParaRPr lang="en-US"/>
          </a:p>
        </p:txBody>
      </p:sp>
    </p:spTree>
    <p:extLst>
      <p:ext uri="{BB962C8B-B14F-4D97-AF65-F5344CB8AC3E}">
        <p14:creationId xmlns:p14="http://schemas.microsoft.com/office/powerpoint/2010/main" val="23862659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Bonnie Gray, N922 MTP Manager</a:t>
            </a:r>
          </a:p>
          <a:p>
            <a:r>
              <a:rPr lang="en-US" dirty="0" smtClean="0"/>
              <a:t>Jennifer Topolski, N922 Program Analyst</a:t>
            </a:r>
          </a:p>
          <a:p>
            <a:r>
              <a:rPr lang="en-US" dirty="0" smtClean="0"/>
              <a:t>Joann Halbach, </a:t>
            </a:r>
            <a:r>
              <a:rPr lang="en-US" dirty="0" err="1" smtClean="0"/>
              <a:t>Redeam</a:t>
            </a:r>
            <a:r>
              <a:rPr lang="en-US" dirty="0" smtClean="0"/>
              <a:t> Partner Integrations Lead</a:t>
            </a:r>
          </a:p>
          <a:p>
            <a:r>
              <a:rPr lang="en-US" dirty="0" smtClean="0"/>
              <a:t>Jenna Einhorn, Walt Disney World Sales Strategy &amp; Integration</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CE3850F-C34B-440D-B83D-1E43E9ED519E}" type="slidenum">
              <a:rPr lang="en-US" smtClean="0"/>
              <a:t>1</a:t>
            </a:fld>
            <a:endParaRPr lang="en-US"/>
          </a:p>
        </p:txBody>
      </p:sp>
    </p:spTree>
    <p:extLst>
      <p:ext uri="{BB962C8B-B14F-4D97-AF65-F5344CB8AC3E}">
        <p14:creationId xmlns:p14="http://schemas.microsoft.com/office/powerpoint/2010/main" val="1457590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Company and POS Location phone numbers will be managed by MTP</a:t>
            </a:r>
          </a:p>
          <a:p>
            <a:r>
              <a:rPr lang="en-US" sz="1200" b="0" dirty="0" smtClean="0">
                <a:solidFill>
                  <a:schemeClr val="accent6"/>
                </a:solidFill>
              </a:rPr>
              <a:t>MTP will add new manager accounts and deactivate accounts for managers as they leave</a:t>
            </a:r>
            <a:endParaRPr lang="en-US" dirty="0"/>
          </a:p>
        </p:txBody>
      </p:sp>
      <p:sp>
        <p:nvSpPr>
          <p:cNvPr id="4" name="Slide Number Placeholder 3"/>
          <p:cNvSpPr>
            <a:spLocks noGrp="1"/>
          </p:cNvSpPr>
          <p:nvPr>
            <p:ph type="sldNum" sz="quarter" idx="10"/>
          </p:nvPr>
        </p:nvSpPr>
        <p:spPr/>
        <p:txBody>
          <a:bodyPr/>
          <a:lstStyle/>
          <a:p>
            <a:fld id="{1CE3850F-C34B-440D-B83D-1E43E9ED519E}" type="slidenum">
              <a:rPr lang="en-US" smtClean="0"/>
              <a:t>6</a:t>
            </a:fld>
            <a:endParaRPr lang="en-US"/>
          </a:p>
        </p:txBody>
      </p:sp>
    </p:spTree>
    <p:extLst>
      <p:ext uri="{BB962C8B-B14F-4D97-AF65-F5344CB8AC3E}">
        <p14:creationId xmlns:p14="http://schemas.microsoft.com/office/powerpoint/2010/main" val="1290210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b="0" i="0" dirty="0" smtClean="0"/>
              <a:t>NOTE: “Retail Price” will appear on all customer confirmations. Agents MUST toggle this feature OFF prior to completing the order. </a:t>
            </a:r>
            <a:endParaRPr lang="en-US" sz="1200" b="0" i="0" dirty="0"/>
          </a:p>
        </p:txBody>
      </p:sp>
      <p:sp>
        <p:nvSpPr>
          <p:cNvPr id="4" name="Slide Number Placeholder 3"/>
          <p:cNvSpPr>
            <a:spLocks noGrp="1"/>
          </p:cNvSpPr>
          <p:nvPr>
            <p:ph type="sldNum" sz="quarter" idx="10"/>
          </p:nvPr>
        </p:nvSpPr>
        <p:spPr/>
        <p:txBody>
          <a:bodyPr/>
          <a:lstStyle/>
          <a:p>
            <a:fld id="{1CE3850F-C34B-440D-B83D-1E43E9ED519E}" type="slidenum">
              <a:rPr lang="en-US" smtClean="0"/>
              <a:t>7</a:t>
            </a:fld>
            <a:endParaRPr lang="en-US"/>
          </a:p>
        </p:txBody>
      </p:sp>
    </p:spTree>
    <p:extLst>
      <p:ext uri="{BB962C8B-B14F-4D97-AF65-F5344CB8AC3E}">
        <p14:creationId xmlns:p14="http://schemas.microsoft.com/office/powerpoint/2010/main" val="14761623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619217"/>
            <a:ext cx="10363200" cy="492443"/>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6"/>
          <p:cNvSpPr>
            <a:spLocks noGrp="1" noChangeArrowheads="1"/>
          </p:cNvSpPr>
          <p:nvPr>
            <p:ph type="sldNum" sz="quarter" idx="11"/>
          </p:nvPr>
        </p:nvSpPr>
        <p:spPr>
          <a:ln/>
        </p:spPr>
        <p:txBody>
          <a:bodyPr/>
          <a:lstStyle>
            <a:lvl1pPr>
              <a:defRPr/>
            </a:lvl1pPr>
          </a:lstStyle>
          <a:p>
            <a:pPr>
              <a:defRPr/>
            </a:pPr>
            <a:fld id="{D27A1FBF-122C-4E85-A3E8-BC1F1A5F5A14}" type="slidenum">
              <a:rPr lang="en-US"/>
              <a:pPr>
                <a:defRPr/>
              </a:pPr>
              <a:t>‹#›</a:t>
            </a:fld>
            <a:endParaRPr lang="en-US" dirty="0"/>
          </a:p>
        </p:txBody>
      </p:sp>
      <p:pic>
        <p:nvPicPr>
          <p:cNvPr id="7" name="Picture 8" descr="cni%20logo%20small"/>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4667" y="65088"/>
            <a:ext cx="1236133" cy="925512"/>
          </a:xfrm>
          <a:prstGeom prst="rect">
            <a:avLst/>
          </a:prstGeom>
          <a:noFill/>
          <a:ln w="9525">
            <a:noFill/>
            <a:miter lim="800000"/>
            <a:headEnd/>
            <a:tailEnd/>
          </a:ln>
        </p:spPr>
      </p:pic>
    </p:spTree>
    <p:extLst>
      <p:ext uri="{BB962C8B-B14F-4D97-AF65-F5344CB8AC3E}">
        <p14:creationId xmlns:p14="http://schemas.microsoft.com/office/powerpoint/2010/main" val="35554643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E8C4BBE4-A8FD-47D4-914E-DF00E60FC78A}" type="slidenum">
              <a:rPr lang="en-US"/>
              <a:pPr>
                <a:defRPr/>
              </a:pPr>
              <a:t>‹#›</a:t>
            </a:fld>
            <a:endParaRPr lang="en-US" dirty="0"/>
          </a:p>
        </p:txBody>
      </p:sp>
    </p:spTree>
    <p:extLst>
      <p:ext uri="{BB962C8B-B14F-4D97-AF65-F5344CB8AC3E}">
        <p14:creationId xmlns:p14="http://schemas.microsoft.com/office/powerpoint/2010/main" val="3297768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79771" y="228601"/>
            <a:ext cx="584775" cy="6010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6517" y="228601"/>
            <a:ext cx="7645400" cy="6010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C639B81B-76FB-4CB4-9C43-FF8329A9235C}" type="slidenum">
              <a:rPr lang="en-US"/>
              <a:pPr>
                <a:defRPr/>
              </a:pPr>
              <a:t>‹#›</a:t>
            </a:fld>
            <a:endParaRPr lang="en-US" dirty="0"/>
          </a:p>
        </p:txBody>
      </p:sp>
    </p:spTree>
    <p:extLst>
      <p:ext uri="{BB962C8B-B14F-4D97-AF65-F5344CB8AC3E}">
        <p14:creationId xmlns:p14="http://schemas.microsoft.com/office/powerpoint/2010/main" val="35139338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213757"/>
            <a:ext cx="10363200" cy="492443"/>
          </a:xfrm>
        </p:spPr>
        <p:txBody>
          <a:bodyPr/>
          <a:lstStyle>
            <a:lvl1pPr>
              <a:defRPr/>
            </a:lvl1pPr>
          </a:lstStyle>
          <a:p>
            <a:r>
              <a:rPr lang="en-US"/>
              <a:t>Master Title</a:t>
            </a:r>
          </a:p>
        </p:txBody>
      </p:sp>
      <p:sp>
        <p:nvSpPr>
          <p:cNvPr id="5" name="Rectangle 6"/>
          <p:cNvSpPr>
            <a:spLocks noGrp="1" noChangeArrowheads="1"/>
          </p:cNvSpPr>
          <p:nvPr>
            <p:ph type="sldNum" sz="quarter" idx="11"/>
          </p:nvPr>
        </p:nvSpPr>
        <p:spPr>
          <a:ln/>
        </p:spPr>
        <p:txBody>
          <a:bodyPr/>
          <a:lstStyle>
            <a:lvl1pPr>
              <a:defRPr/>
            </a:lvl1pPr>
          </a:lstStyle>
          <a:p>
            <a:pPr>
              <a:defRPr/>
            </a:pPr>
            <a:fld id="{D27A1FBF-122C-4E85-A3E8-BC1F1A5F5A14}" type="slidenum">
              <a:rPr lang="en-US">
                <a:solidFill>
                  <a:srgbClr val="000000"/>
                </a:solidFill>
              </a:rPr>
              <a:pPr>
                <a:defRPr/>
              </a:pPr>
              <a:t>‹#›</a:t>
            </a:fld>
            <a:endParaRPr lang="en-US" dirty="0">
              <a:solidFill>
                <a:srgbClr val="000000"/>
              </a:solidFill>
            </a:endParaRPr>
          </a:p>
        </p:txBody>
      </p:sp>
      <p:pic>
        <p:nvPicPr>
          <p:cNvPr id="7" name="Picture 8" descr="cni%20logo%20small"/>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4667" y="65088"/>
            <a:ext cx="1236133" cy="925512"/>
          </a:xfrm>
          <a:prstGeom prst="rect">
            <a:avLst/>
          </a:prstGeom>
          <a:noFill/>
          <a:ln w="9525">
            <a:noFill/>
            <a:miter lim="800000"/>
            <a:headEnd/>
            <a:tailEnd/>
          </a:ln>
        </p:spPr>
      </p:pic>
      <p:pic>
        <p:nvPicPr>
          <p:cNvPr id="13" name="Picture 3" descr="C:\Users\timothy.slentz\AppData\Local\Microsoft\Windows\Temporary Internet Files\Content.Outlook\FC3BDP2R\16 CNIC.pn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3677920" y="1572048"/>
            <a:ext cx="4754880" cy="3533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2689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1016000" y="1143000"/>
            <a:ext cx="10462683" cy="5105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1"/>
          </p:nvPr>
        </p:nvSpPr>
        <p:spPr>
          <a:ln/>
        </p:spPr>
        <p:txBody>
          <a:bodyPr/>
          <a:lstStyle>
            <a:lvl1pPr>
              <a:defRPr/>
            </a:lvl1pPr>
          </a:lstStyle>
          <a:p>
            <a:pPr>
              <a:defRPr/>
            </a:pPr>
            <a:fld id="{570A6BD8-75C0-4196-9F77-623F5E73DBEE}" type="slidenum">
              <a:rPr lang="en-US"/>
              <a:pPr>
                <a:defRPr/>
              </a:pPr>
              <a:t>‹#›</a:t>
            </a:fld>
            <a:endParaRPr lang="en-US" dirty="0"/>
          </a:p>
        </p:txBody>
      </p:sp>
      <p:pic>
        <p:nvPicPr>
          <p:cNvPr id="7" name="Picture 8" descr="cni%20logo%20small"/>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4667" y="65088"/>
            <a:ext cx="1236133" cy="925512"/>
          </a:xfrm>
          <a:prstGeom prst="rect">
            <a:avLst/>
          </a:prstGeom>
          <a:noFill/>
          <a:ln w="9525">
            <a:noFill/>
            <a:miter lim="800000"/>
            <a:headEnd/>
            <a:tailEnd/>
          </a:ln>
        </p:spPr>
      </p:pic>
      <p:sp>
        <p:nvSpPr>
          <p:cNvPr id="9" name="Text Box 11"/>
          <p:cNvSpPr txBox="1">
            <a:spLocks noChangeArrowheads="1"/>
          </p:cNvSpPr>
          <p:nvPr userDrawn="1"/>
        </p:nvSpPr>
        <p:spPr bwMode="auto">
          <a:xfrm>
            <a:off x="3454400" y="6504801"/>
            <a:ext cx="5181600" cy="261610"/>
          </a:xfrm>
          <a:prstGeom prst="rect">
            <a:avLst/>
          </a:prstGeom>
          <a:noFill/>
          <a:ln w="9525">
            <a:noFill/>
            <a:miter lim="800000"/>
            <a:headEnd/>
            <a:tailEnd/>
          </a:ln>
          <a:effectLst/>
        </p:spPr>
        <p:txBody>
          <a:bodyPr wrap="square">
            <a:spAutoFit/>
          </a:bodyPr>
          <a:lstStyle/>
          <a:p>
            <a:pPr algn="ctr">
              <a:spcBef>
                <a:spcPct val="50000"/>
              </a:spcBef>
              <a:defRPr/>
            </a:pPr>
            <a:r>
              <a:rPr lang="en-US" sz="1100" dirty="0">
                <a:solidFill>
                  <a:srgbClr val="006600"/>
                </a:solidFill>
                <a:latin typeface="Arial"/>
                <a:cs typeface="Arial" pitchFamily="34" charset="0"/>
              </a:rPr>
              <a:t>UNCLASSIFIED/FOUO</a:t>
            </a:r>
          </a:p>
        </p:txBody>
      </p:sp>
    </p:spTree>
    <p:extLst>
      <p:ext uri="{BB962C8B-B14F-4D97-AF65-F5344CB8AC3E}">
        <p14:creationId xmlns:p14="http://schemas.microsoft.com/office/powerpoint/2010/main" val="432458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615553"/>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9C44192D-DC52-4655-82BB-37CEBB21B786}" type="slidenum">
              <a:rPr lang="en-US"/>
              <a:pPr>
                <a:defRPr/>
              </a:pPr>
              <a:t>‹#›</a:t>
            </a:fld>
            <a:endParaRPr lang="en-US" dirty="0"/>
          </a:p>
        </p:txBody>
      </p:sp>
    </p:spTree>
    <p:extLst>
      <p:ext uri="{BB962C8B-B14F-4D97-AF65-F5344CB8AC3E}">
        <p14:creationId xmlns:p14="http://schemas.microsoft.com/office/powerpoint/2010/main" val="1795956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6517" y="1447801"/>
            <a:ext cx="5128683" cy="4791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48400" y="1447801"/>
            <a:ext cx="5130800" cy="4791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F23198E8-5BF6-4909-B291-3F8D10BCBA03}" type="slidenum">
              <a:rPr lang="en-US"/>
              <a:pPr>
                <a:defRPr/>
              </a:pPr>
              <a:t>‹#›</a:t>
            </a:fld>
            <a:endParaRPr lang="en-US" dirty="0"/>
          </a:p>
        </p:txBody>
      </p:sp>
    </p:spTree>
    <p:extLst>
      <p:ext uri="{BB962C8B-B14F-4D97-AF65-F5344CB8AC3E}">
        <p14:creationId xmlns:p14="http://schemas.microsoft.com/office/powerpoint/2010/main" val="2103966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599917"/>
            <a:ext cx="10972800" cy="492443"/>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8" name="Rectangle 6"/>
          <p:cNvSpPr>
            <a:spLocks noGrp="1" noChangeArrowheads="1"/>
          </p:cNvSpPr>
          <p:nvPr>
            <p:ph type="sldNum" sz="quarter" idx="11"/>
          </p:nvPr>
        </p:nvSpPr>
        <p:spPr>
          <a:ln/>
        </p:spPr>
        <p:txBody>
          <a:bodyPr/>
          <a:lstStyle>
            <a:lvl1pPr>
              <a:defRPr/>
            </a:lvl1pPr>
          </a:lstStyle>
          <a:p>
            <a:pPr>
              <a:defRPr/>
            </a:pPr>
            <a:fld id="{F4F89245-D0FC-4F22-A209-21718AE16947}" type="slidenum">
              <a:rPr lang="en-US"/>
              <a:pPr>
                <a:defRPr/>
              </a:pPr>
              <a:t>‹#›</a:t>
            </a:fld>
            <a:endParaRPr lang="en-US" dirty="0"/>
          </a:p>
        </p:txBody>
      </p:sp>
    </p:spTree>
    <p:extLst>
      <p:ext uri="{BB962C8B-B14F-4D97-AF65-F5344CB8AC3E}">
        <p14:creationId xmlns:p14="http://schemas.microsoft.com/office/powerpoint/2010/main" val="543584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4" name="Rectangle 6"/>
          <p:cNvSpPr>
            <a:spLocks noGrp="1" noChangeArrowheads="1"/>
          </p:cNvSpPr>
          <p:nvPr>
            <p:ph type="sldNum" sz="quarter" idx="11"/>
          </p:nvPr>
        </p:nvSpPr>
        <p:spPr>
          <a:ln/>
        </p:spPr>
        <p:txBody>
          <a:bodyPr/>
          <a:lstStyle>
            <a:lvl1pPr>
              <a:defRPr/>
            </a:lvl1pPr>
          </a:lstStyle>
          <a:p>
            <a:pPr>
              <a:defRPr/>
            </a:pPr>
            <a:fld id="{A7E2E133-F131-4762-AF1E-97EE961BCE45}" type="slidenum">
              <a:rPr lang="en-US"/>
              <a:pPr>
                <a:defRPr/>
              </a:pPr>
              <a:t>‹#›</a:t>
            </a:fld>
            <a:endParaRPr lang="en-US" dirty="0"/>
          </a:p>
        </p:txBody>
      </p:sp>
    </p:spTree>
    <p:extLst>
      <p:ext uri="{BB962C8B-B14F-4D97-AF65-F5344CB8AC3E}">
        <p14:creationId xmlns:p14="http://schemas.microsoft.com/office/powerpoint/2010/main" val="1099475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3" name="Rectangle 6"/>
          <p:cNvSpPr>
            <a:spLocks noGrp="1" noChangeArrowheads="1"/>
          </p:cNvSpPr>
          <p:nvPr>
            <p:ph type="sldNum" sz="quarter" idx="11"/>
          </p:nvPr>
        </p:nvSpPr>
        <p:spPr>
          <a:ln/>
        </p:spPr>
        <p:txBody>
          <a:bodyPr/>
          <a:lstStyle>
            <a:lvl1pPr>
              <a:defRPr/>
            </a:lvl1pPr>
          </a:lstStyle>
          <a:p>
            <a:pPr>
              <a:defRPr/>
            </a:pPr>
            <a:fld id="{E8EE15BA-8DEB-4AC6-A7A6-346C50DE72D7}" type="slidenum">
              <a:rPr lang="en-US"/>
              <a:pPr>
                <a:defRPr/>
              </a:pPr>
              <a:t>‹#›</a:t>
            </a:fld>
            <a:endParaRPr lang="en-US" dirty="0"/>
          </a:p>
        </p:txBody>
      </p:sp>
    </p:spTree>
    <p:extLst>
      <p:ext uri="{BB962C8B-B14F-4D97-AF65-F5344CB8AC3E}">
        <p14:creationId xmlns:p14="http://schemas.microsoft.com/office/powerpoint/2010/main" val="2183988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127323"/>
            <a:ext cx="4011084" cy="30777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5F471080-67E1-4E1B-B288-AF336A736764}" type="slidenum">
              <a:rPr lang="en-US"/>
              <a:pPr>
                <a:defRPr/>
              </a:pPr>
              <a:t>‹#›</a:t>
            </a:fld>
            <a:endParaRPr lang="en-US" dirty="0"/>
          </a:p>
        </p:txBody>
      </p:sp>
    </p:spTree>
    <p:extLst>
      <p:ext uri="{BB962C8B-B14F-4D97-AF65-F5344CB8AC3E}">
        <p14:creationId xmlns:p14="http://schemas.microsoft.com/office/powerpoint/2010/main" val="3400512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5059561"/>
            <a:ext cx="7315200" cy="307777"/>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ftr" sz="quarter" idx="10"/>
          </p:nvPr>
        </p:nvSpPr>
        <p:spPr>
          <a:xfrm>
            <a:off x="3456517" y="6477000"/>
            <a:ext cx="6398683" cy="304800"/>
          </a:xfrm>
          <a:prstGeom prst="rect">
            <a:avLst/>
          </a:prstGeom>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B017B68F-4D33-4B2E-8F99-585A510D30C5}" type="slidenum">
              <a:rPr lang="en-US"/>
              <a:pPr>
                <a:defRPr/>
              </a:pPr>
              <a:t>‹#›</a:t>
            </a:fld>
            <a:endParaRPr lang="en-US" dirty="0"/>
          </a:p>
        </p:txBody>
      </p:sp>
    </p:spTree>
    <p:extLst>
      <p:ext uri="{BB962C8B-B14F-4D97-AF65-F5344CB8AC3E}">
        <p14:creationId xmlns:p14="http://schemas.microsoft.com/office/powerpoint/2010/main" val="20268230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916517" y="1447801"/>
            <a:ext cx="10462683" cy="4791075"/>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
        <p:nvSpPr>
          <p:cNvPr id="250884" name="Rectangle 4"/>
          <p:cNvSpPr>
            <a:spLocks noGrp="1" noChangeArrowheads="1"/>
          </p:cNvSpPr>
          <p:nvPr>
            <p:ph type="title"/>
          </p:nvPr>
        </p:nvSpPr>
        <p:spPr bwMode="auto">
          <a:xfrm>
            <a:off x="1320800" y="226061"/>
            <a:ext cx="9855200" cy="492443"/>
          </a:xfrm>
          <a:prstGeom prst="rect">
            <a:avLst/>
          </a:prstGeom>
          <a:noFill/>
          <a:ln w="9525">
            <a:noFill/>
            <a:miter lim="800000"/>
            <a:headEnd/>
            <a:tailEnd/>
          </a:ln>
          <a:effectLst/>
        </p:spPr>
        <p:txBody>
          <a:bodyPr vert="horz" wrap="square" lIns="45720" tIns="0" rIns="45720" bIns="0" numCol="1" anchor="ctr" anchorCtr="0" compatLnSpc="1">
            <a:prstTxWarp prst="textNoShape">
              <a:avLst/>
            </a:prstTxWarp>
            <a:spAutoFit/>
          </a:bodyPr>
          <a:lstStyle/>
          <a:p>
            <a:pPr lvl="0"/>
            <a:r>
              <a:rPr lang="en-US"/>
              <a:t>Click to edit Master title style</a:t>
            </a:r>
          </a:p>
        </p:txBody>
      </p:sp>
      <p:sp>
        <p:nvSpPr>
          <p:cNvPr id="250886" name="Rectangle 6"/>
          <p:cNvSpPr>
            <a:spLocks noGrp="1" noChangeArrowheads="1"/>
          </p:cNvSpPr>
          <p:nvPr>
            <p:ph type="sldNum" sz="quarter" idx="4"/>
          </p:nvPr>
        </p:nvSpPr>
        <p:spPr bwMode="auto">
          <a:xfrm>
            <a:off x="11698818" y="6527800"/>
            <a:ext cx="408516" cy="304800"/>
          </a:xfrm>
          <a:prstGeom prst="rect">
            <a:avLst/>
          </a:prstGeom>
          <a:solidFill>
            <a:schemeClr val="bg1"/>
          </a:solidFill>
          <a:ln w="9525">
            <a:noFill/>
            <a:miter lim="800000"/>
            <a:headEnd/>
            <a:tailEnd/>
          </a:ln>
          <a:effectLst/>
        </p:spPr>
        <p:txBody>
          <a:bodyPr vert="horz" wrap="none" lIns="92075" tIns="46038" rIns="92075" bIns="46038" numCol="1" anchor="ctr" anchorCtr="0" compatLnSpc="1">
            <a:prstTxWarp prst="textNoShape">
              <a:avLst/>
            </a:prstTxWarp>
          </a:bodyPr>
          <a:lstStyle>
            <a:lvl1pPr algn="r" eaLnBrk="0" hangingPunct="0">
              <a:defRPr b="0"/>
            </a:lvl1pPr>
          </a:lstStyle>
          <a:p>
            <a:pPr>
              <a:defRPr/>
            </a:pPr>
            <a:fld id="{89340B5D-903F-46AA-8C41-A8CB3B65A00C}" type="slidenum">
              <a:rPr lang="en-US"/>
              <a:pPr>
                <a:defRPr/>
              </a:pPr>
              <a:t>‹#›</a:t>
            </a:fld>
            <a:endParaRPr lang="en-US" dirty="0"/>
          </a:p>
        </p:txBody>
      </p:sp>
      <p:grpSp>
        <p:nvGrpSpPr>
          <p:cNvPr id="1030" name="Group 7"/>
          <p:cNvGrpSpPr>
            <a:grpSpLocks/>
          </p:cNvGrpSpPr>
          <p:nvPr userDrawn="1"/>
        </p:nvGrpSpPr>
        <p:grpSpPr bwMode="auto">
          <a:xfrm>
            <a:off x="1557867" y="950913"/>
            <a:ext cx="10339917" cy="76200"/>
            <a:chOff x="736" y="599"/>
            <a:chExt cx="4885" cy="48"/>
          </a:xfrm>
        </p:grpSpPr>
        <p:sp>
          <p:nvSpPr>
            <p:cNvPr id="250888" name="Line 8"/>
            <p:cNvSpPr>
              <a:spLocks noChangeShapeType="1"/>
            </p:cNvSpPr>
            <p:nvPr userDrawn="1"/>
          </p:nvSpPr>
          <p:spPr bwMode="auto">
            <a:xfrm>
              <a:off x="736" y="599"/>
              <a:ext cx="4885" cy="0"/>
            </a:xfrm>
            <a:prstGeom prst="line">
              <a:avLst/>
            </a:prstGeom>
            <a:noFill/>
            <a:ln w="57150">
              <a:solidFill>
                <a:schemeClr val="hlink"/>
              </a:solidFill>
              <a:round/>
              <a:headEnd/>
              <a:tailEnd type="triangle" w="med" len="med"/>
            </a:ln>
            <a:effectLst/>
          </p:spPr>
          <p:txBody>
            <a:bodyPr/>
            <a:lstStyle/>
            <a:p>
              <a:pPr eaLnBrk="0" hangingPunct="0">
                <a:defRPr/>
              </a:pPr>
              <a:endParaRPr lang="en-US" sz="1800" dirty="0"/>
            </a:p>
          </p:txBody>
        </p:sp>
        <p:sp>
          <p:nvSpPr>
            <p:cNvPr id="250889" name="Line 9"/>
            <p:cNvSpPr>
              <a:spLocks noChangeShapeType="1"/>
            </p:cNvSpPr>
            <p:nvPr userDrawn="1"/>
          </p:nvSpPr>
          <p:spPr bwMode="auto">
            <a:xfrm>
              <a:off x="826" y="647"/>
              <a:ext cx="4616" cy="0"/>
            </a:xfrm>
            <a:prstGeom prst="line">
              <a:avLst/>
            </a:prstGeom>
            <a:noFill/>
            <a:ln w="28575">
              <a:solidFill>
                <a:srgbClr val="FFCC00"/>
              </a:solidFill>
              <a:round/>
              <a:headEnd/>
              <a:tailEnd/>
            </a:ln>
            <a:effectLst/>
          </p:spPr>
          <p:txBody>
            <a:bodyPr/>
            <a:lstStyle/>
            <a:p>
              <a:pPr eaLnBrk="0" hangingPunct="0">
                <a:defRPr/>
              </a:pPr>
              <a:endParaRPr lang="en-US" sz="1800" dirty="0"/>
            </a:p>
          </p:txBody>
        </p:sp>
      </p:grpSp>
      <p:grpSp>
        <p:nvGrpSpPr>
          <p:cNvPr id="1032" name="Group 11"/>
          <p:cNvGrpSpPr>
            <a:grpSpLocks/>
          </p:cNvGrpSpPr>
          <p:nvPr userDrawn="1"/>
        </p:nvGrpSpPr>
        <p:grpSpPr bwMode="auto">
          <a:xfrm>
            <a:off x="389467" y="6413500"/>
            <a:ext cx="11684000" cy="76200"/>
            <a:chOff x="736" y="599"/>
            <a:chExt cx="4885" cy="48"/>
          </a:xfrm>
        </p:grpSpPr>
        <p:sp>
          <p:nvSpPr>
            <p:cNvPr id="250892" name="Line 12"/>
            <p:cNvSpPr>
              <a:spLocks noChangeShapeType="1"/>
            </p:cNvSpPr>
            <p:nvPr userDrawn="1"/>
          </p:nvSpPr>
          <p:spPr bwMode="auto">
            <a:xfrm>
              <a:off x="736" y="599"/>
              <a:ext cx="4885" cy="0"/>
            </a:xfrm>
            <a:prstGeom prst="line">
              <a:avLst/>
            </a:prstGeom>
            <a:noFill/>
            <a:ln w="57150">
              <a:solidFill>
                <a:schemeClr val="hlink"/>
              </a:solidFill>
              <a:round/>
              <a:headEnd/>
              <a:tailEnd type="triangle" w="med" len="med"/>
            </a:ln>
            <a:effectLst/>
          </p:spPr>
          <p:txBody>
            <a:bodyPr/>
            <a:lstStyle/>
            <a:p>
              <a:pPr eaLnBrk="0" hangingPunct="0">
                <a:defRPr/>
              </a:pPr>
              <a:endParaRPr lang="en-US" sz="1800" dirty="0"/>
            </a:p>
          </p:txBody>
        </p:sp>
        <p:sp>
          <p:nvSpPr>
            <p:cNvPr id="250893" name="Line 13"/>
            <p:cNvSpPr>
              <a:spLocks noChangeShapeType="1"/>
            </p:cNvSpPr>
            <p:nvPr userDrawn="1"/>
          </p:nvSpPr>
          <p:spPr bwMode="auto">
            <a:xfrm>
              <a:off x="826" y="647"/>
              <a:ext cx="4616" cy="0"/>
            </a:xfrm>
            <a:prstGeom prst="line">
              <a:avLst/>
            </a:prstGeom>
            <a:noFill/>
            <a:ln w="28575">
              <a:solidFill>
                <a:srgbClr val="FFCC00"/>
              </a:solidFill>
              <a:round/>
              <a:headEnd/>
              <a:tailEnd/>
            </a:ln>
            <a:effectLst/>
          </p:spPr>
          <p:txBody>
            <a:bodyPr/>
            <a:lstStyle/>
            <a:p>
              <a:pPr eaLnBrk="0" hangingPunct="0">
                <a:defRPr/>
              </a:pPr>
              <a:endParaRPr lang="en-US" sz="1800" dirty="0"/>
            </a:p>
          </p:txBody>
        </p:sp>
      </p:grpSp>
      <p:pic>
        <p:nvPicPr>
          <p:cNvPr id="13" name="Picture 8" descr="cni%20logo%20small"/>
          <p:cNvPicPr>
            <a:picLocks noChangeAspect="1" noChangeArrowheads="1"/>
          </p:cNvPicPr>
          <p:nvPr userDrawn="1"/>
        </p:nvPicPr>
        <p:blipFill>
          <a:blip r:embed="rId14" cstate="email">
            <a:extLst>
              <a:ext uri="{28A0092B-C50C-407E-A947-70E740481C1C}">
                <a14:useLocalDpi xmlns:a14="http://schemas.microsoft.com/office/drawing/2010/main"/>
              </a:ext>
            </a:extLst>
          </a:blip>
          <a:srcRect/>
          <a:stretch>
            <a:fillRect/>
          </a:stretch>
        </p:blipFill>
        <p:spPr bwMode="auto">
          <a:xfrm>
            <a:off x="84667" y="65088"/>
            <a:ext cx="1236133" cy="925512"/>
          </a:xfrm>
          <a:prstGeom prst="rect">
            <a:avLst/>
          </a:prstGeom>
          <a:noFill/>
          <a:ln w="9525">
            <a:noFill/>
            <a:miter lim="800000"/>
            <a:headEnd/>
            <a:tailEnd/>
          </a:ln>
        </p:spPr>
      </p:pic>
      <p:sp>
        <p:nvSpPr>
          <p:cNvPr id="12" name="Text Box 11"/>
          <p:cNvSpPr txBox="1">
            <a:spLocks noChangeArrowheads="1"/>
          </p:cNvSpPr>
          <p:nvPr userDrawn="1"/>
        </p:nvSpPr>
        <p:spPr bwMode="auto">
          <a:xfrm>
            <a:off x="3454400" y="6504801"/>
            <a:ext cx="5181600" cy="261610"/>
          </a:xfrm>
          <a:prstGeom prst="rect">
            <a:avLst/>
          </a:prstGeom>
          <a:noFill/>
          <a:ln w="9525">
            <a:noFill/>
            <a:miter lim="800000"/>
            <a:headEnd/>
            <a:tailEnd/>
          </a:ln>
          <a:effectLst/>
        </p:spPr>
        <p:txBody>
          <a:bodyPr wrap="square">
            <a:spAutoFit/>
          </a:bodyPr>
          <a:lstStyle/>
          <a:p>
            <a:pPr algn="ctr">
              <a:spcBef>
                <a:spcPct val="50000"/>
              </a:spcBef>
              <a:defRPr/>
            </a:pPr>
            <a:r>
              <a:rPr lang="en-US" sz="1100" dirty="0">
                <a:solidFill>
                  <a:srgbClr val="006600"/>
                </a:solidFill>
                <a:latin typeface="Arial"/>
                <a:cs typeface="Arial" pitchFamily="34" charset="0"/>
              </a:rPr>
              <a:t>UNCLASSIFIED/FOUO</a:t>
            </a:r>
          </a:p>
        </p:txBody>
      </p:sp>
    </p:spTree>
    <p:extLst>
      <p:ext uri="{BB962C8B-B14F-4D97-AF65-F5344CB8AC3E}">
        <p14:creationId xmlns:p14="http://schemas.microsoft.com/office/powerpoint/2010/main" val="30814353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p:txStyles>
    <p:titleStyle>
      <a:lvl1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2pPr>
      <a:lvl3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3pPr>
      <a:lvl4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4pPr>
      <a:lvl5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5pPr>
      <a:lvl6pPr marL="457200" algn="ctr" rtl="0" fontAlgn="base">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6pPr>
      <a:lvl7pPr marL="914400" algn="ctr" rtl="0" fontAlgn="base">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7pPr>
      <a:lvl8pPr marL="1371600" algn="ctr" rtl="0" fontAlgn="base">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8pPr>
      <a:lvl9pPr marL="1828800" algn="ctr" rtl="0" fontAlgn="base">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9pPr>
    </p:titleStyle>
    <p:bodyStyle>
      <a:lvl1pPr marL="228600" indent="-228600" algn="l" rtl="0" eaLnBrk="0" fontAlgn="base" hangingPunct="0">
        <a:spcBef>
          <a:spcPct val="25000"/>
        </a:spcBef>
        <a:spcAft>
          <a:spcPct val="25000"/>
        </a:spcAft>
        <a:buClr>
          <a:schemeClr val="tx1"/>
        </a:buClr>
        <a:buChar char="•"/>
        <a:defRPr sz="2400" b="1" i="1">
          <a:solidFill>
            <a:srgbClr val="000066"/>
          </a:solidFill>
          <a:latin typeface="+mn-lt"/>
          <a:ea typeface="+mn-ea"/>
          <a:cs typeface="+mn-cs"/>
        </a:defRPr>
      </a:lvl1pPr>
      <a:lvl2pPr marL="635000" indent="-177800" algn="l" rtl="0" eaLnBrk="0" fontAlgn="base" hangingPunct="0">
        <a:spcBef>
          <a:spcPct val="25000"/>
        </a:spcBef>
        <a:spcAft>
          <a:spcPct val="25000"/>
        </a:spcAft>
        <a:buClr>
          <a:schemeClr val="tx1"/>
        </a:buClr>
        <a:buChar char="–"/>
        <a:defRPr sz="2000" b="1" i="1">
          <a:solidFill>
            <a:srgbClr val="000066"/>
          </a:solidFill>
          <a:latin typeface="+mn-lt"/>
          <a:cs typeface="+mn-cs"/>
        </a:defRPr>
      </a:lvl2pPr>
      <a:lvl3pPr marL="914400" indent="-114300" algn="l" rtl="0" eaLnBrk="0" fontAlgn="base" hangingPunct="0">
        <a:spcBef>
          <a:spcPct val="25000"/>
        </a:spcBef>
        <a:spcAft>
          <a:spcPct val="25000"/>
        </a:spcAft>
        <a:buClr>
          <a:schemeClr val="tx1"/>
        </a:buClr>
        <a:buChar char="•"/>
        <a:defRPr sz="1600" b="1" i="1">
          <a:solidFill>
            <a:srgbClr val="000066"/>
          </a:solidFill>
          <a:latin typeface="+mn-lt"/>
          <a:cs typeface="+mn-cs"/>
        </a:defRPr>
      </a:lvl3pPr>
      <a:lvl4pPr marL="1714500" indent="-266700" algn="l" rtl="0" eaLnBrk="0" fontAlgn="base" hangingPunct="0">
        <a:spcBef>
          <a:spcPct val="25000"/>
        </a:spcBef>
        <a:spcAft>
          <a:spcPct val="25000"/>
        </a:spcAft>
        <a:buChar char="–"/>
        <a:defRPr sz="1400" b="1">
          <a:solidFill>
            <a:schemeClr val="tx1"/>
          </a:solidFill>
          <a:latin typeface="+mn-lt"/>
          <a:cs typeface="+mn-cs"/>
        </a:defRPr>
      </a:lvl4pPr>
      <a:lvl5pPr marL="2209800" indent="-381000" algn="l" rtl="0" eaLnBrk="0" fontAlgn="base" hangingPunct="0">
        <a:spcBef>
          <a:spcPct val="20000"/>
        </a:spcBef>
        <a:spcAft>
          <a:spcPct val="0"/>
        </a:spcAft>
        <a:buChar char="•"/>
        <a:defRPr sz="2000">
          <a:solidFill>
            <a:schemeClr val="tx1"/>
          </a:solidFill>
          <a:latin typeface="Times New Roman" pitchFamily="18" charset="0"/>
          <a:cs typeface="+mn-cs"/>
        </a:defRPr>
      </a:lvl5pPr>
      <a:lvl6pPr marL="2667000" indent="-381000" algn="l" rtl="0" fontAlgn="base">
        <a:spcBef>
          <a:spcPct val="20000"/>
        </a:spcBef>
        <a:spcAft>
          <a:spcPct val="0"/>
        </a:spcAft>
        <a:buChar char="•"/>
        <a:defRPr sz="2000">
          <a:solidFill>
            <a:schemeClr val="tx1"/>
          </a:solidFill>
          <a:latin typeface="Times New Roman" pitchFamily="18" charset="0"/>
          <a:cs typeface="+mn-cs"/>
        </a:defRPr>
      </a:lvl6pPr>
      <a:lvl7pPr marL="3124200" indent="-381000" algn="l" rtl="0" fontAlgn="base">
        <a:spcBef>
          <a:spcPct val="20000"/>
        </a:spcBef>
        <a:spcAft>
          <a:spcPct val="0"/>
        </a:spcAft>
        <a:buChar char="•"/>
        <a:defRPr sz="2000">
          <a:solidFill>
            <a:schemeClr val="tx1"/>
          </a:solidFill>
          <a:latin typeface="Times New Roman" pitchFamily="18" charset="0"/>
          <a:cs typeface="+mn-cs"/>
        </a:defRPr>
      </a:lvl7pPr>
      <a:lvl8pPr marL="3581400" indent="-381000" algn="l" rtl="0" fontAlgn="base">
        <a:spcBef>
          <a:spcPct val="20000"/>
        </a:spcBef>
        <a:spcAft>
          <a:spcPct val="0"/>
        </a:spcAft>
        <a:buChar char="•"/>
        <a:defRPr sz="2000">
          <a:solidFill>
            <a:schemeClr val="tx1"/>
          </a:solidFill>
          <a:latin typeface="Times New Roman" pitchFamily="18" charset="0"/>
          <a:cs typeface="+mn-cs"/>
        </a:defRPr>
      </a:lvl8pPr>
      <a:lvl9pPr marL="4038600" indent="-381000" algn="l" rtl="0" fontAlgn="base">
        <a:spcBef>
          <a:spcPct val="20000"/>
        </a:spcBef>
        <a:spcAft>
          <a:spcPct val="0"/>
        </a:spcAft>
        <a:buChar char="•"/>
        <a:defRPr sz="2000">
          <a:solidFill>
            <a:schemeClr val="tx1"/>
          </a:solidFill>
          <a:latin typeface="Times New Roman" pitchFamily="18"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redeam-2763550.hs-ites.com/knowledge/reservations" TargetMode="Externa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mailto:info_mtp.fct@navy.mil" TargetMode="External"/><Relationship Id="rId2" Type="http://schemas.openxmlformats.org/officeDocument/2006/relationships/hyperlink" Target="mailto:support@cniffr.org"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redeam-2763550.hs-sites.com/knowledge/reseller-porta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resellerportal.redeam.io/login" TargetMode="Externa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hyperlink" Target="https://redeam-2763550.hs-sites.com/knowledge/reseller-portal-company-user-management"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hyperlink" Target="https://redeam-2763550.hs-sites.com/knowledge/reseller-portal-price-adjustment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redeam-2763550.hs-sites.com/knowledge/reseller-portal-bookings" TargetMode="Externa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redeam-2763550.hs-sites.com/knowledge/reseller-portal-bookings" TargetMode="Externa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462" y="1808774"/>
            <a:ext cx="10029075" cy="2954655"/>
          </a:xfrm>
        </p:spPr>
        <p:txBody>
          <a:bodyPr/>
          <a:lstStyle/>
          <a:p>
            <a:r>
              <a:rPr lang="en-US" i="0" dirty="0" smtClean="0"/>
              <a:t/>
            </a:r>
            <a:br>
              <a:rPr lang="en-US" i="0" dirty="0" smtClean="0"/>
            </a:br>
            <a:r>
              <a:rPr lang="en-US" dirty="0" smtClean="0"/>
              <a:t>Military Ticket Program (MTP) </a:t>
            </a:r>
            <a:br>
              <a:rPr lang="en-US" dirty="0" smtClean="0"/>
            </a:br>
            <a:r>
              <a:rPr lang="en-US" dirty="0" smtClean="0"/>
              <a:t>Information &amp; Training on Redeam Reseller Portal </a:t>
            </a:r>
            <a:br>
              <a:rPr lang="en-US" dirty="0" smtClean="0"/>
            </a:br>
            <a:r>
              <a:rPr lang="en-US" dirty="0" smtClean="0"/>
              <a:t>for </a:t>
            </a:r>
            <a:br>
              <a:rPr lang="en-US" dirty="0" smtClean="0"/>
            </a:br>
            <a:r>
              <a:rPr lang="en-US" dirty="0" smtClean="0"/>
              <a:t>Disney Trade Ticket Connect (DTTC)</a:t>
            </a:r>
            <a:br>
              <a:rPr lang="en-US" dirty="0" smtClean="0"/>
            </a:br>
            <a:endParaRPr lang="en-US" i="0" dirty="0"/>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D27A1FBF-122C-4E85-A3E8-BC1F1A5F5A14}" type="slidenum">
              <a:rPr lang="en-US" sz="1200">
                <a:solidFill>
                  <a:srgbClr val="000000"/>
                </a:solidFill>
                <a:latin typeface="Arial" charset="0"/>
                <a:cs typeface="Times New Roman" pitchFamily="18" charset="0"/>
              </a:rPr>
              <a:pPr fontAlgn="base">
                <a:spcBef>
                  <a:spcPct val="0"/>
                </a:spcBef>
                <a:spcAft>
                  <a:spcPct val="0"/>
                </a:spcAft>
                <a:defRPr/>
              </a:pPr>
              <a:t>1</a:t>
            </a:fld>
            <a:endParaRPr lang="en-US" sz="1200" dirty="0">
              <a:solidFill>
                <a:srgbClr val="000000"/>
              </a:solidFill>
              <a:latin typeface="Arial" charset="0"/>
              <a:cs typeface="Times New Roman" pitchFamily="18" charset="0"/>
            </a:endParaRPr>
          </a:p>
        </p:txBody>
      </p:sp>
      <p:pic>
        <p:nvPicPr>
          <p:cNvPr id="6" name="Picture 5"/>
          <p:cNvPicPr>
            <a:picLocks noChangeAspect="1"/>
          </p:cNvPicPr>
          <p:nvPr/>
        </p:nvPicPr>
        <p:blipFill>
          <a:blip r:embed="rId3"/>
          <a:stretch>
            <a:fillRect/>
          </a:stretch>
        </p:blipFill>
        <p:spPr>
          <a:xfrm>
            <a:off x="9294617" y="175747"/>
            <a:ext cx="1295975" cy="486642"/>
          </a:xfrm>
          <a:prstGeom prst="rect">
            <a:avLst/>
          </a:prstGeom>
        </p:spPr>
      </p:pic>
    </p:spTree>
    <p:extLst>
      <p:ext uri="{BB962C8B-B14F-4D97-AF65-F5344CB8AC3E}">
        <p14:creationId xmlns:p14="http://schemas.microsoft.com/office/powerpoint/2010/main" val="5155491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0553" y="1082841"/>
            <a:ext cx="6190247" cy="5227721"/>
          </a:xfrm>
        </p:spPr>
        <p:txBody>
          <a:bodyPr/>
          <a:lstStyle/>
          <a:p>
            <a:pPr marL="0" indent="0">
              <a:buNone/>
            </a:pPr>
            <a:r>
              <a:rPr lang="en-US" sz="1400" dirty="0"/>
              <a:t>Training </a:t>
            </a:r>
            <a:r>
              <a:rPr lang="en-US" sz="1400" dirty="0" smtClean="0"/>
              <a:t>Video Link</a:t>
            </a:r>
            <a:r>
              <a:rPr lang="en-US" sz="1400" dirty="0"/>
              <a:t>: </a:t>
            </a:r>
            <a:r>
              <a:rPr lang="en-US" sz="1400" dirty="0">
                <a:solidFill>
                  <a:srgbClr val="FF0000"/>
                </a:solidFill>
                <a:hlinkClick r:id="rId2"/>
              </a:rPr>
              <a:t>https://</a:t>
            </a:r>
            <a:r>
              <a:rPr lang="en-US" sz="1400" dirty="0" smtClean="0">
                <a:solidFill>
                  <a:srgbClr val="FF0000"/>
                </a:solidFill>
                <a:hlinkClick r:id="rId2"/>
              </a:rPr>
              <a:t>redeam-2763550.hs-ites.com/knowledge/reservations</a:t>
            </a:r>
            <a:endParaRPr lang="en-US" sz="1400" dirty="0" smtClean="0">
              <a:solidFill>
                <a:srgbClr val="FF0000"/>
              </a:solidFill>
            </a:endParaRPr>
          </a:p>
          <a:p>
            <a:pPr marL="0" lvl="0" indent="0">
              <a:buClr>
                <a:srgbClr val="000000"/>
              </a:buClr>
              <a:buNone/>
            </a:pPr>
            <a:endParaRPr lang="en-US" sz="1050" u="sng" dirty="0" smtClean="0">
              <a:solidFill>
                <a:srgbClr val="FF0000"/>
              </a:solidFill>
            </a:endParaRPr>
          </a:p>
          <a:p>
            <a:pPr marL="0" lvl="0" indent="0">
              <a:buClr>
                <a:srgbClr val="000000"/>
              </a:buClr>
              <a:buNone/>
            </a:pPr>
            <a:r>
              <a:rPr lang="en-US" sz="1800" u="sng" dirty="0" smtClean="0"/>
              <a:t>Park </a:t>
            </a:r>
            <a:r>
              <a:rPr lang="en-US" sz="1800" u="sng" dirty="0"/>
              <a:t>Reservations</a:t>
            </a:r>
            <a:r>
              <a:rPr lang="en-US" sz="1800" u="sng" dirty="0" smtClean="0"/>
              <a:t>: </a:t>
            </a:r>
            <a:endParaRPr lang="en-US" sz="1800" u="sng" dirty="0"/>
          </a:p>
          <a:p>
            <a:r>
              <a:rPr lang="en-US" sz="1800" b="0" i="0" dirty="0" smtClean="0"/>
              <a:t>Reservations are required for the parks</a:t>
            </a:r>
          </a:p>
          <a:p>
            <a:r>
              <a:rPr lang="en-US" sz="1800" b="0" i="0" dirty="0" smtClean="0"/>
              <a:t>Making guest reservations at the time of booking in </a:t>
            </a:r>
            <a:r>
              <a:rPr lang="en-US" sz="1800" b="0" i="0" dirty="0" err="1" smtClean="0"/>
              <a:t>Redeam</a:t>
            </a:r>
            <a:r>
              <a:rPr lang="en-US" sz="1800" b="0" i="0" dirty="0" smtClean="0"/>
              <a:t> is optional</a:t>
            </a:r>
          </a:p>
          <a:p>
            <a:pPr lvl="1"/>
            <a:r>
              <a:rPr lang="en-US" sz="1400" b="0" i="0" dirty="0" smtClean="0"/>
              <a:t>Skip making reservations by </a:t>
            </a:r>
            <a:r>
              <a:rPr lang="en-US" sz="1400" b="0" i="0" dirty="0"/>
              <a:t>selecting “Book</a:t>
            </a:r>
            <a:r>
              <a:rPr lang="en-US" sz="1400" b="0" i="0" dirty="0" smtClean="0"/>
              <a:t>”</a:t>
            </a:r>
          </a:p>
          <a:p>
            <a:pPr lvl="1"/>
            <a:r>
              <a:rPr lang="en-US" sz="1400" b="0" i="0" dirty="0" smtClean="0"/>
              <a:t>To make reservations use calendar and select dates and parks</a:t>
            </a:r>
            <a:endParaRPr lang="en-US" sz="1000" b="0" i="0" dirty="0"/>
          </a:p>
          <a:p>
            <a:r>
              <a:rPr lang="en-US" sz="1800" b="0" i="0" dirty="0" smtClean="0"/>
              <a:t>Guests may make or modify their reservations through </a:t>
            </a:r>
            <a:r>
              <a:rPr lang="en-US" sz="1800" b="0" i="0" dirty="0"/>
              <a:t>the </a:t>
            </a:r>
            <a:r>
              <a:rPr lang="en-US" sz="1800" b="0" u="sng" dirty="0"/>
              <a:t>startyourdisneyexperience.com</a:t>
            </a:r>
            <a:r>
              <a:rPr lang="en-US" sz="1800" b="0" i="0" dirty="0"/>
              <a:t> or in the My Disney Experience </a:t>
            </a:r>
            <a:r>
              <a:rPr lang="en-US" sz="1800" b="0" i="0" dirty="0" smtClean="0"/>
              <a:t>app.</a:t>
            </a:r>
          </a:p>
          <a:p>
            <a:pPr marL="0" indent="0">
              <a:buNone/>
            </a:pPr>
            <a:endParaRPr lang="en-US" sz="600" b="0" i="0" dirty="0" smtClean="0"/>
          </a:p>
          <a:p>
            <a:pPr marL="0" indent="0">
              <a:buNone/>
            </a:pPr>
            <a:endParaRPr lang="en-US" sz="600" b="0" i="0" dirty="0"/>
          </a:p>
          <a:p>
            <a:pPr marL="0" indent="0">
              <a:buNone/>
            </a:pPr>
            <a:endParaRPr lang="en-US" sz="600" b="0" i="0" dirty="0" smtClean="0"/>
          </a:p>
          <a:p>
            <a:pPr marL="0" indent="0">
              <a:buNone/>
            </a:pPr>
            <a:r>
              <a:rPr lang="en-US" sz="1200" b="0" i="0" u="sng" dirty="0" smtClean="0">
                <a:solidFill>
                  <a:schemeClr val="accent2">
                    <a:lumMod val="75000"/>
                  </a:schemeClr>
                </a:solidFill>
              </a:rPr>
              <a:t>NOTE</a:t>
            </a:r>
            <a:r>
              <a:rPr lang="en-US" sz="1200" b="0" i="0" dirty="0">
                <a:solidFill>
                  <a:schemeClr val="accent2">
                    <a:lumMod val="75000"/>
                  </a:schemeClr>
                </a:solidFill>
              </a:rPr>
              <a:t>: The reservations feature does not </a:t>
            </a:r>
            <a:r>
              <a:rPr lang="en-US" sz="1200" b="0" i="0" dirty="0" smtClean="0">
                <a:solidFill>
                  <a:schemeClr val="accent2">
                    <a:lumMod val="75000"/>
                  </a:schemeClr>
                </a:solidFill>
              </a:rPr>
              <a:t>allow </a:t>
            </a:r>
            <a:r>
              <a:rPr lang="en-US" sz="1200" b="0" i="0" dirty="0">
                <a:solidFill>
                  <a:schemeClr val="accent2">
                    <a:lumMod val="75000"/>
                  </a:schemeClr>
                </a:solidFill>
              </a:rPr>
              <a:t>for non-consecutive reservation dates. Military Salute tickets are not required to be used </a:t>
            </a:r>
            <a:r>
              <a:rPr lang="en-US" sz="1200" b="0" i="0" dirty="0" smtClean="0">
                <a:solidFill>
                  <a:schemeClr val="accent2">
                    <a:lumMod val="75000"/>
                  </a:schemeClr>
                </a:solidFill>
              </a:rPr>
              <a:t>concurrently; so, </a:t>
            </a:r>
            <a:r>
              <a:rPr lang="en-US" sz="1200" b="0" i="0" dirty="0">
                <a:solidFill>
                  <a:schemeClr val="accent2">
                    <a:lumMod val="75000"/>
                  </a:schemeClr>
                </a:solidFill>
              </a:rPr>
              <a:t>it is recommended that guests who purchase Salute tickets make their own park reservations to allow for maximum flexibility. </a:t>
            </a:r>
          </a:p>
          <a:p>
            <a:endParaRPr lang="en-US" sz="1800" b="0" i="0" dirty="0"/>
          </a:p>
          <a:p>
            <a:endParaRPr lang="en-US" sz="1800" b="0" i="0" dirty="0" smtClean="0"/>
          </a:p>
          <a:p>
            <a:pPr marL="0" indent="0">
              <a:buNone/>
            </a:pPr>
            <a:endParaRPr lang="en-US" sz="1800" b="0" i="0" dirty="0" smtClean="0"/>
          </a:p>
          <a:p>
            <a:endParaRPr lang="en-US" sz="1800" b="0" i="0" dirty="0" smtClean="0"/>
          </a:p>
          <a:p>
            <a:pPr marL="0" indent="0">
              <a:buNone/>
            </a:pPr>
            <a:endParaRPr lang="en-US" dirty="0"/>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10</a:t>
            </a:fld>
            <a:endParaRPr lang="en-US" dirty="0"/>
          </a:p>
        </p:txBody>
      </p:sp>
      <p:sp>
        <p:nvSpPr>
          <p:cNvPr id="6" name="Title 1"/>
          <p:cNvSpPr>
            <a:spLocks noGrp="1"/>
          </p:cNvSpPr>
          <p:nvPr>
            <p:ph type="title"/>
          </p:nvPr>
        </p:nvSpPr>
        <p:spPr/>
        <p:txBody>
          <a:bodyPr>
            <a:normAutofit/>
          </a:bodyPr>
          <a:lstStyle/>
          <a:p>
            <a:r>
              <a:rPr lang="en-US" b="1" dirty="0" smtClean="0"/>
              <a:t>Park Reservations</a:t>
            </a:r>
            <a:r>
              <a:rPr lang="en-US" dirty="0" smtClean="0"/>
              <a:t> </a:t>
            </a:r>
            <a:endParaRPr lang="en-US" dirty="0"/>
          </a:p>
        </p:txBody>
      </p:sp>
      <p:pic>
        <p:nvPicPr>
          <p:cNvPr id="7" name="Picture 6"/>
          <p:cNvPicPr>
            <a:picLocks noChangeAspect="1"/>
          </p:cNvPicPr>
          <p:nvPr/>
        </p:nvPicPr>
        <p:blipFill>
          <a:blip r:embed="rId3"/>
          <a:stretch>
            <a:fillRect/>
          </a:stretch>
        </p:blipFill>
        <p:spPr>
          <a:xfrm>
            <a:off x="10402843" y="200789"/>
            <a:ext cx="1295975" cy="486642"/>
          </a:xfrm>
          <a:prstGeom prst="rect">
            <a:avLst/>
          </a:prstGeom>
        </p:spPr>
      </p:pic>
      <p:pic>
        <p:nvPicPr>
          <p:cNvPr id="5" name="Picture 4"/>
          <p:cNvPicPr>
            <a:picLocks noChangeAspect="1"/>
          </p:cNvPicPr>
          <p:nvPr/>
        </p:nvPicPr>
        <p:blipFill>
          <a:blip r:embed="rId4"/>
          <a:stretch>
            <a:fillRect/>
          </a:stretch>
        </p:blipFill>
        <p:spPr>
          <a:xfrm>
            <a:off x="6697134" y="1273990"/>
            <a:ext cx="5410200" cy="4667250"/>
          </a:xfrm>
          <a:prstGeom prst="rect">
            <a:avLst/>
          </a:prstGeom>
        </p:spPr>
      </p:pic>
    </p:spTree>
    <p:extLst>
      <p:ext uri="{BB962C8B-B14F-4D97-AF65-F5344CB8AC3E}">
        <p14:creationId xmlns:p14="http://schemas.microsoft.com/office/powerpoint/2010/main" val="38799019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Cancellations</a:t>
            </a:r>
            <a:endParaRPr lang="en-US" dirty="0"/>
          </a:p>
        </p:txBody>
      </p:sp>
      <p:sp>
        <p:nvSpPr>
          <p:cNvPr id="3" name="Content Placeholder 2"/>
          <p:cNvSpPr>
            <a:spLocks noGrp="1"/>
          </p:cNvSpPr>
          <p:nvPr>
            <p:ph idx="1"/>
          </p:nvPr>
        </p:nvSpPr>
        <p:spPr>
          <a:xfrm>
            <a:off x="1016000" y="1143000"/>
            <a:ext cx="10499725" cy="5238750"/>
          </a:xfrm>
        </p:spPr>
        <p:txBody>
          <a:bodyPr/>
          <a:lstStyle/>
          <a:p>
            <a:pPr marL="0" lvl="0" indent="0" fontAlgn="ctr">
              <a:buNone/>
            </a:pPr>
            <a:r>
              <a:rPr lang="en-US" sz="1800" u="sng" dirty="0" smtClean="0"/>
              <a:t>Cancellations:</a:t>
            </a:r>
          </a:p>
          <a:p>
            <a:pPr marL="0" indent="0">
              <a:buNone/>
            </a:pPr>
            <a:r>
              <a:rPr lang="en-US" sz="1600" b="0" i="0" dirty="0"/>
              <a:t>Super Location Admin, Local Admin &amp; Managers are responsible for the </a:t>
            </a:r>
            <a:r>
              <a:rPr lang="en-US" sz="1600" b="0" i="0" dirty="0" smtClean="0"/>
              <a:t>cancellation </a:t>
            </a:r>
            <a:r>
              <a:rPr lang="en-US" sz="1600" b="0" i="0" dirty="0"/>
              <a:t>of bookings</a:t>
            </a:r>
            <a:r>
              <a:rPr lang="en-US" sz="1800" b="0" i="0" dirty="0"/>
              <a:t>.</a:t>
            </a:r>
          </a:p>
          <a:p>
            <a:pPr lvl="1">
              <a:buFont typeface="Arial" panose="020B0604020202020204" pitchFamily="34" charset="0"/>
              <a:buChar char="•"/>
            </a:pPr>
            <a:r>
              <a:rPr lang="en-US" sz="1400" b="0" i="0" dirty="0"/>
              <a:t>The standard Agent Role cannot process cancelations.</a:t>
            </a:r>
          </a:p>
          <a:p>
            <a:pPr lvl="1">
              <a:buFont typeface="Arial" panose="020B0604020202020204" pitchFamily="34" charset="0"/>
              <a:buChar char="•"/>
            </a:pPr>
            <a:r>
              <a:rPr lang="en-US" sz="1400" b="0" i="0" dirty="0" smtClean="0"/>
              <a:t>Cancelling </a:t>
            </a:r>
            <a:r>
              <a:rPr lang="en-US" sz="1400" b="0" i="0" dirty="0"/>
              <a:t>the booking will trigger a cancellation confirmation email. </a:t>
            </a:r>
          </a:p>
          <a:p>
            <a:pPr lvl="1">
              <a:buFont typeface="Arial" panose="020B0604020202020204" pitchFamily="34" charset="0"/>
              <a:buChar char="•"/>
            </a:pPr>
            <a:r>
              <a:rPr lang="en-US" sz="1400" b="0" i="0" dirty="0"/>
              <a:t>Bases are responsible for processing </a:t>
            </a:r>
            <a:r>
              <a:rPr lang="en-US" sz="1400" b="0" i="0" dirty="0" smtClean="0"/>
              <a:t>cancellations </a:t>
            </a:r>
            <a:r>
              <a:rPr lang="en-US" sz="1400" b="0" i="0" dirty="0"/>
              <a:t>in </a:t>
            </a:r>
            <a:r>
              <a:rPr lang="en-US" sz="1400" b="0" i="0" dirty="0" err="1"/>
              <a:t>Redeam</a:t>
            </a:r>
            <a:r>
              <a:rPr lang="en-US" sz="1400" b="0" i="0" dirty="0"/>
              <a:t> before the end of the </a:t>
            </a:r>
            <a:r>
              <a:rPr lang="en-US" sz="1400" b="0" i="0" dirty="0" smtClean="0"/>
              <a:t>month</a:t>
            </a:r>
            <a:r>
              <a:rPr lang="en-US" sz="1400" b="0" i="0" dirty="0"/>
              <a:t>. </a:t>
            </a:r>
          </a:p>
          <a:p>
            <a:pPr lvl="1">
              <a:buFont typeface="Arial" panose="020B0604020202020204" pitchFamily="34" charset="0"/>
              <a:buChar char="•"/>
            </a:pPr>
            <a:r>
              <a:rPr lang="en-US" sz="1400" b="0" i="0" dirty="0"/>
              <a:t>As long as the </a:t>
            </a:r>
            <a:r>
              <a:rPr lang="en-US" sz="1400" b="0" i="0" dirty="0" smtClean="0"/>
              <a:t>cancellation </a:t>
            </a:r>
            <a:r>
              <a:rPr lang="en-US" sz="1400" b="0" i="0" dirty="0"/>
              <a:t>is processed within </a:t>
            </a:r>
            <a:r>
              <a:rPr lang="en-US" sz="1400" b="0" i="0" dirty="0" err="1"/>
              <a:t>Redeam</a:t>
            </a:r>
            <a:r>
              <a:rPr lang="en-US" sz="1400" b="0" i="0" dirty="0"/>
              <a:t> then the MTP </a:t>
            </a:r>
            <a:r>
              <a:rPr lang="en-US" sz="1400" b="0" i="0" dirty="0" smtClean="0"/>
              <a:t>Cancellation </a:t>
            </a:r>
            <a:r>
              <a:rPr lang="en-US" sz="1400" b="0" i="0" dirty="0"/>
              <a:t>Request Form is not needed.</a:t>
            </a:r>
          </a:p>
          <a:p>
            <a:pPr lvl="1">
              <a:buFont typeface="Arial" panose="020B0604020202020204" pitchFamily="34" charset="0"/>
              <a:buChar char="•"/>
            </a:pPr>
            <a:r>
              <a:rPr lang="en-US" sz="1400" b="0" i="0" dirty="0"/>
              <a:t>If the </a:t>
            </a:r>
            <a:r>
              <a:rPr lang="en-US" sz="1400" b="0" i="0" dirty="0" smtClean="0"/>
              <a:t>cancellation </a:t>
            </a:r>
            <a:r>
              <a:rPr lang="en-US" sz="1400" b="0" i="0" dirty="0"/>
              <a:t>cannot be processed within </a:t>
            </a:r>
            <a:r>
              <a:rPr lang="en-US" sz="1400" b="0" i="0" dirty="0" err="1"/>
              <a:t>Redeam</a:t>
            </a:r>
            <a:r>
              <a:rPr lang="en-US" sz="1400" b="0" i="0" dirty="0"/>
              <a:t> then DO submit the MTP </a:t>
            </a:r>
            <a:r>
              <a:rPr lang="en-US" sz="1400" b="0" i="0" dirty="0" smtClean="0"/>
              <a:t>Cancellation </a:t>
            </a:r>
            <a:r>
              <a:rPr lang="en-US" sz="1400" b="0" i="0" dirty="0"/>
              <a:t>Request Form.</a:t>
            </a:r>
          </a:p>
          <a:p>
            <a:pPr lvl="1">
              <a:buFont typeface="Arial" panose="020B0604020202020204" pitchFamily="34" charset="0"/>
              <a:buChar char="•"/>
            </a:pPr>
            <a:r>
              <a:rPr lang="en-US" sz="1400" b="0" i="0" dirty="0"/>
              <a:t>Manual </a:t>
            </a:r>
            <a:r>
              <a:rPr lang="en-US" sz="1400" b="0" i="0" dirty="0" smtClean="0"/>
              <a:t>Cancellations – </a:t>
            </a:r>
            <a:r>
              <a:rPr lang="en-US" sz="1400" b="0" i="0" dirty="0"/>
              <a:t>MTP will post in TMS, then the credits will appear on the bases monthly invoice.</a:t>
            </a:r>
          </a:p>
          <a:p>
            <a:pPr lvl="1">
              <a:buFont typeface="Arial" panose="020B0604020202020204" pitchFamily="34" charset="0"/>
              <a:buChar char="•"/>
            </a:pPr>
            <a:r>
              <a:rPr lang="en-US" sz="1400" i="0" u="sng" dirty="0"/>
              <a:t>Bookings must be cancelled in full </a:t>
            </a:r>
            <a:r>
              <a:rPr lang="en-US" sz="1400" i="0" u="sng" dirty="0" smtClean="0"/>
              <a:t>– be </a:t>
            </a:r>
            <a:r>
              <a:rPr lang="en-US" sz="1400" i="0" u="sng" dirty="0"/>
              <a:t>sure to create whole new </a:t>
            </a:r>
            <a:r>
              <a:rPr lang="en-US" sz="1400" i="0" u="sng" dirty="0" smtClean="0"/>
              <a:t>orders</a:t>
            </a:r>
          </a:p>
          <a:p>
            <a:pPr marL="457200" lvl="1" indent="0">
              <a:buNone/>
            </a:pPr>
            <a:endParaRPr lang="en-US" sz="1400" b="0" i="0" dirty="0"/>
          </a:p>
          <a:p>
            <a:pPr marL="457200" lvl="1" indent="0">
              <a:buNone/>
            </a:pPr>
            <a:endParaRPr lang="en-US" sz="1400" b="0" i="0" dirty="0" smtClean="0"/>
          </a:p>
          <a:p>
            <a:pPr lvl="1"/>
            <a:endParaRPr lang="en-US" sz="1400" b="0" i="0" dirty="0"/>
          </a:p>
          <a:p>
            <a:pPr marL="457200" lvl="1" indent="0">
              <a:buNone/>
            </a:pPr>
            <a:endParaRPr lang="en-US" sz="1400" b="0" i="0" dirty="0"/>
          </a:p>
          <a:p>
            <a:pPr marL="457200" lvl="1" indent="0" algn="ctr">
              <a:buNone/>
            </a:pPr>
            <a:r>
              <a:rPr lang="en-US" sz="1400" i="0" dirty="0" smtClean="0">
                <a:solidFill>
                  <a:schemeClr val="accent2">
                    <a:lumMod val="75000"/>
                  </a:schemeClr>
                </a:solidFill>
              </a:rPr>
              <a:t>*** The Last Day to Cancel Tickets in Disney Ticket Connect </a:t>
            </a:r>
            <a:r>
              <a:rPr lang="en-US" sz="1400" i="0" dirty="0" smtClean="0">
                <a:solidFill>
                  <a:schemeClr val="accent2">
                    <a:lumMod val="75000"/>
                  </a:schemeClr>
                </a:solidFill>
              </a:rPr>
              <a:t>(DTC) will be Wednesday, September 27, 2023***</a:t>
            </a:r>
            <a:endParaRPr lang="en-US" sz="1400" i="0" dirty="0" smtClean="0">
              <a:solidFill>
                <a:schemeClr val="accent2">
                  <a:lumMod val="75000"/>
                </a:schemeClr>
              </a:solidFill>
            </a:endParaRPr>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11</a:t>
            </a:fld>
            <a:endParaRPr lang="en-US" dirty="0"/>
          </a:p>
        </p:txBody>
      </p:sp>
      <p:pic>
        <p:nvPicPr>
          <p:cNvPr id="5" name="Picture 4"/>
          <p:cNvPicPr>
            <a:picLocks noChangeAspect="1"/>
          </p:cNvPicPr>
          <p:nvPr/>
        </p:nvPicPr>
        <p:blipFill>
          <a:blip r:embed="rId2"/>
          <a:stretch>
            <a:fillRect/>
          </a:stretch>
        </p:blipFill>
        <p:spPr>
          <a:xfrm>
            <a:off x="10402843" y="200789"/>
            <a:ext cx="1295975" cy="486642"/>
          </a:xfrm>
          <a:prstGeom prst="rect">
            <a:avLst/>
          </a:prstGeom>
        </p:spPr>
      </p:pic>
    </p:spTree>
    <p:extLst>
      <p:ext uri="{BB962C8B-B14F-4D97-AF65-F5344CB8AC3E}">
        <p14:creationId xmlns:p14="http://schemas.microsoft.com/office/powerpoint/2010/main" val="2112120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Cancellation Policy</a:t>
            </a:r>
            <a:endParaRPr lang="en-US" dirty="0"/>
          </a:p>
        </p:txBody>
      </p:sp>
      <p:sp>
        <p:nvSpPr>
          <p:cNvPr id="3" name="Content Placeholder 2"/>
          <p:cNvSpPr>
            <a:spLocks noGrp="1"/>
          </p:cNvSpPr>
          <p:nvPr>
            <p:ph idx="1"/>
          </p:nvPr>
        </p:nvSpPr>
        <p:spPr>
          <a:xfrm>
            <a:off x="1016000" y="1143000"/>
            <a:ext cx="10499725" cy="5238750"/>
          </a:xfrm>
        </p:spPr>
        <p:txBody>
          <a:bodyPr/>
          <a:lstStyle/>
          <a:p>
            <a:pPr marL="0" lvl="0" indent="0" fontAlgn="ctr">
              <a:buNone/>
            </a:pPr>
            <a:r>
              <a:rPr lang="en-US" sz="1800" u="sng" dirty="0" smtClean="0"/>
              <a:t>Cancellations:</a:t>
            </a:r>
          </a:p>
          <a:p>
            <a:pPr fontAlgn="ctr"/>
            <a:r>
              <a:rPr lang="en-US" sz="1800" b="0" i="0" dirty="0" smtClean="0"/>
              <a:t>Any ticket booking is </a:t>
            </a:r>
            <a:r>
              <a:rPr lang="en-US" sz="1800" b="0" i="0" dirty="0"/>
              <a:t>"able" to be cancelled, when a </a:t>
            </a:r>
            <a:r>
              <a:rPr lang="en-US" sz="1800" b="0" i="0" dirty="0" smtClean="0"/>
              <a:t>cancellation </a:t>
            </a:r>
            <a:r>
              <a:rPr lang="en-US" sz="1800" b="0" i="0" dirty="0"/>
              <a:t>request </a:t>
            </a:r>
            <a:r>
              <a:rPr lang="en-US" sz="1800" b="0" i="0" dirty="0" smtClean="0"/>
              <a:t>is placed in </a:t>
            </a:r>
            <a:r>
              <a:rPr lang="en-US" sz="1800" b="0" i="0" dirty="0" err="1" smtClean="0"/>
              <a:t>Redeam</a:t>
            </a:r>
            <a:r>
              <a:rPr lang="en-US" sz="1800" b="0" i="0" dirty="0" smtClean="0"/>
              <a:t>, an </a:t>
            </a:r>
            <a:r>
              <a:rPr lang="en-US" sz="1800" b="0" i="0" dirty="0"/>
              <a:t>internal "query" is performed to essentially see if the ticket "qualifies" to be cancelled.  If it fails or is deemed "not voidable" it is because of one of the reasons below:</a:t>
            </a:r>
          </a:p>
          <a:p>
            <a:pPr lvl="1" fontAlgn="ctr">
              <a:spcBef>
                <a:spcPts val="0"/>
              </a:spcBef>
              <a:spcAft>
                <a:spcPts val="0"/>
              </a:spcAft>
              <a:buFont typeface="Arial" panose="020B0604020202020204" pitchFamily="34" charset="0"/>
              <a:buChar char="•"/>
            </a:pPr>
            <a:r>
              <a:rPr lang="en-US" sz="1600" b="0" i="0" dirty="0"/>
              <a:t>Ticket was previously cancelled.</a:t>
            </a:r>
          </a:p>
          <a:p>
            <a:pPr lvl="1" fontAlgn="ctr">
              <a:spcBef>
                <a:spcPts val="0"/>
              </a:spcBef>
              <a:spcAft>
                <a:spcPts val="0"/>
              </a:spcAft>
              <a:buFont typeface="Arial" panose="020B0604020202020204" pitchFamily="34" charset="0"/>
              <a:buChar char="•"/>
            </a:pPr>
            <a:r>
              <a:rPr lang="en-US" sz="1600" b="0" i="0" dirty="0"/>
              <a:t>Ticket was upgraded.</a:t>
            </a:r>
          </a:p>
          <a:p>
            <a:pPr lvl="1" fontAlgn="ctr">
              <a:spcBef>
                <a:spcPts val="0"/>
              </a:spcBef>
              <a:spcAft>
                <a:spcPts val="0"/>
              </a:spcAft>
              <a:buFont typeface="Arial" panose="020B0604020202020204" pitchFamily="34" charset="0"/>
              <a:buChar char="•"/>
            </a:pPr>
            <a:r>
              <a:rPr lang="en-US" sz="1600" b="0" i="0" dirty="0"/>
              <a:t>Ticket was already used.</a:t>
            </a:r>
          </a:p>
          <a:p>
            <a:pPr marL="457200" lvl="1" indent="0" fontAlgn="ctr">
              <a:spcBef>
                <a:spcPts val="0"/>
              </a:spcBef>
              <a:spcAft>
                <a:spcPts val="0"/>
              </a:spcAft>
              <a:buNone/>
            </a:pPr>
            <a:endParaRPr lang="en-US" sz="1800" b="0" i="0" dirty="0"/>
          </a:p>
          <a:p>
            <a:pPr lvl="0" fontAlgn="ctr"/>
            <a:r>
              <a:rPr lang="en-US" sz="1800" b="0" i="0" dirty="0"/>
              <a:t>Tickets are not eligible to be voided:</a:t>
            </a:r>
            <a:endParaRPr lang="en-US" sz="2000" b="0" i="0" dirty="0"/>
          </a:p>
          <a:p>
            <a:pPr lvl="1" fontAlgn="ctr">
              <a:spcBef>
                <a:spcPts val="0"/>
              </a:spcBef>
              <a:spcAft>
                <a:spcPts val="0"/>
              </a:spcAft>
              <a:buFont typeface="Arial" panose="020B0604020202020204" pitchFamily="34" charset="0"/>
              <a:buChar char="•"/>
            </a:pPr>
            <a:r>
              <a:rPr lang="en-US" sz="1600" b="0" i="0" dirty="0"/>
              <a:t>If past 30 days after the expiration date.</a:t>
            </a:r>
            <a:endParaRPr lang="en-US" sz="1800" b="0" i="0" dirty="0"/>
          </a:p>
          <a:p>
            <a:pPr lvl="1" fontAlgn="ctr">
              <a:spcBef>
                <a:spcPts val="0"/>
              </a:spcBef>
              <a:spcAft>
                <a:spcPts val="0"/>
              </a:spcAft>
              <a:buFont typeface="Arial" panose="020B0604020202020204" pitchFamily="34" charset="0"/>
              <a:buChar char="•"/>
            </a:pPr>
            <a:r>
              <a:rPr lang="en-US" sz="1600" b="0" i="0" dirty="0"/>
              <a:t>If the ticket has no expiration date and is after 90 days of the ticket activation.</a:t>
            </a:r>
            <a:endParaRPr lang="en-US" sz="1800" b="0" i="0" dirty="0"/>
          </a:p>
          <a:p>
            <a:pPr lvl="1" fontAlgn="ctr">
              <a:spcBef>
                <a:spcPts val="0"/>
              </a:spcBef>
              <a:spcAft>
                <a:spcPts val="0"/>
              </a:spcAft>
              <a:buFont typeface="Arial" panose="020B0604020202020204" pitchFamily="34" charset="0"/>
              <a:buChar char="•"/>
            </a:pPr>
            <a:r>
              <a:rPr lang="en-US" sz="1600" b="0" i="0" dirty="0"/>
              <a:t>If used or modified by Guest.</a:t>
            </a:r>
            <a:endParaRPr lang="en-US" sz="1800" b="0" i="0" dirty="0"/>
          </a:p>
          <a:p>
            <a:pPr lvl="1" fontAlgn="ctr">
              <a:spcBef>
                <a:spcPts val="0"/>
              </a:spcBef>
              <a:spcAft>
                <a:spcPts val="0"/>
              </a:spcAft>
              <a:buFont typeface="Arial" panose="020B0604020202020204" pitchFamily="34" charset="0"/>
              <a:buChar char="•"/>
            </a:pPr>
            <a:r>
              <a:rPr lang="en-US" sz="1600" b="0" i="0" dirty="0"/>
              <a:t>There is no need to check usage when the ticket can’t be voided.  If not eligible to be voided, the void will not be completed.</a:t>
            </a:r>
            <a:endParaRPr lang="en-US" sz="1800" b="0" i="0" dirty="0"/>
          </a:p>
          <a:p>
            <a:pPr marL="0" indent="0" algn="ctr">
              <a:buNone/>
            </a:pPr>
            <a:endParaRPr lang="en-US" sz="800" i="0" dirty="0" smtClean="0">
              <a:solidFill>
                <a:srgbClr val="FF0000"/>
              </a:solidFill>
            </a:endParaRPr>
          </a:p>
          <a:p>
            <a:pPr marL="0" indent="0" algn="ctr">
              <a:buNone/>
            </a:pPr>
            <a:endParaRPr lang="en-US" sz="800" i="0" dirty="0" smtClean="0">
              <a:solidFill>
                <a:srgbClr val="FF0000"/>
              </a:solidFill>
            </a:endParaRPr>
          </a:p>
          <a:p>
            <a:pPr marL="0" indent="0" algn="ctr">
              <a:buNone/>
            </a:pPr>
            <a:r>
              <a:rPr lang="en-US" sz="1400" i="0" dirty="0" smtClean="0">
                <a:solidFill>
                  <a:schemeClr val="accent2">
                    <a:lumMod val="75000"/>
                  </a:schemeClr>
                </a:solidFill>
              </a:rPr>
              <a:t>Bookings </a:t>
            </a:r>
            <a:r>
              <a:rPr lang="en-US" sz="1400" i="0" dirty="0">
                <a:solidFill>
                  <a:schemeClr val="accent2">
                    <a:lumMod val="75000"/>
                  </a:schemeClr>
                </a:solidFill>
              </a:rPr>
              <a:t>must be cancelled in full, no partial order cancellations are </a:t>
            </a:r>
            <a:r>
              <a:rPr lang="en-US" sz="1400" i="0" dirty="0" smtClean="0">
                <a:solidFill>
                  <a:schemeClr val="accent2">
                    <a:lumMod val="75000"/>
                  </a:schemeClr>
                </a:solidFill>
              </a:rPr>
              <a:t>allowed</a:t>
            </a:r>
            <a:endParaRPr lang="en-US" sz="1800" i="0" dirty="0">
              <a:solidFill>
                <a:schemeClr val="accent2">
                  <a:lumMod val="75000"/>
                </a:schemeClr>
              </a:solidFill>
            </a:endParaRPr>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12</a:t>
            </a:fld>
            <a:endParaRPr lang="en-US" dirty="0"/>
          </a:p>
        </p:txBody>
      </p:sp>
      <p:pic>
        <p:nvPicPr>
          <p:cNvPr id="5" name="Picture 4"/>
          <p:cNvPicPr>
            <a:picLocks noChangeAspect="1"/>
          </p:cNvPicPr>
          <p:nvPr/>
        </p:nvPicPr>
        <p:blipFill>
          <a:blip r:embed="rId2"/>
          <a:stretch>
            <a:fillRect/>
          </a:stretch>
        </p:blipFill>
        <p:spPr>
          <a:xfrm>
            <a:off x="10402843" y="200789"/>
            <a:ext cx="1295975" cy="486642"/>
          </a:xfrm>
          <a:prstGeom prst="rect">
            <a:avLst/>
          </a:prstGeom>
        </p:spPr>
      </p:pic>
    </p:spTree>
    <p:extLst>
      <p:ext uri="{BB962C8B-B14F-4D97-AF65-F5344CB8AC3E}">
        <p14:creationId xmlns:p14="http://schemas.microsoft.com/office/powerpoint/2010/main" val="32003490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Reporting</a:t>
            </a:r>
          </a:p>
        </p:txBody>
      </p:sp>
      <p:sp>
        <p:nvSpPr>
          <p:cNvPr id="3" name="Content Placeholder 2"/>
          <p:cNvSpPr>
            <a:spLocks noGrp="1"/>
          </p:cNvSpPr>
          <p:nvPr>
            <p:ph idx="1"/>
          </p:nvPr>
        </p:nvSpPr>
        <p:spPr/>
        <p:txBody>
          <a:bodyPr/>
          <a:lstStyle/>
          <a:p>
            <a:pPr marL="0" indent="0">
              <a:buNone/>
            </a:pPr>
            <a:r>
              <a:rPr lang="en-US" sz="1600" u="sng" dirty="0"/>
              <a:t>Redeam Reporting:</a:t>
            </a:r>
          </a:p>
          <a:p>
            <a:r>
              <a:rPr lang="en-US" sz="2000" b="0" i="0" dirty="0"/>
              <a:t>Super Users &amp; Location Super Admin can pull the </a:t>
            </a:r>
            <a:r>
              <a:rPr lang="en-US" sz="2000" b="0" i="0" dirty="0" smtClean="0"/>
              <a:t>“All </a:t>
            </a:r>
            <a:r>
              <a:rPr lang="en-US" sz="2000" b="0" i="0" dirty="0" smtClean="0"/>
              <a:t>Bookings </a:t>
            </a:r>
            <a:r>
              <a:rPr lang="en-US" sz="2000" b="0" i="0" dirty="0" smtClean="0"/>
              <a:t>Report”.</a:t>
            </a:r>
            <a:endParaRPr lang="en-US" sz="2000" b="0" i="0" dirty="0"/>
          </a:p>
          <a:p>
            <a:r>
              <a:rPr lang="en-US" sz="2000" b="0" i="0" dirty="0"/>
              <a:t>Location Super Admin (Ticket &amp; Travel Manager) </a:t>
            </a:r>
            <a:r>
              <a:rPr lang="en-US" sz="2000" b="0" i="0" dirty="0" smtClean="0"/>
              <a:t>can </a:t>
            </a:r>
            <a:r>
              <a:rPr lang="en-US" sz="2000" b="0" i="0" dirty="0"/>
              <a:t>run the Redeam report daily and verify </a:t>
            </a:r>
            <a:r>
              <a:rPr lang="en-US" sz="2000" b="0" i="0" dirty="0" smtClean="0"/>
              <a:t>to sales </a:t>
            </a:r>
            <a:r>
              <a:rPr lang="en-US" sz="2000" b="0" i="0" dirty="0"/>
              <a:t>against </a:t>
            </a:r>
            <a:r>
              <a:rPr lang="en-US" sz="2000" b="0" i="0" dirty="0" smtClean="0"/>
              <a:t>their POS reports.</a:t>
            </a:r>
            <a:endParaRPr lang="en-US" sz="2000" b="0" i="0" dirty="0"/>
          </a:p>
          <a:p>
            <a:r>
              <a:rPr lang="en-US" sz="2000" b="0" i="0" dirty="0" smtClean="0"/>
              <a:t>Prices </a:t>
            </a:r>
            <a:r>
              <a:rPr lang="en-US" sz="2000" b="0" i="0" dirty="0"/>
              <a:t>on the Redeam reports will not reflect the </a:t>
            </a:r>
            <a:r>
              <a:rPr lang="en-US" sz="2000" b="0" i="0" dirty="0" smtClean="0"/>
              <a:t>BASE COST</a:t>
            </a:r>
            <a:r>
              <a:rPr lang="en-US" sz="2000" b="0" i="0" dirty="0" smtClean="0"/>
              <a:t>. </a:t>
            </a:r>
          </a:p>
          <a:p>
            <a:r>
              <a:rPr lang="en-US" sz="2000" b="0" i="0" dirty="0" smtClean="0"/>
              <a:t>Each order will reflect the total retail price of the whole order.</a:t>
            </a:r>
          </a:p>
          <a:p>
            <a:r>
              <a:rPr lang="en-US" sz="2000" b="0" i="0" dirty="0" smtClean="0"/>
              <a:t>Each order will display the number of days but not detail ticket amenities.  </a:t>
            </a:r>
          </a:p>
          <a:p>
            <a:pPr marL="0" indent="0">
              <a:buNone/>
            </a:pPr>
            <a:endParaRPr lang="en-US" sz="2000" b="0" i="0" dirty="0" smtClean="0"/>
          </a:p>
          <a:p>
            <a:pPr marL="0" indent="0">
              <a:buNone/>
            </a:pPr>
            <a:endParaRPr lang="en-US" sz="2000" b="0" i="0" dirty="0"/>
          </a:p>
          <a:p>
            <a:pPr marL="0" indent="0">
              <a:buNone/>
            </a:pPr>
            <a:r>
              <a:rPr lang="en-US" sz="1800" b="0" u="sng" dirty="0" smtClean="0">
                <a:solidFill>
                  <a:schemeClr val="accent2">
                    <a:lumMod val="75000"/>
                  </a:schemeClr>
                </a:solidFill>
              </a:rPr>
              <a:t>Note:</a:t>
            </a:r>
            <a:r>
              <a:rPr lang="en-US" sz="1800" b="0" dirty="0" smtClean="0">
                <a:solidFill>
                  <a:schemeClr val="accent2">
                    <a:lumMod val="75000"/>
                  </a:schemeClr>
                </a:solidFill>
              </a:rPr>
              <a:t> MTP will be working with </a:t>
            </a:r>
            <a:r>
              <a:rPr lang="en-US" sz="1800" b="0" dirty="0" err="1" smtClean="0">
                <a:solidFill>
                  <a:schemeClr val="accent2">
                    <a:lumMod val="75000"/>
                  </a:schemeClr>
                </a:solidFill>
              </a:rPr>
              <a:t>Redeam</a:t>
            </a:r>
            <a:r>
              <a:rPr lang="en-US" sz="1800" b="0" dirty="0" smtClean="0">
                <a:solidFill>
                  <a:schemeClr val="accent2">
                    <a:lumMod val="75000"/>
                  </a:schemeClr>
                </a:solidFill>
              </a:rPr>
              <a:t> to modify this report to include more detailed information and ticket descriptions.</a:t>
            </a:r>
          </a:p>
          <a:p>
            <a:endParaRPr lang="en-US" sz="1600" b="0" i="0" dirty="0"/>
          </a:p>
          <a:p>
            <a:endParaRPr lang="en-US" sz="2000" b="0" i="0" dirty="0"/>
          </a:p>
          <a:p>
            <a:endParaRPr lang="en-US" dirty="0"/>
          </a:p>
          <a:p>
            <a:pPr marL="0" indent="0">
              <a:buNone/>
            </a:pPr>
            <a:endParaRPr lang="en-US" dirty="0"/>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13</a:t>
            </a:fld>
            <a:endParaRPr lang="en-US" dirty="0"/>
          </a:p>
        </p:txBody>
      </p:sp>
      <p:pic>
        <p:nvPicPr>
          <p:cNvPr id="6" name="Picture 5"/>
          <p:cNvPicPr>
            <a:picLocks noChangeAspect="1"/>
          </p:cNvPicPr>
          <p:nvPr/>
        </p:nvPicPr>
        <p:blipFill>
          <a:blip r:embed="rId2"/>
          <a:stretch>
            <a:fillRect/>
          </a:stretch>
        </p:blipFill>
        <p:spPr>
          <a:xfrm>
            <a:off x="10402843" y="200789"/>
            <a:ext cx="1295975" cy="486642"/>
          </a:xfrm>
          <a:prstGeom prst="rect">
            <a:avLst/>
          </a:prstGeom>
        </p:spPr>
      </p:pic>
    </p:spTree>
    <p:extLst>
      <p:ext uri="{BB962C8B-B14F-4D97-AF65-F5344CB8AC3E}">
        <p14:creationId xmlns:p14="http://schemas.microsoft.com/office/powerpoint/2010/main" val="1159420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Cont.</a:t>
            </a:r>
            <a:endParaRPr lang="en-US" dirty="0"/>
          </a:p>
        </p:txBody>
      </p:sp>
      <p:sp>
        <p:nvSpPr>
          <p:cNvPr id="3" name="Content Placeholder 2"/>
          <p:cNvSpPr>
            <a:spLocks noGrp="1"/>
          </p:cNvSpPr>
          <p:nvPr>
            <p:ph idx="1"/>
          </p:nvPr>
        </p:nvSpPr>
        <p:spPr/>
        <p:txBody>
          <a:bodyPr/>
          <a:lstStyle/>
          <a:p>
            <a:pPr marL="0" indent="0">
              <a:buNone/>
            </a:pPr>
            <a:r>
              <a:rPr lang="en-US" sz="1800" u="sng" dirty="0"/>
              <a:t>Disney Base Next Day Reporting &amp; </a:t>
            </a:r>
            <a:r>
              <a:rPr lang="en-US" sz="1800" u="sng" dirty="0" smtClean="0"/>
              <a:t>Emails:</a:t>
            </a:r>
          </a:p>
          <a:p>
            <a:r>
              <a:rPr lang="en-US" sz="1800" b="0" i="0" dirty="0" smtClean="0"/>
              <a:t>Disney </a:t>
            </a:r>
            <a:r>
              <a:rPr lang="en-US" sz="1800" b="0" i="0" dirty="0" smtClean="0"/>
              <a:t>will still generate and send a Next Day Report </a:t>
            </a:r>
          </a:p>
          <a:p>
            <a:pPr marL="457200" lvl="1" indent="0">
              <a:buNone/>
            </a:pPr>
            <a:r>
              <a:rPr lang="en-US" sz="1400" b="0" i="0" dirty="0" smtClean="0"/>
              <a:t>– MTP will support the updating of the Bases Next Day Reporting email for these </a:t>
            </a:r>
            <a:r>
              <a:rPr lang="en-US" sz="1400" b="0" i="0" dirty="0" smtClean="0"/>
              <a:t>reports</a:t>
            </a:r>
          </a:p>
          <a:p>
            <a:r>
              <a:rPr lang="en-US" sz="1800" b="0" i="0" dirty="0" smtClean="0"/>
              <a:t>New fields include: </a:t>
            </a:r>
          </a:p>
          <a:p>
            <a:pPr lvl="1"/>
            <a:r>
              <a:rPr lang="en-US" sz="1400" b="0" i="0" dirty="0" smtClean="0"/>
              <a:t>Res </a:t>
            </a:r>
            <a:r>
              <a:rPr lang="en-US" sz="1400" b="0" i="0" dirty="0"/>
              <a:t>Num -  The Disney reservation number is Alpha Numeric and 12 characters.  This is the number provided to Guests for linking their tickets. </a:t>
            </a:r>
            <a:endParaRPr lang="en-US" sz="1400" b="0" i="0" dirty="0" smtClean="0"/>
          </a:p>
          <a:p>
            <a:pPr lvl="1"/>
            <a:r>
              <a:rPr lang="en-US" sz="1400" b="0" i="0" dirty="0" smtClean="0"/>
              <a:t>CMD </a:t>
            </a:r>
            <a:r>
              <a:rPr lang="en-US" sz="1400" b="0" i="0" dirty="0"/>
              <a:t>Operator </a:t>
            </a:r>
            <a:r>
              <a:rPr lang="en-US" sz="1400" b="0" i="0" dirty="0" smtClean="0"/>
              <a:t>(Currently the agent seller id) in </a:t>
            </a:r>
            <a:r>
              <a:rPr lang="en-US" sz="1400" b="0" i="0" dirty="0"/>
              <a:t>DTTC sends sales transactions, the value is TradeOrderSvc.  When Voids are performed for orphan cleanup process, the value will be  TradeUtilitySvc. Orphan bookings will rarely happen. </a:t>
            </a:r>
            <a:endParaRPr lang="en-US" sz="1400" b="0" i="0" dirty="0" smtClean="0"/>
          </a:p>
          <a:p>
            <a:pPr lvl="1"/>
            <a:r>
              <a:rPr lang="en-US" sz="1400" b="0" i="0" dirty="0" smtClean="0"/>
              <a:t>Guest </a:t>
            </a:r>
            <a:r>
              <a:rPr lang="en-US" sz="1400" b="0" i="0" dirty="0" smtClean="0"/>
              <a:t>name – Lead guest name is required for all Bookings</a:t>
            </a:r>
            <a:endParaRPr lang="en-US" sz="1400" b="0" i="0" dirty="0"/>
          </a:p>
          <a:p>
            <a:pPr marL="0" indent="0">
              <a:buNone/>
            </a:pPr>
            <a:endParaRPr lang="en-US" sz="1800" b="0" i="0" dirty="0"/>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14</a:t>
            </a:fld>
            <a:endParaRPr lang="en-US" dirty="0"/>
          </a:p>
        </p:txBody>
      </p:sp>
      <p:pic>
        <p:nvPicPr>
          <p:cNvPr id="5" name="Picture 4">
            <a:extLst>
              <a:ext uri="{FF2B5EF4-FFF2-40B4-BE49-F238E27FC236}">
                <a16:creationId xmlns:a16="http://schemas.microsoft.com/office/drawing/2014/main" id="{2217130E-264F-34DB-0545-6A8F0DB2BE38}"/>
              </a:ext>
            </a:extLst>
          </p:cNvPr>
          <p:cNvPicPr>
            <a:picLocks noChangeAspect="1"/>
          </p:cNvPicPr>
          <p:nvPr/>
        </p:nvPicPr>
        <p:blipFill>
          <a:blip r:embed="rId2"/>
          <a:stretch>
            <a:fillRect/>
          </a:stretch>
        </p:blipFill>
        <p:spPr>
          <a:xfrm>
            <a:off x="858308" y="4471078"/>
            <a:ext cx="10620375" cy="1009650"/>
          </a:xfrm>
          <a:prstGeom prst="rect">
            <a:avLst/>
          </a:prstGeom>
        </p:spPr>
      </p:pic>
      <p:pic>
        <p:nvPicPr>
          <p:cNvPr id="6" name="Picture 5"/>
          <p:cNvPicPr>
            <a:picLocks noChangeAspect="1"/>
          </p:cNvPicPr>
          <p:nvPr/>
        </p:nvPicPr>
        <p:blipFill>
          <a:blip r:embed="rId3"/>
          <a:stretch>
            <a:fillRect/>
          </a:stretch>
        </p:blipFill>
        <p:spPr>
          <a:xfrm>
            <a:off x="10402843" y="200789"/>
            <a:ext cx="1295975" cy="486642"/>
          </a:xfrm>
          <a:prstGeom prst="rect">
            <a:avLst/>
          </a:prstGeom>
        </p:spPr>
      </p:pic>
    </p:spTree>
    <p:extLst>
      <p:ext uri="{BB962C8B-B14F-4D97-AF65-F5344CB8AC3E}">
        <p14:creationId xmlns:p14="http://schemas.microsoft.com/office/powerpoint/2010/main" val="33293846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Continued</a:t>
            </a:r>
            <a:endParaRPr lang="en-US" dirty="0"/>
          </a:p>
        </p:txBody>
      </p:sp>
      <p:sp>
        <p:nvSpPr>
          <p:cNvPr id="3" name="Content Placeholder 2"/>
          <p:cNvSpPr>
            <a:spLocks noGrp="1"/>
          </p:cNvSpPr>
          <p:nvPr>
            <p:ph idx="1"/>
          </p:nvPr>
        </p:nvSpPr>
        <p:spPr/>
        <p:txBody>
          <a:bodyPr/>
          <a:lstStyle/>
          <a:p>
            <a:pPr marL="0" indent="0">
              <a:buNone/>
            </a:pPr>
            <a:r>
              <a:rPr lang="en-US" sz="1800" u="sng" dirty="0"/>
              <a:t>TMS Vendor Direct </a:t>
            </a:r>
            <a:r>
              <a:rPr lang="en-US" sz="1800" u="sng" dirty="0" smtClean="0"/>
              <a:t>Reports:</a:t>
            </a:r>
            <a:endParaRPr lang="en-US" sz="1800" u="sng" dirty="0"/>
          </a:p>
          <a:p>
            <a:r>
              <a:rPr lang="en-US" sz="1800" b="0" i="0" dirty="0"/>
              <a:t>MTP will load the </a:t>
            </a:r>
            <a:r>
              <a:rPr lang="en-US" sz="1800" b="0" i="0" dirty="0" err="1"/>
              <a:t>Redeam</a:t>
            </a:r>
            <a:r>
              <a:rPr lang="en-US" sz="1800" b="0" i="0" dirty="0"/>
              <a:t> </a:t>
            </a:r>
            <a:r>
              <a:rPr lang="en-US" sz="1800" b="0" i="0" dirty="0" smtClean="0"/>
              <a:t>(DTTC) NEXT </a:t>
            </a:r>
            <a:r>
              <a:rPr lang="en-US" sz="1800" b="0" i="0" dirty="0"/>
              <a:t>Day Sales Report to TMS every business day following sales by 10 a.m. CST.</a:t>
            </a:r>
          </a:p>
          <a:p>
            <a:r>
              <a:rPr lang="en-US" sz="1800" b="0" i="0" dirty="0"/>
              <a:t>Managers should run the TMS Vendor Direct Report to reconcile their point of sale system for previous days Redeam Sales </a:t>
            </a:r>
            <a:endParaRPr lang="en-US" sz="1800" b="0" i="0" dirty="0" smtClean="0"/>
          </a:p>
          <a:p>
            <a:r>
              <a:rPr lang="en-US" sz="1800" b="0" i="0" dirty="0" smtClean="0"/>
              <a:t>MTP </a:t>
            </a:r>
            <a:r>
              <a:rPr lang="en-US" sz="1800" b="0" i="0" dirty="0"/>
              <a:t>Naming Convention for WDW Tickets will remain “DTC 1DAY BASE A” at this time. We are not changing the name of the tickets &amp; there is no price change at this time.</a:t>
            </a:r>
          </a:p>
          <a:p>
            <a:r>
              <a:rPr lang="en-US" sz="1800" b="0" i="0" dirty="0"/>
              <a:t>For RecTrac users the RecTrac ID’s will also remain the same at this time, example, “DC”</a:t>
            </a:r>
          </a:p>
          <a:p>
            <a:endParaRPr lang="en-US" sz="1800" b="0" i="0" dirty="0"/>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15</a:t>
            </a:fld>
            <a:endParaRPr lang="en-US" dirty="0"/>
          </a:p>
        </p:txBody>
      </p:sp>
      <p:pic>
        <p:nvPicPr>
          <p:cNvPr id="5" name="Picture 4"/>
          <p:cNvPicPr>
            <a:picLocks noChangeAspect="1"/>
          </p:cNvPicPr>
          <p:nvPr/>
        </p:nvPicPr>
        <p:blipFill>
          <a:blip r:embed="rId2"/>
          <a:stretch>
            <a:fillRect/>
          </a:stretch>
        </p:blipFill>
        <p:spPr>
          <a:xfrm>
            <a:off x="10402843" y="200789"/>
            <a:ext cx="1295975" cy="486642"/>
          </a:xfrm>
          <a:prstGeom prst="rect">
            <a:avLst/>
          </a:prstGeom>
        </p:spPr>
      </p:pic>
    </p:spTree>
    <p:extLst>
      <p:ext uri="{BB962C8B-B14F-4D97-AF65-F5344CB8AC3E}">
        <p14:creationId xmlns:p14="http://schemas.microsoft.com/office/powerpoint/2010/main" val="4007698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Reconciliation</a:t>
            </a:r>
            <a:endParaRPr lang="en-US" dirty="0"/>
          </a:p>
        </p:txBody>
      </p:sp>
      <p:sp>
        <p:nvSpPr>
          <p:cNvPr id="3" name="Content Placeholder 2"/>
          <p:cNvSpPr>
            <a:spLocks noGrp="1"/>
          </p:cNvSpPr>
          <p:nvPr>
            <p:ph idx="1"/>
          </p:nvPr>
        </p:nvSpPr>
        <p:spPr>
          <a:xfrm>
            <a:off x="469231" y="1040731"/>
            <a:ext cx="11387889" cy="5249560"/>
          </a:xfrm>
        </p:spPr>
        <p:txBody>
          <a:bodyPr/>
          <a:lstStyle/>
          <a:p>
            <a:pPr marL="0" lvl="1" indent="0">
              <a:buNone/>
            </a:pPr>
            <a:r>
              <a:rPr lang="en-US" sz="1800" u="sng" dirty="0">
                <a:ea typeface="+mn-ea"/>
              </a:rPr>
              <a:t>End Of Month Invoicing:</a:t>
            </a:r>
          </a:p>
          <a:p>
            <a:pPr marL="228600" lvl="1" indent="-228600">
              <a:buChar char="•"/>
            </a:pPr>
            <a:r>
              <a:rPr lang="en-US" sz="1600" b="0" i="0" dirty="0">
                <a:ea typeface="+mn-ea"/>
              </a:rPr>
              <a:t>ALL </a:t>
            </a:r>
            <a:r>
              <a:rPr lang="en-US" sz="1600" b="0" i="0" dirty="0" smtClean="0">
                <a:ea typeface="+mn-ea"/>
              </a:rPr>
              <a:t>DTC and  DTTC </a:t>
            </a:r>
            <a:r>
              <a:rPr lang="en-US" sz="1600" b="0" i="0" dirty="0" err="1" smtClean="0">
                <a:ea typeface="+mn-ea"/>
              </a:rPr>
              <a:t>Redeam</a:t>
            </a:r>
            <a:r>
              <a:rPr lang="en-US" sz="1600" b="0" i="0" dirty="0" smtClean="0">
                <a:ea typeface="+mn-ea"/>
              </a:rPr>
              <a:t> </a:t>
            </a:r>
            <a:r>
              <a:rPr lang="en-US" sz="1600" b="0" i="0" dirty="0">
                <a:ea typeface="+mn-ea"/>
              </a:rPr>
              <a:t>Sales will be included in your TMS Vendor Direct Month End Invoice.</a:t>
            </a:r>
          </a:p>
          <a:p>
            <a:pPr marL="228600" lvl="1" indent="-228600">
              <a:buChar char="•"/>
            </a:pPr>
            <a:r>
              <a:rPr lang="en-US" sz="1600" b="0" i="0" dirty="0">
                <a:ea typeface="+mn-ea"/>
              </a:rPr>
              <a:t>The “TMS AR </a:t>
            </a:r>
            <a:r>
              <a:rPr lang="en-US" sz="1600" b="0" i="0" dirty="0" smtClean="0">
                <a:ea typeface="+mn-ea"/>
              </a:rPr>
              <a:t>Reconciliation” </a:t>
            </a:r>
            <a:r>
              <a:rPr lang="en-US" sz="1600" b="0" i="0" dirty="0">
                <a:ea typeface="+mn-ea"/>
              </a:rPr>
              <a:t>report can also be used after invoicing to reconcile your end of month. </a:t>
            </a:r>
          </a:p>
          <a:p>
            <a:pPr marL="228600" lvl="1" indent="-228600">
              <a:buChar char="•"/>
            </a:pPr>
            <a:r>
              <a:rPr lang="en-US" sz="1600" b="0" i="0" dirty="0">
                <a:ea typeface="+mn-ea"/>
              </a:rPr>
              <a:t>Managers can pull their location invoices from TMS, under the Administration tab.</a:t>
            </a:r>
          </a:p>
          <a:p>
            <a:pPr marL="228600" lvl="1" indent="-228600">
              <a:buChar char="•"/>
            </a:pPr>
            <a:r>
              <a:rPr lang="en-US" sz="1600" b="0" i="0" dirty="0">
                <a:ea typeface="+mn-ea"/>
              </a:rPr>
              <a:t>Invoices will be provided from MTP after reconciling is complete, usually by the 5th business day of the month.</a:t>
            </a:r>
          </a:p>
          <a:p>
            <a:pPr marL="0" lvl="1" indent="0">
              <a:buNone/>
            </a:pPr>
            <a:endParaRPr lang="en-US" sz="700" u="sng" dirty="0" smtClean="0">
              <a:ea typeface="+mn-ea"/>
            </a:endParaRPr>
          </a:p>
          <a:p>
            <a:pPr marL="0" lvl="1" indent="0">
              <a:buNone/>
            </a:pPr>
            <a:r>
              <a:rPr lang="en-US" sz="1800" u="sng" dirty="0" smtClean="0">
                <a:ea typeface="+mn-ea"/>
              </a:rPr>
              <a:t>Special </a:t>
            </a:r>
            <a:r>
              <a:rPr lang="en-US" sz="1800" u="sng" dirty="0">
                <a:ea typeface="+mn-ea"/>
              </a:rPr>
              <a:t>Notes For the September end of the month reconciliation: </a:t>
            </a:r>
          </a:p>
          <a:p>
            <a:pPr marL="228600" lvl="1" indent="-228600">
              <a:buFontTx/>
              <a:buChar char="•"/>
            </a:pPr>
            <a:r>
              <a:rPr lang="en-US" sz="1500" b="0" i="0" dirty="0" smtClean="0"/>
              <a:t>For </a:t>
            </a:r>
            <a:r>
              <a:rPr lang="en-US" sz="1500" b="0" i="0" dirty="0"/>
              <a:t>POS/ RecTrac Users – we will not be changing RecTrac ID’s or pricecodes at this time. </a:t>
            </a:r>
          </a:p>
          <a:p>
            <a:pPr marL="228600" lvl="1" indent="-228600">
              <a:buChar char="•"/>
            </a:pPr>
            <a:r>
              <a:rPr lang="en-US" sz="1500" b="0" i="0" dirty="0" smtClean="0">
                <a:ea typeface="+mn-ea"/>
              </a:rPr>
              <a:t>Pilots </a:t>
            </a:r>
            <a:r>
              <a:rPr lang="en-US" sz="1500" b="0" i="0" dirty="0">
                <a:ea typeface="+mn-ea"/>
              </a:rPr>
              <a:t>will need to refer to the DTC Next Day Sales Reports &amp; TMS Vendor Direct </a:t>
            </a:r>
            <a:r>
              <a:rPr lang="en-US" sz="1500" b="0" i="0" dirty="0" smtClean="0">
                <a:ea typeface="+mn-ea"/>
              </a:rPr>
              <a:t>Reconciliation </a:t>
            </a:r>
            <a:r>
              <a:rPr lang="en-US" sz="1500" b="0" i="0" dirty="0">
                <a:ea typeface="+mn-ea"/>
              </a:rPr>
              <a:t>Reports for </a:t>
            </a:r>
            <a:r>
              <a:rPr lang="en-US" sz="1500" b="0" i="0" dirty="0" smtClean="0">
                <a:ea typeface="+mn-ea"/>
              </a:rPr>
              <a:t>sales for </a:t>
            </a:r>
            <a:r>
              <a:rPr lang="en-US" sz="1500" b="0" i="0" dirty="0" smtClean="0">
                <a:ea typeface="+mn-ea"/>
              </a:rPr>
              <a:t>specific reconciliation sales details. </a:t>
            </a:r>
            <a:r>
              <a:rPr lang="en-US" sz="1500" b="0" i="0" dirty="0" smtClean="0">
                <a:ea typeface="+mn-ea"/>
              </a:rPr>
              <a:t> </a:t>
            </a:r>
          </a:p>
          <a:p>
            <a:pPr marL="228600" lvl="1" indent="-228600">
              <a:buChar char="•"/>
            </a:pPr>
            <a:r>
              <a:rPr lang="en-US" sz="1500" b="0" i="0" dirty="0" smtClean="0">
                <a:ea typeface="+mn-ea"/>
              </a:rPr>
              <a:t>Base should reconcile ALL DTC sales the day after your final sale, and process any booking cancellation errors to reduce any confusion when reconciling </a:t>
            </a:r>
            <a:r>
              <a:rPr lang="en-US" sz="1500" b="0" i="0" dirty="0" err="1" smtClean="0">
                <a:ea typeface="+mn-ea"/>
              </a:rPr>
              <a:t>Redeam</a:t>
            </a:r>
            <a:r>
              <a:rPr lang="en-US" sz="1500" b="0" i="0" dirty="0" smtClean="0">
                <a:ea typeface="+mn-ea"/>
              </a:rPr>
              <a:t> sales at the end of the month.</a:t>
            </a:r>
            <a:endParaRPr lang="en-US" sz="1500" b="0" i="0" dirty="0">
              <a:ea typeface="+mn-ea"/>
            </a:endParaRPr>
          </a:p>
          <a:p>
            <a:pPr marL="228600" lvl="1" indent="-228600">
              <a:buChar char="•"/>
            </a:pPr>
            <a:r>
              <a:rPr lang="en-US" sz="1500" b="0" i="0" dirty="0">
                <a:ea typeface="+mn-ea"/>
              </a:rPr>
              <a:t>Bases will need to refer to the Redeam Booking </a:t>
            </a:r>
            <a:r>
              <a:rPr lang="en-US" sz="1500" b="0" i="0" dirty="0" smtClean="0">
                <a:ea typeface="+mn-ea"/>
              </a:rPr>
              <a:t>Details </a:t>
            </a:r>
            <a:r>
              <a:rPr lang="en-US" sz="1500" b="0" i="0" dirty="0" smtClean="0">
                <a:ea typeface="+mn-ea"/>
              </a:rPr>
              <a:t>&amp; </a:t>
            </a:r>
            <a:r>
              <a:rPr lang="en-US" sz="1500" b="0" i="0" dirty="0" smtClean="0">
                <a:ea typeface="+mn-ea"/>
              </a:rPr>
              <a:t>Report for </a:t>
            </a:r>
            <a:r>
              <a:rPr lang="en-US" sz="1500" b="0" i="0" dirty="0">
                <a:ea typeface="+mn-ea"/>
              </a:rPr>
              <a:t>September </a:t>
            </a:r>
            <a:r>
              <a:rPr lang="en-US" sz="1500" b="0" i="0" dirty="0" smtClean="0">
                <a:ea typeface="+mn-ea"/>
              </a:rPr>
              <a:t>11-30</a:t>
            </a:r>
            <a:r>
              <a:rPr lang="en-US" sz="1500" b="0" i="0" dirty="0" smtClean="0">
                <a:ea typeface="+mn-ea"/>
              </a:rPr>
              <a:t>, </a:t>
            </a:r>
            <a:r>
              <a:rPr lang="en-US" sz="1500" b="0" i="0" dirty="0"/>
              <a:t>for specific reconciliation sales </a:t>
            </a:r>
            <a:r>
              <a:rPr lang="en-US" sz="1500" b="0" i="0" dirty="0" smtClean="0"/>
              <a:t>details. </a:t>
            </a:r>
            <a:endParaRPr lang="en-US" sz="1500" b="0" i="0" dirty="0">
              <a:ea typeface="+mn-ea"/>
            </a:endParaRPr>
          </a:p>
          <a:p>
            <a:pPr marL="228600" lvl="1" indent="-228600">
              <a:buChar char="•"/>
            </a:pPr>
            <a:r>
              <a:rPr lang="en-US" sz="1500" b="0" i="0" dirty="0">
                <a:ea typeface="+mn-ea"/>
              </a:rPr>
              <a:t>Please reach out to our MTP Office for support on accessing </a:t>
            </a:r>
            <a:r>
              <a:rPr lang="en-US" sz="1500" b="0" i="0" dirty="0" smtClean="0">
                <a:ea typeface="+mn-ea"/>
              </a:rPr>
              <a:t>reports by email: info_mtp.fct@navy.mil</a:t>
            </a:r>
            <a:endParaRPr lang="en-US" sz="1500" b="0" i="0" dirty="0">
              <a:ea typeface="+mn-ea"/>
            </a:endParaRPr>
          </a:p>
          <a:p>
            <a:pPr marL="228600" lvl="1" indent="-228600">
              <a:buChar char="•"/>
            </a:pPr>
            <a:r>
              <a:rPr lang="en-US" sz="1500" b="0" i="0" dirty="0" smtClean="0">
                <a:ea typeface="+mn-ea"/>
              </a:rPr>
              <a:t>If </a:t>
            </a:r>
            <a:r>
              <a:rPr lang="en-US" sz="1500" b="0" i="0" dirty="0">
                <a:ea typeface="+mn-ea"/>
              </a:rPr>
              <a:t>you have questions or concerns about your September invoice please contact MTP Accounting</a:t>
            </a:r>
            <a:r>
              <a:rPr lang="en-US" sz="1500" b="0" i="0" dirty="0" smtClean="0">
                <a:ea typeface="+mn-ea"/>
              </a:rPr>
              <a:t>: </a:t>
            </a:r>
            <a:r>
              <a:rPr lang="en-US" sz="1500" b="0" i="0" dirty="0">
                <a:ea typeface="+mn-ea"/>
              </a:rPr>
              <a:t>mtp_accounting.fct@navy.mil</a:t>
            </a:r>
          </a:p>
          <a:p>
            <a:pPr marL="0" lvl="1" indent="0" algn="ctr">
              <a:buNone/>
            </a:pPr>
            <a:r>
              <a:rPr lang="en-US" sz="1400" b="0" dirty="0" smtClean="0">
                <a:solidFill>
                  <a:schemeClr val="accent2">
                    <a:lumMod val="75000"/>
                  </a:schemeClr>
                </a:solidFill>
                <a:ea typeface="+mn-ea"/>
              </a:rPr>
              <a:t>After September 2023 Bases will use </a:t>
            </a:r>
            <a:r>
              <a:rPr lang="en-US" sz="1400" b="0" dirty="0" err="1" smtClean="0">
                <a:solidFill>
                  <a:schemeClr val="accent2">
                    <a:lumMod val="75000"/>
                  </a:schemeClr>
                </a:solidFill>
                <a:ea typeface="+mn-ea"/>
              </a:rPr>
              <a:t>Redeam</a:t>
            </a:r>
            <a:r>
              <a:rPr lang="en-US" sz="1400" b="0" dirty="0" smtClean="0">
                <a:solidFill>
                  <a:schemeClr val="accent2">
                    <a:lumMod val="75000"/>
                  </a:schemeClr>
                </a:solidFill>
                <a:ea typeface="+mn-ea"/>
              </a:rPr>
              <a:t>, DTTC Next Day Reports, </a:t>
            </a:r>
            <a:r>
              <a:rPr lang="en-US" sz="1400" b="0" dirty="0" smtClean="0">
                <a:solidFill>
                  <a:schemeClr val="accent2">
                    <a:lumMod val="75000"/>
                  </a:schemeClr>
                </a:solidFill>
                <a:ea typeface="+mn-ea"/>
              </a:rPr>
              <a:t>and TMS reports to complete all future invoice reconciliations</a:t>
            </a:r>
            <a:endParaRPr lang="en-US" sz="1400" b="0" dirty="0">
              <a:solidFill>
                <a:schemeClr val="accent2">
                  <a:lumMod val="75000"/>
                </a:schemeClr>
              </a:solidFill>
              <a:ea typeface="+mn-ea"/>
            </a:endParaRPr>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16</a:t>
            </a:fld>
            <a:endParaRPr lang="en-US" dirty="0"/>
          </a:p>
        </p:txBody>
      </p:sp>
      <p:pic>
        <p:nvPicPr>
          <p:cNvPr id="5" name="Picture 4"/>
          <p:cNvPicPr>
            <a:picLocks noChangeAspect="1"/>
          </p:cNvPicPr>
          <p:nvPr/>
        </p:nvPicPr>
        <p:blipFill>
          <a:blip r:embed="rId2"/>
          <a:stretch>
            <a:fillRect/>
          </a:stretch>
        </p:blipFill>
        <p:spPr>
          <a:xfrm>
            <a:off x="10402843" y="200789"/>
            <a:ext cx="1295975" cy="486642"/>
          </a:xfrm>
          <a:prstGeom prst="rect">
            <a:avLst/>
          </a:prstGeom>
        </p:spPr>
      </p:pic>
    </p:spTree>
    <p:extLst>
      <p:ext uri="{BB962C8B-B14F-4D97-AF65-F5344CB8AC3E}">
        <p14:creationId xmlns:p14="http://schemas.microsoft.com/office/powerpoint/2010/main" val="15439502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Trouble </a:t>
            </a:r>
            <a:r>
              <a:rPr lang="en-US" dirty="0" smtClean="0"/>
              <a:t>Tickets </a:t>
            </a:r>
            <a:r>
              <a:rPr lang="en-US" dirty="0" smtClean="0"/>
              <a:t>and Support</a:t>
            </a:r>
            <a:endParaRPr lang="en-US" dirty="0"/>
          </a:p>
        </p:txBody>
      </p:sp>
      <p:sp>
        <p:nvSpPr>
          <p:cNvPr id="3" name="Content Placeholder 2"/>
          <p:cNvSpPr>
            <a:spLocks noGrp="1"/>
          </p:cNvSpPr>
          <p:nvPr>
            <p:ph idx="1"/>
          </p:nvPr>
        </p:nvSpPr>
        <p:spPr/>
        <p:txBody>
          <a:bodyPr/>
          <a:lstStyle/>
          <a:p>
            <a:pPr marL="0" indent="0">
              <a:buNone/>
            </a:pPr>
            <a:r>
              <a:rPr lang="en-US" sz="1600" u="sng" dirty="0"/>
              <a:t>Issues &amp; Support</a:t>
            </a:r>
            <a:r>
              <a:rPr lang="en-US" sz="1600" u="sng" dirty="0"/>
              <a:t>:</a:t>
            </a:r>
          </a:p>
          <a:p>
            <a:pPr marL="0" indent="0">
              <a:buNone/>
            </a:pPr>
            <a:r>
              <a:rPr lang="en-US" sz="1600" b="0" i="0" dirty="0"/>
              <a:t>MTP will be your main support POC for the </a:t>
            </a:r>
            <a:r>
              <a:rPr lang="en-US" sz="1600" b="0" i="0" dirty="0" err="1"/>
              <a:t>Redeam</a:t>
            </a:r>
            <a:r>
              <a:rPr lang="en-US" sz="1600" b="0" i="0" dirty="0" smtClean="0"/>
              <a:t>. ALL </a:t>
            </a:r>
            <a:r>
              <a:rPr lang="en-US" sz="1600" b="0" i="0" dirty="0"/>
              <a:t>Support Requests should contain your location name, web browsers used, a picture of the error message received, &amp; a brief description of what you were doing when the error </a:t>
            </a:r>
            <a:r>
              <a:rPr lang="en-US" sz="1600" b="0" i="0" dirty="0" smtClean="0"/>
              <a:t>occurred</a:t>
            </a:r>
          </a:p>
          <a:p>
            <a:pPr marL="0" indent="0">
              <a:buNone/>
            </a:pPr>
            <a:r>
              <a:rPr lang="en-US" sz="1600" b="0" i="0" dirty="0"/>
              <a:t>Examples of when to contact MTP:</a:t>
            </a:r>
          </a:p>
          <a:p>
            <a:r>
              <a:rPr lang="en-US" sz="1600" b="0" i="0" dirty="0" smtClean="0"/>
              <a:t>If </a:t>
            </a:r>
            <a:r>
              <a:rPr lang="en-US" sz="1600" b="0" i="0" dirty="0"/>
              <a:t>you do not received a password reset </a:t>
            </a:r>
            <a:r>
              <a:rPr lang="en-US" sz="1600" b="0" i="0" dirty="0" smtClean="0"/>
              <a:t>email. </a:t>
            </a:r>
            <a:endParaRPr lang="en-US" sz="1600" b="0" i="0" dirty="0"/>
          </a:p>
          <a:p>
            <a:r>
              <a:rPr lang="en-US" sz="1600" b="0" i="0" dirty="0" smtClean="0"/>
              <a:t>If </a:t>
            </a:r>
            <a:r>
              <a:rPr lang="en-US" sz="1600" b="0" i="0" dirty="0"/>
              <a:t>users run into an issue while using </a:t>
            </a:r>
            <a:r>
              <a:rPr lang="en-US" sz="1600" b="0" i="0" dirty="0" err="1" smtClean="0"/>
              <a:t>Redeam</a:t>
            </a:r>
            <a:r>
              <a:rPr lang="en-US" sz="1600" b="0" i="0" dirty="0" smtClean="0"/>
              <a:t> email MTP Info Box or AIMS</a:t>
            </a:r>
          </a:p>
          <a:p>
            <a:r>
              <a:rPr lang="en-US" sz="1600" b="0" i="0" dirty="0" smtClean="0"/>
              <a:t>Try </a:t>
            </a:r>
            <a:r>
              <a:rPr lang="en-US" sz="1600" b="0" i="0" dirty="0"/>
              <a:t>logging in &amp; out; Use a Different Browsers; Speak to your </a:t>
            </a:r>
            <a:r>
              <a:rPr lang="en-US" sz="1600" b="0" i="0" dirty="0" smtClean="0"/>
              <a:t>Manager</a:t>
            </a:r>
          </a:p>
          <a:p>
            <a:pPr marL="0" indent="0">
              <a:buNone/>
            </a:pPr>
            <a:endParaRPr lang="en-US" sz="400" b="0" i="0" dirty="0" smtClean="0"/>
          </a:p>
          <a:p>
            <a:pPr marL="0" indent="0">
              <a:buNone/>
            </a:pPr>
            <a:r>
              <a:rPr lang="en-US" sz="1600" b="0" i="0" dirty="0" smtClean="0"/>
              <a:t>You can </a:t>
            </a:r>
            <a:r>
              <a:rPr lang="en-US" sz="1600" b="0" i="0" dirty="0"/>
              <a:t>submit a trouble ticket to MTP through AIMS our 24/7 support desk or by contacting MTP.</a:t>
            </a:r>
          </a:p>
          <a:p>
            <a:pPr lvl="2"/>
            <a:r>
              <a:rPr lang="en-US" sz="1200" b="0" i="0" u="sng" dirty="0">
                <a:solidFill>
                  <a:schemeClr val="tx1"/>
                </a:solidFill>
              </a:rPr>
              <a:t>AIMS: </a:t>
            </a:r>
            <a:r>
              <a:rPr lang="en-US" sz="1200" b="0" i="0" dirty="0"/>
              <a:t>1-844-697-4357 or </a:t>
            </a:r>
            <a:r>
              <a:rPr lang="en-US" sz="1200" b="0" i="0" dirty="0">
                <a:hlinkClick r:id="rId2"/>
              </a:rPr>
              <a:t>support@cniffr.org</a:t>
            </a:r>
            <a:endParaRPr lang="en-US" sz="1200" b="0" i="0" dirty="0"/>
          </a:p>
          <a:p>
            <a:pPr lvl="2"/>
            <a:r>
              <a:rPr lang="en-US" sz="1200" b="0" i="0" u="sng" dirty="0"/>
              <a:t>MTP:</a:t>
            </a:r>
            <a:r>
              <a:rPr lang="en-US" sz="1200" b="0" i="0" dirty="0"/>
              <a:t> 901-874-6891 or </a:t>
            </a:r>
            <a:r>
              <a:rPr lang="en-US" sz="1200" b="0" i="0" dirty="0" smtClean="0">
                <a:hlinkClick r:id="rId3"/>
              </a:rPr>
              <a:t>info_mtp.fct@navy.mil</a:t>
            </a:r>
            <a:endParaRPr lang="en-US" sz="1200" b="0" i="0" dirty="0"/>
          </a:p>
          <a:p>
            <a:pPr marL="800100" lvl="2" indent="0">
              <a:buNone/>
            </a:pPr>
            <a:endParaRPr lang="en-US" sz="1200" b="0" i="0" dirty="0" smtClean="0"/>
          </a:p>
          <a:p>
            <a:pPr marL="0" lvl="2" indent="0">
              <a:buNone/>
            </a:pPr>
            <a:r>
              <a:rPr lang="en-US" i="0" dirty="0" smtClean="0">
                <a:ea typeface="+mn-ea"/>
              </a:rPr>
              <a:t>Disney Customer Support</a:t>
            </a:r>
          </a:p>
          <a:p>
            <a:pPr marL="285750" lvl="2" indent="-285750"/>
            <a:r>
              <a:rPr lang="en-US" b="0" i="0" dirty="0"/>
              <a:t>If your customer has issues making park reservations they can call My Disney Experience Support.  </a:t>
            </a:r>
            <a:endParaRPr lang="en-US" b="0" i="0" dirty="0" smtClean="0"/>
          </a:p>
          <a:p>
            <a:pPr marL="1085850" lvl="3" indent="-285750"/>
            <a:r>
              <a:rPr lang="en-US" b="0" i="0" dirty="0" smtClean="0">
                <a:solidFill>
                  <a:schemeClr val="tx1"/>
                </a:solidFill>
              </a:rPr>
              <a:t>Phone </a:t>
            </a:r>
            <a:r>
              <a:rPr lang="en-US" b="0" i="0" dirty="0"/>
              <a:t>(407) 939-4357</a:t>
            </a:r>
          </a:p>
          <a:p>
            <a:pPr marL="0" lvl="2" indent="0">
              <a:buNone/>
            </a:pPr>
            <a:endParaRPr lang="en-US" b="0" i="0" dirty="0">
              <a:ea typeface="+mn-ea"/>
            </a:endParaRPr>
          </a:p>
          <a:p>
            <a:endParaRPr lang="en-US" sz="1800" dirty="0"/>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17</a:t>
            </a:fld>
            <a:endParaRPr lang="en-US" dirty="0"/>
          </a:p>
        </p:txBody>
      </p:sp>
      <p:pic>
        <p:nvPicPr>
          <p:cNvPr id="5" name="Picture 4"/>
          <p:cNvPicPr>
            <a:picLocks noChangeAspect="1"/>
          </p:cNvPicPr>
          <p:nvPr/>
        </p:nvPicPr>
        <p:blipFill>
          <a:blip r:embed="rId4"/>
          <a:stretch>
            <a:fillRect/>
          </a:stretch>
        </p:blipFill>
        <p:spPr>
          <a:xfrm>
            <a:off x="10402843" y="200789"/>
            <a:ext cx="1295975" cy="486642"/>
          </a:xfrm>
          <a:prstGeom prst="rect">
            <a:avLst/>
          </a:prstGeom>
        </p:spPr>
      </p:pic>
    </p:spTree>
    <p:extLst>
      <p:ext uri="{BB962C8B-B14F-4D97-AF65-F5344CB8AC3E}">
        <p14:creationId xmlns:p14="http://schemas.microsoft.com/office/powerpoint/2010/main" val="4451978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0800" y="-266381"/>
            <a:ext cx="9855200" cy="1477328"/>
          </a:xfrm>
        </p:spPr>
        <p:txBody>
          <a:bodyPr/>
          <a:lstStyle/>
          <a:p>
            <a:r>
              <a:rPr lang="en-US" dirty="0" smtClean="0"/>
              <a:t/>
            </a:r>
            <a:br>
              <a:rPr lang="en-US" dirty="0" smtClean="0"/>
            </a:br>
            <a:r>
              <a:rPr lang="en-US" dirty="0"/>
              <a:t/>
            </a:r>
            <a:br>
              <a:rPr lang="en-US" dirty="0"/>
            </a:br>
            <a:endParaRPr lang="en-US" dirty="0"/>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r>
              <a:rPr lang="en-US" sz="3200" dirty="0" smtClean="0"/>
              <a:t>Questions </a:t>
            </a:r>
            <a:r>
              <a:rPr lang="en-US" sz="3200" dirty="0"/>
              <a:t>&amp; Discussion</a:t>
            </a:r>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18</a:t>
            </a:fld>
            <a:endParaRPr lang="en-US" dirty="0"/>
          </a:p>
        </p:txBody>
      </p:sp>
      <p:pic>
        <p:nvPicPr>
          <p:cNvPr id="5" name="Picture 4"/>
          <p:cNvPicPr>
            <a:picLocks noChangeAspect="1"/>
          </p:cNvPicPr>
          <p:nvPr/>
        </p:nvPicPr>
        <p:blipFill>
          <a:blip r:embed="rId2"/>
          <a:stretch>
            <a:fillRect/>
          </a:stretch>
        </p:blipFill>
        <p:spPr>
          <a:xfrm>
            <a:off x="10402843" y="200789"/>
            <a:ext cx="1295975" cy="486642"/>
          </a:xfrm>
          <a:prstGeom prst="rect">
            <a:avLst/>
          </a:prstGeom>
        </p:spPr>
      </p:pic>
    </p:spTree>
    <p:extLst>
      <p:ext uri="{BB962C8B-B14F-4D97-AF65-F5344CB8AC3E}">
        <p14:creationId xmlns:p14="http://schemas.microsoft.com/office/powerpoint/2010/main" val="14791714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0920" y="1741900"/>
            <a:ext cx="7934960" cy="1969770"/>
          </a:xfrm>
        </p:spPr>
        <p:txBody>
          <a:bodyPr/>
          <a:lstStyle/>
          <a:p>
            <a:r>
              <a:rPr lang="en-US" i="0" dirty="0" smtClean="0"/>
              <a:t/>
            </a:r>
            <a:br>
              <a:rPr lang="en-US" i="0" dirty="0" smtClean="0"/>
            </a:br>
            <a:r>
              <a:rPr lang="en-US" dirty="0" smtClean="0"/>
              <a:t/>
            </a:r>
            <a:br>
              <a:rPr lang="en-US" dirty="0" smtClean="0"/>
            </a:br>
            <a:r>
              <a:rPr lang="en-US" i="0" dirty="0" smtClean="0"/>
              <a:t/>
            </a:r>
            <a:br>
              <a:rPr lang="en-US" i="0" dirty="0" smtClean="0"/>
            </a:br>
            <a:endParaRPr lang="en-US" i="0" dirty="0"/>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D27A1FBF-122C-4E85-A3E8-BC1F1A5F5A14}" type="slidenum">
              <a:rPr lang="en-US" sz="1200">
                <a:solidFill>
                  <a:srgbClr val="000000"/>
                </a:solidFill>
                <a:latin typeface="Arial" charset="0"/>
                <a:cs typeface="Times New Roman" pitchFamily="18" charset="0"/>
              </a:rPr>
              <a:pPr fontAlgn="base">
                <a:spcBef>
                  <a:spcPct val="0"/>
                </a:spcBef>
                <a:spcAft>
                  <a:spcPct val="0"/>
                </a:spcAft>
                <a:defRPr/>
              </a:pPr>
              <a:t>2</a:t>
            </a:fld>
            <a:endParaRPr lang="en-US" sz="1200" dirty="0">
              <a:solidFill>
                <a:srgbClr val="000000"/>
              </a:solidFill>
              <a:latin typeface="Arial" charset="0"/>
              <a:cs typeface="Times New Roman" pitchFamily="18" charset="0"/>
            </a:endParaRPr>
          </a:p>
        </p:txBody>
      </p:sp>
      <p:pic>
        <p:nvPicPr>
          <p:cNvPr id="6" name="Picture 5"/>
          <p:cNvPicPr>
            <a:picLocks noChangeAspect="1"/>
          </p:cNvPicPr>
          <p:nvPr/>
        </p:nvPicPr>
        <p:blipFill>
          <a:blip r:embed="rId2"/>
          <a:stretch>
            <a:fillRect/>
          </a:stretch>
        </p:blipFill>
        <p:spPr>
          <a:xfrm>
            <a:off x="10607101" y="239553"/>
            <a:ext cx="1295975" cy="486642"/>
          </a:xfrm>
          <a:prstGeom prst="rect">
            <a:avLst/>
          </a:prstGeom>
        </p:spPr>
      </p:pic>
      <p:sp>
        <p:nvSpPr>
          <p:cNvPr id="7" name="Title 1"/>
          <p:cNvSpPr txBox="1">
            <a:spLocks/>
          </p:cNvSpPr>
          <p:nvPr/>
        </p:nvSpPr>
        <p:spPr bwMode="auto">
          <a:xfrm>
            <a:off x="1950066" y="226871"/>
            <a:ext cx="8596668" cy="492443"/>
          </a:xfrm>
          <a:prstGeom prst="rect">
            <a:avLst/>
          </a:prstGeom>
          <a:noFill/>
          <a:ln w="9525">
            <a:noFill/>
            <a:miter lim="800000"/>
            <a:headEnd/>
            <a:tailEnd/>
          </a:ln>
          <a:effectLst/>
        </p:spPr>
        <p:txBody>
          <a:bodyPr vert="horz" wrap="square" lIns="45720" tIns="0" rIns="45720" bIns="0" numCol="1" anchor="ctr" anchorCtr="0" compatLnSpc="1">
            <a:prstTxWarp prst="textNoShape">
              <a:avLst/>
            </a:prstTxWarp>
            <a:spAutoFit/>
          </a:bodyPr>
          <a:lstStyle>
            <a:lvl1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2pPr>
            <a:lvl3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3pPr>
            <a:lvl4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4pPr>
            <a:lvl5pPr algn="ctr" rtl="0" eaLnBrk="0" fontAlgn="base" hangingPunct="0">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5pPr>
            <a:lvl6pPr marL="457200" algn="ctr" rtl="0" fontAlgn="base">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6pPr>
            <a:lvl7pPr marL="914400" algn="ctr" rtl="0" fontAlgn="base">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7pPr>
            <a:lvl8pPr marL="1371600" algn="ctr" rtl="0" fontAlgn="base">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8pPr>
            <a:lvl9pPr marL="1828800" algn="ctr" rtl="0" fontAlgn="base">
              <a:spcBef>
                <a:spcPct val="0"/>
              </a:spcBef>
              <a:spcAft>
                <a:spcPct val="0"/>
              </a:spcAft>
              <a:defRPr sz="3200" b="1" i="1">
                <a:solidFill>
                  <a:srgbClr val="000066"/>
                </a:solidFill>
                <a:effectLst>
                  <a:outerShdw blurRad="38100" dist="38100" dir="2700000" algn="tl">
                    <a:srgbClr val="C0C0C0"/>
                  </a:outerShdw>
                </a:effectLst>
                <a:latin typeface="Arial" charset="0"/>
                <a:cs typeface="Arial" charset="0"/>
              </a:defRPr>
            </a:lvl9pPr>
          </a:lstStyle>
          <a:p>
            <a:r>
              <a:rPr lang="en-US" kern="0" dirty="0" smtClean="0"/>
              <a:t>Redeam Guidance for Managers</a:t>
            </a:r>
            <a:endParaRPr lang="en-US" kern="0" dirty="0"/>
          </a:p>
        </p:txBody>
      </p:sp>
      <p:sp>
        <p:nvSpPr>
          <p:cNvPr id="8" name="Content Placeholder 2"/>
          <p:cNvSpPr txBox="1">
            <a:spLocks/>
          </p:cNvSpPr>
          <p:nvPr/>
        </p:nvSpPr>
        <p:spPr bwMode="auto">
          <a:xfrm>
            <a:off x="1112490" y="1319258"/>
            <a:ext cx="9276835" cy="4916079"/>
          </a:xfrm>
          <a:prstGeom prst="rect">
            <a:avLst/>
          </a:prstGeom>
          <a:noFill/>
          <a:ln w="9525">
            <a:noFill/>
            <a:miter lim="800000"/>
            <a:headEnd/>
            <a:tailEnd/>
          </a:ln>
        </p:spPr>
        <p:txBody>
          <a:bodyPr vert="horz" wrap="square" lIns="92075" tIns="46038" rIns="92075" bIns="46038" numCol="1" anchor="t" anchorCtr="0" compatLnSpc="1">
            <a:prstTxWarp prst="textNoShape">
              <a:avLst/>
            </a:prstTxWarp>
            <a:normAutofit/>
          </a:bodyPr>
          <a:lstStyle>
            <a:lvl1pPr marL="0" indent="0" algn="ctr" rtl="0" eaLnBrk="0" fontAlgn="base" hangingPunct="0">
              <a:spcBef>
                <a:spcPct val="25000"/>
              </a:spcBef>
              <a:spcAft>
                <a:spcPct val="25000"/>
              </a:spcAft>
              <a:buClr>
                <a:schemeClr val="tx1"/>
              </a:buClr>
              <a:buNone/>
              <a:defRPr sz="2400" b="1" i="1">
                <a:solidFill>
                  <a:srgbClr val="000066"/>
                </a:solidFill>
                <a:latin typeface="+mn-lt"/>
                <a:ea typeface="+mn-ea"/>
                <a:cs typeface="+mn-cs"/>
              </a:defRPr>
            </a:lvl1pPr>
            <a:lvl2pPr marL="457200" indent="0" algn="ctr" rtl="0" eaLnBrk="0" fontAlgn="base" hangingPunct="0">
              <a:spcBef>
                <a:spcPct val="25000"/>
              </a:spcBef>
              <a:spcAft>
                <a:spcPct val="25000"/>
              </a:spcAft>
              <a:buClr>
                <a:schemeClr val="tx1"/>
              </a:buClr>
              <a:buNone/>
              <a:defRPr sz="2000" b="1" i="1">
                <a:solidFill>
                  <a:srgbClr val="000066"/>
                </a:solidFill>
                <a:latin typeface="+mn-lt"/>
                <a:cs typeface="+mn-cs"/>
              </a:defRPr>
            </a:lvl2pPr>
            <a:lvl3pPr marL="914400" indent="0" algn="ctr" rtl="0" eaLnBrk="0" fontAlgn="base" hangingPunct="0">
              <a:spcBef>
                <a:spcPct val="25000"/>
              </a:spcBef>
              <a:spcAft>
                <a:spcPct val="25000"/>
              </a:spcAft>
              <a:buClr>
                <a:schemeClr val="tx1"/>
              </a:buClr>
              <a:buNone/>
              <a:defRPr sz="1600" b="1" i="1">
                <a:solidFill>
                  <a:srgbClr val="000066"/>
                </a:solidFill>
                <a:latin typeface="+mn-lt"/>
                <a:cs typeface="+mn-cs"/>
              </a:defRPr>
            </a:lvl3pPr>
            <a:lvl4pPr marL="1371600" indent="0" algn="ctr" rtl="0" eaLnBrk="0" fontAlgn="base" hangingPunct="0">
              <a:spcBef>
                <a:spcPct val="25000"/>
              </a:spcBef>
              <a:spcAft>
                <a:spcPct val="25000"/>
              </a:spcAft>
              <a:buNone/>
              <a:defRPr sz="1400" b="1">
                <a:solidFill>
                  <a:schemeClr val="tx1"/>
                </a:solidFill>
                <a:latin typeface="+mn-lt"/>
                <a:cs typeface="+mn-cs"/>
              </a:defRPr>
            </a:lvl4pPr>
            <a:lvl5pPr marL="1828800" indent="0" algn="ctr" rtl="0" eaLnBrk="0" fontAlgn="base" hangingPunct="0">
              <a:spcBef>
                <a:spcPct val="20000"/>
              </a:spcBef>
              <a:spcAft>
                <a:spcPct val="0"/>
              </a:spcAft>
              <a:buNone/>
              <a:defRPr sz="2000">
                <a:solidFill>
                  <a:schemeClr val="tx1"/>
                </a:solidFill>
                <a:latin typeface="Times New Roman" pitchFamily="18" charset="0"/>
                <a:cs typeface="+mn-cs"/>
              </a:defRPr>
            </a:lvl5pPr>
            <a:lvl6pPr marL="2286000" indent="0" algn="ctr" rtl="0" fontAlgn="base">
              <a:spcBef>
                <a:spcPct val="20000"/>
              </a:spcBef>
              <a:spcAft>
                <a:spcPct val="0"/>
              </a:spcAft>
              <a:buNone/>
              <a:defRPr sz="2000">
                <a:solidFill>
                  <a:schemeClr val="tx1"/>
                </a:solidFill>
                <a:latin typeface="Times New Roman" pitchFamily="18" charset="0"/>
                <a:cs typeface="+mn-cs"/>
              </a:defRPr>
            </a:lvl6pPr>
            <a:lvl7pPr marL="2743200" indent="0" algn="ctr" rtl="0" fontAlgn="base">
              <a:spcBef>
                <a:spcPct val="20000"/>
              </a:spcBef>
              <a:spcAft>
                <a:spcPct val="0"/>
              </a:spcAft>
              <a:buNone/>
              <a:defRPr sz="2000">
                <a:solidFill>
                  <a:schemeClr val="tx1"/>
                </a:solidFill>
                <a:latin typeface="Times New Roman" pitchFamily="18" charset="0"/>
                <a:cs typeface="+mn-cs"/>
              </a:defRPr>
            </a:lvl7pPr>
            <a:lvl8pPr marL="3200400" indent="0" algn="ctr" rtl="0" fontAlgn="base">
              <a:spcBef>
                <a:spcPct val="20000"/>
              </a:spcBef>
              <a:spcAft>
                <a:spcPct val="0"/>
              </a:spcAft>
              <a:buNone/>
              <a:defRPr sz="2000">
                <a:solidFill>
                  <a:schemeClr val="tx1"/>
                </a:solidFill>
                <a:latin typeface="Times New Roman" pitchFamily="18" charset="0"/>
                <a:cs typeface="+mn-cs"/>
              </a:defRPr>
            </a:lvl8pPr>
            <a:lvl9pPr marL="3657600" indent="0" algn="ctr" rtl="0" fontAlgn="base">
              <a:spcBef>
                <a:spcPct val="20000"/>
              </a:spcBef>
              <a:spcAft>
                <a:spcPct val="0"/>
              </a:spcAft>
              <a:buNone/>
              <a:defRPr sz="2000">
                <a:solidFill>
                  <a:schemeClr val="tx1"/>
                </a:solidFill>
                <a:latin typeface="Times New Roman" pitchFamily="18" charset="0"/>
                <a:cs typeface="+mn-cs"/>
              </a:defRPr>
            </a:lvl9pPr>
          </a:lstStyle>
          <a:p>
            <a:pPr algn="l"/>
            <a:r>
              <a:rPr lang="en-US" sz="2000" u="sng" kern="0" dirty="0" smtClean="0"/>
              <a:t>Agenda</a:t>
            </a:r>
            <a:endParaRPr lang="en-US" sz="2000" u="sng" kern="0" dirty="0" smtClean="0"/>
          </a:p>
          <a:p>
            <a:pPr marL="342900" indent="-342900" algn="l">
              <a:buFont typeface="Arial" panose="020B0604020202020204" pitchFamily="34" charset="0"/>
              <a:buChar char="•"/>
            </a:pPr>
            <a:r>
              <a:rPr lang="en-US" b="0" i="0" kern="0" dirty="0" smtClean="0"/>
              <a:t>Advantages </a:t>
            </a:r>
            <a:endParaRPr lang="en-US" b="0" i="0" kern="0" dirty="0" smtClean="0"/>
          </a:p>
          <a:p>
            <a:pPr marL="342900" indent="-342900" algn="l">
              <a:buFont typeface="Arial" panose="020B0604020202020204" pitchFamily="34" charset="0"/>
              <a:buChar char="•"/>
            </a:pPr>
            <a:r>
              <a:rPr lang="en-US" b="0" i="0" kern="0" dirty="0" smtClean="0"/>
              <a:t>Transition Key Dates </a:t>
            </a:r>
            <a:endParaRPr lang="en-US" b="0" i="0" kern="0" dirty="0" smtClean="0"/>
          </a:p>
          <a:p>
            <a:pPr marL="342900" indent="-342900" algn="l">
              <a:buFont typeface="Arial" panose="020B0604020202020204" pitchFamily="34" charset="0"/>
              <a:buChar char="•"/>
            </a:pPr>
            <a:r>
              <a:rPr lang="en-US" b="0" i="0" kern="0" dirty="0" smtClean="0"/>
              <a:t>Training  </a:t>
            </a:r>
          </a:p>
          <a:p>
            <a:pPr marL="342900" indent="-342900" algn="l">
              <a:buFont typeface="Arial" panose="020B0604020202020204" pitchFamily="34" charset="0"/>
              <a:buChar char="•"/>
            </a:pPr>
            <a:r>
              <a:rPr lang="en-US" b="0" i="0" kern="0" dirty="0" smtClean="0"/>
              <a:t>Cancellations</a:t>
            </a:r>
          </a:p>
          <a:p>
            <a:pPr marL="342900" indent="-342900" algn="l">
              <a:buFont typeface="Arial" panose="020B0604020202020204" pitchFamily="34" charset="0"/>
              <a:buChar char="•"/>
            </a:pPr>
            <a:r>
              <a:rPr lang="en-US" b="0" i="0" kern="0" dirty="0" smtClean="0"/>
              <a:t>Reporting </a:t>
            </a:r>
          </a:p>
          <a:p>
            <a:pPr marL="342900" indent="-342900" algn="l">
              <a:buFont typeface="Arial" panose="020B0604020202020204" pitchFamily="34" charset="0"/>
              <a:buChar char="•"/>
            </a:pPr>
            <a:r>
              <a:rPr lang="en-US" b="0" i="0" kern="0" dirty="0" smtClean="0"/>
              <a:t>Reconciliations </a:t>
            </a:r>
          </a:p>
          <a:p>
            <a:pPr marL="342900" indent="-342900" algn="l">
              <a:buFont typeface="Arial" panose="020B0604020202020204" pitchFamily="34" charset="0"/>
              <a:buChar char="•"/>
            </a:pPr>
            <a:r>
              <a:rPr lang="en-US" b="0" i="0" kern="0" dirty="0" smtClean="0"/>
              <a:t>Issues &amp; Trouble Tickets </a:t>
            </a:r>
          </a:p>
          <a:p>
            <a:pPr marL="342900" indent="-342900" algn="l">
              <a:buFont typeface="Arial" panose="020B0604020202020204" pitchFamily="34" charset="0"/>
              <a:buChar char="•"/>
            </a:pPr>
            <a:r>
              <a:rPr lang="en-US" b="0" i="0" kern="0" dirty="0" smtClean="0"/>
              <a:t>Questions</a:t>
            </a:r>
          </a:p>
          <a:p>
            <a:pPr lvl="1"/>
            <a:endParaRPr lang="en-US" kern="0" dirty="0" smtClean="0"/>
          </a:p>
          <a:p>
            <a:pPr lvl="1"/>
            <a:endParaRPr lang="en-US" kern="0" dirty="0" smtClean="0"/>
          </a:p>
          <a:p>
            <a:endParaRPr lang="en-US" kern="0" dirty="0"/>
          </a:p>
        </p:txBody>
      </p:sp>
    </p:spTree>
    <p:extLst>
      <p:ext uri="{BB962C8B-B14F-4D97-AF65-F5344CB8AC3E}">
        <p14:creationId xmlns:p14="http://schemas.microsoft.com/office/powerpoint/2010/main" val="1577546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16000" y="1143000"/>
            <a:ext cx="10462683" cy="5284808"/>
          </a:xfrm>
        </p:spPr>
        <p:txBody>
          <a:bodyPr/>
          <a:lstStyle/>
          <a:p>
            <a:pPr marL="0" indent="0" algn="ctr">
              <a:buNone/>
            </a:pPr>
            <a:endParaRPr lang="en-US" sz="1200" i="0" u="sng" dirty="0"/>
          </a:p>
          <a:p>
            <a:pPr marL="0" indent="0">
              <a:buNone/>
            </a:pPr>
            <a:r>
              <a:rPr lang="en-US" sz="1800" u="sng" dirty="0"/>
              <a:t>Redeam Advantages:</a:t>
            </a:r>
            <a:endParaRPr lang="en-US" sz="1800" dirty="0"/>
          </a:p>
          <a:p>
            <a:r>
              <a:rPr lang="en-US" sz="1800" b="0" i="0" dirty="0"/>
              <a:t>No More WDW Shell </a:t>
            </a:r>
            <a:r>
              <a:rPr lang="en-US" sz="1800" b="0" i="0" dirty="0" smtClean="0"/>
              <a:t>Stock/Ordering</a:t>
            </a:r>
          </a:p>
          <a:p>
            <a:r>
              <a:rPr lang="en-US" sz="1800" b="0" i="0" dirty="0" smtClean="0"/>
              <a:t>No more shells required to </a:t>
            </a:r>
            <a:r>
              <a:rPr lang="en-US" sz="1800" b="0" i="0" dirty="0" err="1" smtClean="0"/>
              <a:t>to</a:t>
            </a:r>
            <a:r>
              <a:rPr lang="en-US" sz="1800" b="0" i="0" dirty="0" smtClean="0"/>
              <a:t> </a:t>
            </a:r>
            <a:r>
              <a:rPr lang="en-US" sz="1800" b="0" i="0" dirty="0" smtClean="0"/>
              <a:t>process cancellations</a:t>
            </a:r>
            <a:endParaRPr lang="en-US" sz="1800" b="0" i="0" dirty="0"/>
          </a:p>
          <a:p>
            <a:r>
              <a:rPr lang="en-US" sz="1800" b="0" i="0" dirty="0"/>
              <a:t>Print on Demand Access </a:t>
            </a:r>
            <a:r>
              <a:rPr lang="en-US" sz="1800" b="0" i="0" dirty="0" smtClean="0"/>
              <a:t>for </a:t>
            </a:r>
            <a:r>
              <a:rPr lang="en-US" sz="1800" b="0" i="0" dirty="0"/>
              <a:t>all ticket types</a:t>
            </a:r>
          </a:p>
          <a:p>
            <a:r>
              <a:rPr lang="en-US" sz="1800" b="0" i="0" dirty="0"/>
              <a:t>Access to more Special Event tickets, i.e., Mickey’s Not So Scary Halloween Party, Mickey’s Very Merry </a:t>
            </a:r>
            <a:r>
              <a:rPr lang="en-US" sz="1800" b="0" i="0" dirty="0" smtClean="0"/>
              <a:t>Christmas Party, </a:t>
            </a:r>
            <a:r>
              <a:rPr lang="en-US" sz="1800" b="0" i="0" dirty="0"/>
              <a:t>etc.</a:t>
            </a:r>
          </a:p>
          <a:p>
            <a:r>
              <a:rPr lang="en-US" sz="1800" b="0" i="0" dirty="0"/>
              <a:t>Customer Tickets &amp; Confirmation are mobile delivered</a:t>
            </a:r>
            <a:r>
              <a:rPr lang="en-US" sz="1800" b="0" i="0" dirty="0" smtClean="0"/>
              <a:t>. (Ticket pick-up still required for Salute and FL Res.)</a:t>
            </a:r>
            <a:endParaRPr lang="en-US" sz="1800" b="0" i="0" dirty="0"/>
          </a:p>
          <a:p>
            <a:pPr marL="0" indent="0">
              <a:buNone/>
            </a:pPr>
            <a:endParaRPr lang="en-US" sz="1400" i="0" dirty="0" smtClean="0"/>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3</a:t>
            </a:fld>
            <a:endParaRPr lang="en-US" dirty="0"/>
          </a:p>
        </p:txBody>
      </p:sp>
      <p:sp>
        <p:nvSpPr>
          <p:cNvPr id="5" name="Title 1"/>
          <p:cNvSpPr>
            <a:spLocks noGrp="1"/>
          </p:cNvSpPr>
          <p:nvPr>
            <p:ph type="title"/>
          </p:nvPr>
        </p:nvSpPr>
        <p:spPr/>
        <p:txBody>
          <a:bodyPr/>
          <a:lstStyle/>
          <a:p>
            <a:r>
              <a:rPr lang="en-US" dirty="0"/>
              <a:t>Redeam </a:t>
            </a:r>
            <a:r>
              <a:rPr lang="en-US" dirty="0" smtClean="0"/>
              <a:t>Advantages</a:t>
            </a:r>
            <a:endParaRPr lang="en-US" dirty="0"/>
          </a:p>
        </p:txBody>
      </p:sp>
      <p:pic>
        <p:nvPicPr>
          <p:cNvPr id="6" name="Picture 5"/>
          <p:cNvPicPr>
            <a:picLocks noChangeAspect="1"/>
          </p:cNvPicPr>
          <p:nvPr/>
        </p:nvPicPr>
        <p:blipFill>
          <a:blip r:embed="rId2"/>
          <a:stretch>
            <a:fillRect/>
          </a:stretch>
        </p:blipFill>
        <p:spPr>
          <a:xfrm>
            <a:off x="10528012" y="200789"/>
            <a:ext cx="1295975" cy="486642"/>
          </a:xfrm>
          <a:prstGeom prst="rect">
            <a:avLst/>
          </a:prstGeom>
        </p:spPr>
      </p:pic>
    </p:spTree>
    <p:extLst>
      <p:ext uri="{BB962C8B-B14F-4D97-AF65-F5344CB8AC3E}">
        <p14:creationId xmlns:p14="http://schemas.microsoft.com/office/powerpoint/2010/main" val="19669265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3677" y="1063262"/>
            <a:ext cx="11843657" cy="5323914"/>
          </a:xfrm>
        </p:spPr>
        <p:txBody>
          <a:bodyPr/>
          <a:lstStyle/>
          <a:p>
            <a:pPr marL="0" indent="0">
              <a:buNone/>
            </a:pPr>
            <a:r>
              <a:rPr lang="en-US" sz="1800" u="sng" dirty="0" err="1"/>
              <a:t>Redeam</a:t>
            </a:r>
            <a:r>
              <a:rPr lang="en-US" sz="1800" u="sng" dirty="0"/>
              <a:t> info</a:t>
            </a:r>
            <a:r>
              <a:rPr lang="en-US" sz="1800" u="sng" dirty="0"/>
              <a:t>:  </a:t>
            </a:r>
          </a:p>
          <a:p>
            <a:r>
              <a:rPr lang="en-US" sz="1800" b="0" i="0" dirty="0" err="1" smtClean="0"/>
              <a:t>Redeam</a:t>
            </a:r>
            <a:r>
              <a:rPr lang="en-US" sz="1800" b="0" i="0" dirty="0" smtClean="0"/>
              <a:t> </a:t>
            </a:r>
            <a:r>
              <a:rPr lang="en-US" sz="1800" b="0" i="0" dirty="0" smtClean="0"/>
              <a:t>Reseller Portal; aka: Disney Trade Ticket Connect (DTTC). </a:t>
            </a:r>
          </a:p>
          <a:p>
            <a:r>
              <a:rPr lang="en-US" sz="1800" b="0" i="0" dirty="0" err="1" smtClean="0"/>
              <a:t>Pil</a:t>
            </a:r>
            <a:r>
              <a:rPr lang="en-US" sz="1800" b="0" i="0" dirty="0" smtClean="0"/>
              <a:t> Start </a:t>
            </a:r>
            <a:r>
              <a:rPr lang="en-US" sz="1800" b="0" i="0" dirty="0" smtClean="0"/>
              <a:t>Date: </a:t>
            </a:r>
            <a:r>
              <a:rPr lang="en-US" sz="1800" b="0" i="0" u="sng" dirty="0" smtClean="0"/>
              <a:t>Tuesday, </a:t>
            </a:r>
            <a:r>
              <a:rPr lang="en-US" sz="1800" b="0" i="0" u="sng" dirty="0"/>
              <a:t>September </a:t>
            </a:r>
            <a:r>
              <a:rPr lang="en-US" sz="1800" b="0" i="0" u="sng" dirty="0" smtClean="0"/>
              <a:t>5, 2023</a:t>
            </a:r>
            <a:endParaRPr lang="en-US" sz="1800" b="0" i="0" u="sng" dirty="0"/>
          </a:p>
          <a:p>
            <a:r>
              <a:rPr lang="en-US" sz="1800" b="0" i="0" dirty="0"/>
              <a:t>All other sites go live: </a:t>
            </a:r>
            <a:r>
              <a:rPr lang="en-US" sz="1800" b="0" i="0" u="sng" dirty="0" smtClean="0"/>
              <a:t>Monday</a:t>
            </a:r>
            <a:r>
              <a:rPr lang="en-US" sz="1800" b="0" i="0" u="sng" dirty="0"/>
              <a:t>, September 11, 2023</a:t>
            </a:r>
          </a:p>
          <a:p>
            <a:r>
              <a:rPr lang="en-US" sz="1800" b="0" i="0" dirty="0" smtClean="0"/>
              <a:t>Pilot Site User Account Instructions Email: </a:t>
            </a:r>
            <a:r>
              <a:rPr lang="en-US" sz="1800" b="0" i="0" u="sng" dirty="0"/>
              <a:t>Thursday, </a:t>
            </a:r>
            <a:r>
              <a:rPr lang="en-US" sz="1800" b="0" i="0" u="sng" dirty="0" smtClean="0"/>
              <a:t>September 7, </a:t>
            </a:r>
            <a:r>
              <a:rPr lang="en-US" sz="1800" b="0" i="0" u="sng" dirty="0"/>
              <a:t>2023</a:t>
            </a:r>
          </a:p>
          <a:p>
            <a:r>
              <a:rPr lang="en-US" sz="1800" b="0" i="0" dirty="0"/>
              <a:t>DO </a:t>
            </a:r>
            <a:r>
              <a:rPr lang="en-US" sz="1800" b="0" i="0" dirty="0"/>
              <a:t>NOT PLACE ORDERS IN SITE PRIOR TO START DATE</a:t>
            </a:r>
            <a:r>
              <a:rPr lang="en-US" sz="1800" b="0" i="0" dirty="0"/>
              <a:t>.</a:t>
            </a:r>
            <a:endParaRPr lang="en-US" sz="1800" b="0" i="0" dirty="0"/>
          </a:p>
          <a:p>
            <a:r>
              <a:rPr lang="en-US" sz="1800" b="0" i="0" dirty="0" smtClean="0"/>
              <a:t>Current Disney Ticket Connect (DTC) accounts will be closed for pilot locations: </a:t>
            </a:r>
            <a:r>
              <a:rPr lang="en-US" sz="1800" b="0" i="0" u="sng" dirty="0" smtClean="0"/>
              <a:t>Monday, </a:t>
            </a:r>
            <a:r>
              <a:rPr lang="en-US" sz="1800" b="0" i="0" u="sng" dirty="0"/>
              <a:t>September </a:t>
            </a:r>
            <a:r>
              <a:rPr lang="en-US" sz="1800" b="0" i="0" u="sng" dirty="0" smtClean="0"/>
              <a:t>11, </a:t>
            </a:r>
            <a:r>
              <a:rPr lang="en-US" sz="1800" b="0" i="0" u="sng" dirty="0"/>
              <a:t>2023</a:t>
            </a:r>
          </a:p>
          <a:p>
            <a:pPr lvl="1"/>
            <a:r>
              <a:rPr lang="en-US" sz="1400" b="0" i="0" dirty="0" smtClean="0"/>
              <a:t>Managers </a:t>
            </a:r>
            <a:r>
              <a:rPr lang="en-US" sz="1400" b="0" i="0" dirty="0" smtClean="0"/>
              <a:t>accounts will temporarily remain open. </a:t>
            </a:r>
          </a:p>
          <a:p>
            <a:r>
              <a:rPr lang="en-US" sz="1800" b="0" i="0" dirty="0" smtClean="0"/>
              <a:t>Pricing for new special event products available </a:t>
            </a:r>
            <a:r>
              <a:rPr lang="en-US" sz="1800" b="0" i="0" dirty="0" smtClean="0"/>
              <a:t>on </a:t>
            </a:r>
            <a:r>
              <a:rPr lang="en-US" sz="1800" b="0" i="0" dirty="0" smtClean="0"/>
              <a:t>MTP </a:t>
            </a:r>
            <a:r>
              <a:rPr lang="en-US" sz="1800" b="0" i="0" dirty="0" smtClean="0"/>
              <a:t>provided</a:t>
            </a:r>
            <a:r>
              <a:rPr lang="en-US" sz="1800" b="0" i="0" dirty="0" smtClean="0"/>
              <a:t>: </a:t>
            </a:r>
            <a:r>
              <a:rPr lang="en-US" sz="1800" b="0" i="0" u="sng" dirty="0" smtClean="0"/>
              <a:t>Wednesday, August 30, 2023</a:t>
            </a:r>
          </a:p>
          <a:p>
            <a:r>
              <a:rPr lang="en-US" sz="1800" b="0" i="0" dirty="0" smtClean="0"/>
              <a:t>The </a:t>
            </a:r>
            <a:r>
              <a:rPr lang="en-US" sz="1800" b="0" i="0" dirty="0"/>
              <a:t>Last Day to Cancel Tickets in </a:t>
            </a:r>
            <a:r>
              <a:rPr lang="en-US" sz="1800" b="0" i="0" dirty="0" smtClean="0"/>
              <a:t>DTC will </a:t>
            </a:r>
            <a:r>
              <a:rPr lang="en-US" sz="1800" b="0" i="0" dirty="0" smtClean="0"/>
              <a:t>be: </a:t>
            </a:r>
            <a:r>
              <a:rPr lang="en-US" sz="1800" b="0" i="0" u="sng" dirty="0" smtClean="0"/>
              <a:t>Wednesday, </a:t>
            </a:r>
            <a:r>
              <a:rPr lang="en-US" sz="1800" b="0" i="0" u="sng" dirty="0"/>
              <a:t>September 27, 2023 </a:t>
            </a:r>
          </a:p>
          <a:p>
            <a:pPr marL="0" indent="0" algn="ctr">
              <a:buNone/>
            </a:pPr>
            <a:r>
              <a:rPr lang="en-US" sz="1400" b="0" i="0" dirty="0" smtClean="0"/>
              <a:t> </a:t>
            </a:r>
          </a:p>
          <a:p>
            <a:pPr marL="0" indent="0" algn="ctr">
              <a:buNone/>
            </a:pPr>
            <a:r>
              <a:rPr lang="en-US" sz="1400" i="0" dirty="0" smtClean="0"/>
              <a:t>Redeam Reseller General Training </a:t>
            </a:r>
            <a:r>
              <a:rPr lang="en-US" sz="1400" i="0" dirty="0"/>
              <a:t>Link</a:t>
            </a:r>
            <a:r>
              <a:rPr lang="en-US" sz="1400" b="0" i="0" dirty="0"/>
              <a:t>: </a:t>
            </a:r>
            <a:r>
              <a:rPr lang="en-US" sz="1400" b="0" i="0" u="sng" dirty="0">
                <a:hlinkClick r:id="rId2" tooltip="https://redeam-2763550.hs-sites.com/knowledge/reseller-portal"/>
              </a:rPr>
              <a:t>https://redeam-2763550.hs-sites.com/knowledge/reseller-portal</a:t>
            </a:r>
            <a:endParaRPr lang="en-US" sz="1400" b="0" i="0" u="sng" dirty="0"/>
          </a:p>
          <a:p>
            <a:pPr marL="0" indent="0" algn="ctr">
              <a:buNone/>
            </a:pPr>
            <a:r>
              <a:rPr lang="en-US" sz="1200" b="0" dirty="0">
                <a:solidFill>
                  <a:schemeClr val="accent6"/>
                </a:solidFill>
              </a:rPr>
              <a:t>Use training link </a:t>
            </a:r>
            <a:r>
              <a:rPr lang="en-US" sz="1200" b="0" dirty="0">
                <a:solidFill>
                  <a:schemeClr val="accent6"/>
                </a:solidFill>
              </a:rPr>
              <a:t>to access training videos </a:t>
            </a:r>
            <a:r>
              <a:rPr lang="en-US" sz="1200" b="0" dirty="0">
                <a:solidFill>
                  <a:schemeClr val="accent6"/>
                </a:solidFill>
              </a:rPr>
              <a:t>and </a:t>
            </a:r>
            <a:r>
              <a:rPr lang="en-US" sz="1200" b="0" dirty="0">
                <a:solidFill>
                  <a:schemeClr val="accent6"/>
                </a:solidFill>
              </a:rPr>
              <a:t>instructions at any time. The portion of the application used by our tickets offices is the Reseller Portal (Resources in the “Redeam Central” training catalog will not apply)</a:t>
            </a:r>
          </a:p>
          <a:p>
            <a:endParaRPr lang="en-US" sz="1600" b="0" i="0" dirty="0"/>
          </a:p>
          <a:p>
            <a:pPr marL="0" indent="0">
              <a:buNone/>
            </a:pPr>
            <a:endParaRPr lang="en-US" sz="1800" dirty="0"/>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4</a:t>
            </a:fld>
            <a:endParaRPr lang="en-US" dirty="0"/>
          </a:p>
        </p:txBody>
      </p:sp>
      <p:sp>
        <p:nvSpPr>
          <p:cNvPr id="5" name="Title 1"/>
          <p:cNvSpPr>
            <a:spLocks noGrp="1"/>
          </p:cNvSpPr>
          <p:nvPr>
            <p:ph type="title"/>
          </p:nvPr>
        </p:nvSpPr>
        <p:spPr/>
        <p:txBody>
          <a:bodyPr/>
          <a:lstStyle/>
          <a:p>
            <a:r>
              <a:rPr lang="en-US" dirty="0" err="1" smtClean="0"/>
              <a:t>Redeam</a:t>
            </a:r>
            <a:r>
              <a:rPr lang="en-US" dirty="0" smtClean="0"/>
              <a:t> Timeline </a:t>
            </a:r>
            <a:r>
              <a:rPr lang="en-US" dirty="0"/>
              <a:t>Overview</a:t>
            </a:r>
          </a:p>
        </p:txBody>
      </p:sp>
      <p:pic>
        <p:nvPicPr>
          <p:cNvPr id="6" name="Picture 5"/>
          <p:cNvPicPr>
            <a:picLocks noChangeAspect="1"/>
          </p:cNvPicPr>
          <p:nvPr/>
        </p:nvPicPr>
        <p:blipFill>
          <a:blip r:embed="rId3"/>
          <a:stretch>
            <a:fillRect/>
          </a:stretch>
        </p:blipFill>
        <p:spPr>
          <a:xfrm>
            <a:off x="9982594" y="123993"/>
            <a:ext cx="1580141" cy="696577"/>
          </a:xfrm>
          <a:prstGeom prst="rect">
            <a:avLst/>
          </a:prstGeom>
        </p:spPr>
      </p:pic>
    </p:spTree>
    <p:extLst>
      <p:ext uri="{BB962C8B-B14F-4D97-AF65-F5344CB8AC3E}">
        <p14:creationId xmlns:p14="http://schemas.microsoft.com/office/powerpoint/2010/main" val="121857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Login &amp; Change Password</a:t>
            </a:r>
            <a:endParaRPr lang="en-US" dirty="0"/>
          </a:p>
        </p:txBody>
      </p:sp>
      <p:sp>
        <p:nvSpPr>
          <p:cNvPr id="3" name="Content Placeholder 2"/>
          <p:cNvSpPr>
            <a:spLocks noGrp="1"/>
          </p:cNvSpPr>
          <p:nvPr>
            <p:ph idx="1"/>
          </p:nvPr>
        </p:nvSpPr>
        <p:spPr>
          <a:xfrm>
            <a:off x="820469" y="1054915"/>
            <a:ext cx="5616620" cy="5105400"/>
          </a:xfrm>
        </p:spPr>
        <p:txBody>
          <a:bodyPr/>
          <a:lstStyle/>
          <a:p>
            <a:pPr marL="0" indent="0">
              <a:buNone/>
            </a:pPr>
            <a:r>
              <a:rPr lang="en-US" sz="1800" u="sng" dirty="0" smtClean="0"/>
              <a:t>Login </a:t>
            </a:r>
            <a:r>
              <a:rPr lang="en-US" sz="1800" u="sng" dirty="0"/>
              <a:t>&amp; Change Password</a:t>
            </a:r>
            <a:r>
              <a:rPr lang="en-US" sz="1800" u="sng" dirty="0" smtClean="0"/>
              <a:t>:</a:t>
            </a:r>
          </a:p>
          <a:p>
            <a:r>
              <a:rPr lang="en-US" sz="1800" b="0" i="0" dirty="0"/>
              <a:t>Managers will receive an email from MTP with their initial username and password. </a:t>
            </a:r>
          </a:p>
          <a:p>
            <a:r>
              <a:rPr lang="en-US" sz="1800" b="0" i="0" dirty="0"/>
              <a:t>Login and change password.  </a:t>
            </a:r>
          </a:p>
          <a:p>
            <a:pPr lvl="1"/>
            <a:r>
              <a:rPr lang="en-US" sz="1400" b="0" i="0" dirty="0"/>
              <a:t>Select forgot password. </a:t>
            </a:r>
          </a:p>
          <a:p>
            <a:pPr lvl="1"/>
            <a:r>
              <a:rPr lang="en-US" sz="1400" b="0" i="0" dirty="0"/>
              <a:t>You will receive an email from </a:t>
            </a:r>
            <a:r>
              <a:rPr lang="en-US" sz="1400" b="0" i="0" dirty="0" err="1"/>
              <a:t>Redeam</a:t>
            </a:r>
            <a:r>
              <a:rPr lang="en-US" sz="1400" b="0" i="0" dirty="0"/>
              <a:t> with a password reset. </a:t>
            </a:r>
          </a:p>
          <a:p>
            <a:pPr lvl="1"/>
            <a:r>
              <a:rPr lang="en-US" sz="1400" b="0" i="0" dirty="0"/>
              <a:t>If you do not receive an email, check your SPAM folder before starting the process again. </a:t>
            </a:r>
          </a:p>
          <a:p>
            <a:r>
              <a:rPr lang="en-US" sz="1800" b="0" i="0" dirty="0"/>
              <a:t>Managers must set-up an initial password for each new user account</a:t>
            </a:r>
          </a:p>
          <a:p>
            <a:r>
              <a:rPr lang="en-US" sz="1800" b="0" i="0" dirty="0"/>
              <a:t>MTP recommends, per DOD guidance, ALL users then set their own unique passwords using the password reset feature. </a:t>
            </a:r>
          </a:p>
          <a:p>
            <a:pPr marL="0" lvl="0" indent="0" algn="ctr">
              <a:buClr>
                <a:srgbClr val="000000"/>
              </a:buClr>
              <a:buNone/>
            </a:pPr>
            <a:endParaRPr lang="en-US" sz="1600" i="0" dirty="0" smtClean="0"/>
          </a:p>
          <a:p>
            <a:pPr marL="0" lvl="0" indent="0" algn="ctr">
              <a:buClr>
                <a:srgbClr val="000000"/>
              </a:buClr>
              <a:buNone/>
            </a:pPr>
            <a:r>
              <a:rPr lang="en-US" sz="1600" i="0" dirty="0" err="1" smtClean="0"/>
              <a:t>Redeam</a:t>
            </a:r>
            <a:r>
              <a:rPr lang="en-US" sz="1600" i="0" dirty="0" smtClean="0"/>
              <a:t> </a:t>
            </a:r>
            <a:r>
              <a:rPr lang="en-US" sz="1600" i="0" dirty="0"/>
              <a:t>URL: </a:t>
            </a:r>
            <a:r>
              <a:rPr lang="en-US" sz="1600" b="0" i="0" dirty="0">
                <a:hlinkClick r:id="rId2"/>
              </a:rPr>
              <a:t>https://resellerportal.redeam.io/login</a:t>
            </a:r>
            <a:endParaRPr lang="en-US" sz="1600" b="0" i="0" dirty="0"/>
          </a:p>
          <a:p>
            <a:pPr marL="0" indent="0">
              <a:buNone/>
            </a:pPr>
            <a:endParaRPr lang="en-US" i="0" dirty="0" smtClean="0"/>
          </a:p>
          <a:p>
            <a:endParaRPr lang="en-US" b="0" i="0" dirty="0"/>
          </a:p>
          <a:p>
            <a:endParaRPr lang="en-US" dirty="0"/>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5</a:t>
            </a:fld>
            <a:endParaRPr lang="en-US" dirty="0"/>
          </a:p>
        </p:txBody>
      </p:sp>
      <p:pic>
        <p:nvPicPr>
          <p:cNvPr id="5" name="Picture 4"/>
          <p:cNvPicPr>
            <a:picLocks noChangeAspect="1"/>
          </p:cNvPicPr>
          <p:nvPr/>
        </p:nvPicPr>
        <p:blipFill>
          <a:blip r:embed="rId3"/>
          <a:stretch>
            <a:fillRect/>
          </a:stretch>
        </p:blipFill>
        <p:spPr>
          <a:xfrm>
            <a:off x="10402843" y="200789"/>
            <a:ext cx="1295975" cy="486642"/>
          </a:xfrm>
          <a:prstGeom prst="rect">
            <a:avLst/>
          </a:prstGeom>
        </p:spPr>
      </p:pic>
      <p:pic>
        <p:nvPicPr>
          <p:cNvPr id="6" name="Picture 5"/>
          <p:cNvPicPr>
            <a:picLocks noChangeAspect="1"/>
          </p:cNvPicPr>
          <p:nvPr/>
        </p:nvPicPr>
        <p:blipFill>
          <a:blip r:embed="rId4"/>
          <a:stretch>
            <a:fillRect/>
          </a:stretch>
        </p:blipFill>
        <p:spPr>
          <a:xfrm>
            <a:off x="7112847" y="1320834"/>
            <a:ext cx="3708138" cy="2286781"/>
          </a:xfrm>
          <a:prstGeom prst="rect">
            <a:avLst/>
          </a:prstGeom>
        </p:spPr>
      </p:pic>
      <p:pic>
        <p:nvPicPr>
          <p:cNvPr id="8" name="Picture 7"/>
          <p:cNvPicPr>
            <a:picLocks noChangeAspect="1"/>
          </p:cNvPicPr>
          <p:nvPr/>
        </p:nvPicPr>
        <p:blipFill>
          <a:blip r:embed="rId5"/>
          <a:stretch>
            <a:fillRect/>
          </a:stretch>
        </p:blipFill>
        <p:spPr>
          <a:xfrm>
            <a:off x="7112848" y="3976437"/>
            <a:ext cx="3901860" cy="2078164"/>
          </a:xfrm>
          <a:prstGeom prst="rect">
            <a:avLst/>
          </a:prstGeom>
        </p:spPr>
      </p:pic>
    </p:spTree>
    <p:extLst>
      <p:ext uri="{BB962C8B-B14F-4D97-AF65-F5344CB8AC3E}">
        <p14:creationId xmlns:p14="http://schemas.microsoft.com/office/powerpoint/2010/main" val="30406968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0800" y="226061"/>
            <a:ext cx="9855200" cy="492443"/>
          </a:xfrm>
        </p:spPr>
        <p:txBody>
          <a:bodyPr/>
          <a:lstStyle/>
          <a:p>
            <a:r>
              <a:rPr lang="en-US" dirty="0" smtClean="0"/>
              <a:t>User </a:t>
            </a:r>
            <a:r>
              <a:rPr lang="en-US" dirty="0" smtClean="0"/>
              <a:t>Management</a:t>
            </a:r>
            <a:endParaRPr lang="en-US" dirty="0"/>
          </a:p>
        </p:txBody>
      </p:sp>
      <p:sp>
        <p:nvSpPr>
          <p:cNvPr id="3" name="Content Placeholder 2"/>
          <p:cNvSpPr>
            <a:spLocks noGrp="1"/>
          </p:cNvSpPr>
          <p:nvPr>
            <p:ph idx="1"/>
          </p:nvPr>
        </p:nvSpPr>
        <p:spPr>
          <a:xfrm>
            <a:off x="156412" y="1074420"/>
            <a:ext cx="6208293" cy="5318760"/>
          </a:xfrm>
        </p:spPr>
        <p:txBody>
          <a:bodyPr/>
          <a:lstStyle/>
          <a:p>
            <a:pPr marL="0" indent="0">
              <a:buNone/>
            </a:pPr>
            <a:r>
              <a:rPr lang="en-US" sz="1400" i="0" dirty="0"/>
              <a:t>Training Link: </a:t>
            </a:r>
            <a:r>
              <a:rPr lang="en-US" sz="1400" i="0" dirty="0">
                <a:hlinkClick r:id="rId3"/>
              </a:rPr>
              <a:t>https://</a:t>
            </a:r>
            <a:r>
              <a:rPr lang="en-US" sz="1400" i="0" dirty="0" smtClean="0">
                <a:hlinkClick r:id="rId3"/>
              </a:rPr>
              <a:t>redeam-2763550.hs-sites.com/knowledge/reseller-portal-company-user-management</a:t>
            </a:r>
            <a:endParaRPr lang="en-US" sz="1400" i="0" dirty="0" smtClean="0"/>
          </a:p>
          <a:p>
            <a:pPr marL="0" indent="0">
              <a:buNone/>
            </a:pPr>
            <a:r>
              <a:rPr lang="en-US" sz="1800" u="sng" dirty="0" smtClean="0"/>
              <a:t>User </a:t>
            </a:r>
            <a:r>
              <a:rPr lang="en-US" sz="1800" u="sng" dirty="0" smtClean="0"/>
              <a:t>Management:</a:t>
            </a:r>
            <a:endParaRPr lang="en-US" sz="1800" dirty="0"/>
          </a:p>
          <a:p>
            <a:r>
              <a:rPr lang="en-US" sz="1600" b="0" i="0" dirty="0" smtClean="0"/>
              <a:t>Managers </a:t>
            </a:r>
            <a:r>
              <a:rPr lang="en-US" sz="1600" b="0" i="0" dirty="0"/>
              <a:t>will be given </a:t>
            </a:r>
            <a:r>
              <a:rPr lang="en-US" sz="1600" b="0" i="0" dirty="0" smtClean="0"/>
              <a:t>a new Role </a:t>
            </a:r>
            <a:r>
              <a:rPr lang="en-US" sz="1600" b="0" i="0" dirty="0" smtClean="0"/>
              <a:t>“</a:t>
            </a:r>
            <a:r>
              <a:rPr lang="en-US" sz="1600" b="0" i="0" dirty="0"/>
              <a:t>Location Super </a:t>
            </a:r>
            <a:r>
              <a:rPr lang="en-US" sz="1600" b="0" i="0" dirty="0" smtClean="0"/>
              <a:t>Admin”, this </a:t>
            </a:r>
            <a:r>
              <a:rPr lang="en-US" sz="1600" b="0" i="0" dirty="0" smtClean="0"/>
              <a:t>role allows bases to set-up and manage their own local users. </a:t>
            </a:r>
            <a:endParaRPr lang="en-US" sz="1600" b="0" i="0" dirty="0" smtClean="0"/>
          </a:p>
          <a:p>
            <a:pPr lvl="1"/>
            <a:r>
              <a:rPr lang="en-US" sz="1300" b="0" i="0" dirty="0" smtClean="0"/>
              <a:t>See suggested user roles in RED. </a:t>
            </a:r>
          </a:p>
          <a:p>
            <a:pPr lvl="1"/>
            <a:r>
              <a:rPr lang="en-US" sz="1300" b="0" i="0" dirty="0" smtClean="0"/>
              <a:t>Only ONE role is needed for each user</a:t>
            </a:r>
            <a:endParaRPr lang="en-US" sz="1300" b="0" i="0" dirty="0"/>
          </a:p>
          <a:p>
            <a:r>
              <a:rPr lang="en-US" sz="1600" b="0" i="0" dirty="0" smtClean="0"/>
              <a:t>Ensure </a:t>
            </a:r>
            <a:r>
              <a:rPr lang="en-US" sz="1600" b="0" i="0" dirty="0"/>
              <a:t>your </a:t>
            </a:r>
            <a:r>
              <a:rPr lang="en-US" sz="1600" b="0" i="0" dirty="0" smtClean="0"/>
              <a:t>Users in </a:t>
            </a:r>
            <a:r>
              <a:rPr lang="en-US" sz="1600" b="0" i="0" dirty="0" err="1" smtClean="0"/>
              <a:t>Redeam</a:t>
            </a:r>
            <a:r>
              <a:rPr lang="en-US" sz="1600" b="0" i="0" dirty="0" smtClean="0"/>
              <a:t> </a:t>
            </a:r>
            <a:r>
              <a:rPr lang="en-US" sz="1600" b="0" i="0" dirty="0" smtClean="0"/>
              <a:t>match those listed on your </a:t>
            </a:r>
            <a:r>
              <a:rPr lang="en-US" sz="1600" b="0" i="0" dirty="0" smtClean="0"/>
              <a:t>Office Update Request form.</a:t>
            </a:r>
            <a:endParaRPr lang="en-US" sz="1600" b="0" i="0" dirty="0"/>
          </a:p>
          <a:p>
            <a:r>
              <a:rPr lang="en-US" sz="1600" b="0" i="0" dirty="0"/>
              <a:t>Per DOD security requirements ALL Staff </a:t>
            </a:r>
            <a:r>
              <a:rPr lang="en-US" sz="1600" b="0" i="0" dirty="0" smtClean="0"/>
              <a:t>must use </a:t>
            </a:r>
            <a:r>
              <a:rPr lang="en-US" sz="1600" b="0" i="0" dirty="0"/>
              <a:t>their own personal login. </a:t>
            </a:r>
            <a:r>
              <a:rPr lang="en-US" sz="1600" b="0" i="0" dirty="0" smtClean="0"/>
              <a:t>Logins CANNOT be shared.</a:t>
            </a:r>
            <a:endParaRPr lang="en-US" sz="1600" b="0" i="0" dirty="0"/>
          </a:p>
          <a:p>
            <a:r>
              <a:rPr lang="en-US" sz="1600" b="0" i="0" dirty="0" smtClean="0"/>
              <a:t>Locations </a:t>
            </a:r>
            <a:r>
              <a:rPr lang="en-US" sz="1600" b="0" i="0" dirty="0" smtClean="0"/>
              <a:t>will be assigned a new Disney Customer Number/ POS Location Number for their Redeam store.  </a:t>
            </a:r>
          </a:p>
          <a:p>
            <a:pPr lvl="1"/>
            <a:r>
              <a:rPr lang="en-US" sz="1300" b="0" i="0" dirty="0" smtClean="0"/>
              <a:t>The </a:t>
            </a:r>
            <a:r>
              <a:rPr lang="en-US" sz="1300" b="0" i="0" dirty="0"/>
              <a:t>MTP Ticket Management System (TMS) </a:t>
            </a:r>
            <a:r>
              <a:rPr lang="en-US" sz="1300" b="0" i="0" dirty="0" smtClean="0"/>
              <a:t>facility information will be updated to reflect this new number on </a:t>
            </a:r>
            <a:r>
              <a:rPr lang="en-US" sz="1300" b="0" i="0" u="sng" dirty="0" smtClean="0"/>
              <a:t>Tuesday, September 12, 2023</a:t>
            </a:r>
            <a:endParaRPr lang="en-US" sz="1300" b="0" u="sng" dirty="0" smtClean="0"/>
          </a:p>
          <a:p>
            <a:pPr marL="0" indent="0" algn="ctr">
              <a:buNone/>
            </a:pPr>
            <a:endParaRPr lang="en-US" sz="1200" b="0" dirty="0" smtClean="0">
              <a:solidFill>
                <a:schemeClr val="accent6"/>
              </a:solidFill>
            </a:endParaRPr>
          </a:p>
          <a:p>
            <a:pPr marL="0" indent="0" algn="ctr">
              <a:buNone/>
            </a:pPr>
            <a:r>
              <a:rPr lang="en-US" sz="1200" b="0" dirty="0" smtClean="0">
                <a:solidFill>
                  <a:schemeClr val="accent6"/>
                </a:solidFill>
              </a:rPr>
              <a:t>Reminder</a:t>
            </a:r>
            <a:r>
              <a:rPr lang="en-US" sz="1200" b="0" dirty="0" smtClean="0">
                <a:solidFill>
                  <a:schemeClr val="accent6"/>
                </a:solidFill>
              </a:rPr>
              <a:t>: </a:t>
            </a:r>
            <a:r>
              <a:rPr lang="en-US" sz="1200" b="0" dirty="0">
                <a:solidFill>
                  <a:schemeClr val="accent6"/>
                </a:solidFill>
              </a:rPr>
              <a:t>Please notify MTP immediately of staff changes by sending in the </a:t>
            </a:r>
            <a:r>
              <a:rPr lang="en-US" sz="1200" b="0" dirty="0" smtClean="0">
                <a:solidFill>
                  <a:schemeClr val="accent6"/>
                </a:solidFill>
              </a:rPr>
              <a:t>Office Update Request </a:t>
            </a:r>
            <a:r>
              <a:rPr lang="en-US" sz="1200" b="0" dirty="0">
                <a:solidFill>
                  <a:schemeClr val="accent6"/>
                </a:solidFill>
              </a:rPr>
              <a:t>form.  </a:t>
            </a:r>
            <a:endParaRPr lang="en-US" sz="1600" dirty="0"/>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6</a:t>
            </a:fld>
            <a:endParaRPr lang="en-US" dirty="0"/>
          </a:p>
        </p:txBody>
      </p:sp>
      <p:pic>
        <p:nvPicPr>
          <p:cNvPr id="5" name="Picture 4"/>
          <p:cNvPicPr>
            <a:picLocks noChangeAspect="1"/>
          </p:cNvPicPr>
          <p:nvPr/>
        </p:nvPicPr>
        <p:blipFill>
          <a:blip r:embed="rId4"/>
          <a:stretch>
            <a:fillRect/>
          </a:stretch>
        </p:blipFill>
        <p:spPr>
          <a:xfrm>
            <a:off x="10402843" y="200789"/>
            <a:ext cx="1295975" cy="486642"/>
          </a:xfrm>
          <a:prstGeom prst="rect">
            <a:avLst/>
          </a:prstGeom>
        </p:spPr>
      </p:pic>
      <p:pic>
        <p:nvPicPr>
          <p:cNvPr id="9" name="Picture 8"/>
          <p:cNvPicPr>
            <a:picLocks noChangeAspect="1"/>
          </p:cNvPicPr>
          <p:nvPr/>
        </p:nvPicPr>
        <p:blipFill>
          <a:blip r:embed="rId5"/>
          <a:stretch>
            <a:fillRect/>
          </a:stretch>
        </p:blipFill>
        <p:spPr>
          <a:xfrm>
            <a:off x="6521451" y="1074420"/>
            <a:ext cx="5381625" cy="4851133"/>
          </a:xfrm>
          <a:prstGeom prst="rect">
            <a:avLst/>
          </a:prstGeom>
        </p:spPr>
      </p:pic>
    </p:spTree>
    <p:extLst>
      <p:ext uri="{BB962C8B-B14F-4D97-AF65-F5344CB8AC3E}">
        <p14:creationId xmlns:p14="http://schemas.microsoft.com/office/powerpoint/2010/main" val="28522642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Retail Price Adjustments</a:t>
            </a:r>
            <a:endParaRPr lang="en-US" dirty="0"/>
          </a:p>
        </p:txBody>
      </p:sp>
      <p:sp>
        <p:nvSpPr>
          <p:cNvPr id="3" name="Content Placeholder 2"/>
          <p:cNvSpPr>
            <a:spLocks noGrp="1"/>
          </p:cNvSpPr>
          <p:nvPr>
            <p:ph idx="1"/>
          </p:nvPr>
        </p:nvSpPr>
        <p:spPr>
          <a:xfrm>
            <a:off x="4614111" y="1185110"/>
            <a:ext cx="7002377" cy="5179595"/>
          </a:xfrm>
        </p:spPr>
        <p:txBody>
          <a:bodyPr/>
          <a:lstStyle/>
          <a:p>
            <a:pPr marL="0" indent="0">
              <a:buNone/>
            </a:pPr>
            <a:r>
              <a:rPr lang="en-US" sz="1200" dirty="0"/>
              <a:t>Training Link</a:t>
            </a:r>
            <a:r>
              <a:rPr lang="en-US" sz="1200" i="0" dirty="0"/>
              <a:t>: </a:t>
            </a:r>
            <a:r>
              <a:rPr lang="en-US" sz="1200" i="0" dirty="0">
                <a:hlinkClick r:id="rId3"/>
              </a:rPr>
              <a:t>https://</a:t>
            </a:r>
            <a:r>
              <a:rPr lang="en-US" sz="1200" i="0" dirty="0" smtClean="0">
                <a:hlinkClick r:id="rId3"/>
              </a:rPr>
              <a:t>redeam-2763550.hs-sites.com/knowledge/reseller-portal-price-adjustments</a:t>
            </a:r>
            <a:endParaRPr lang="en-US" sz="1200" i="0" dirty="0" smtClean="0"/>
          </a:p>
          <a:p>
            <a:pPr marL="0" indent="0">
              <a:buNone/>
            </a:pPr>
            <a:endParaRPr lang="en-US" sz="1200" i="0" dirty="0" smtClean="0"/>
          </a:p>
          <a:p>
            <a:pPr marL="0" indent="0">
              <a:buNone/>
            </a:pPr>
            <a:r>
              <a:rPr lang="en-US" sz="1600" u="sng" dirty="0" smtClean="0"/>
              <a:t>Price Adjustments in Reseller Portal:</a:t>
            </a:r>
            <a:endParaRPr lang="en-US" sz="1600" dirty="0"/>
          </a:p>
          <a:p>
            <a:r>
              <a:rPr lang="en-US" sz="1800" b="0" i="0" dirty="0" err="1"/>
              <a:t>Redeam</a:t>
            </a:r>
            <a:r>
              <a:rPr lang="en-US" sz="1800" b="0" i="0" dirty="0"/>
              <a:t> will pre-load the MTP suggested retail prices for all existing and new products. </a:t>
            </a:r>
          </a:p>
          <a:p>
            <a:r>
              <a:rPr lang="en-US" sz="1800" b="0" i="0" dirty="0"/>
              <a:t>Any changes after pre-load will be sent to the </a:t>
            </a:r>
            <a:r>
              <a:rPr lang="en-US" sz="1800" b="0" i="0" dirty="0" smtClean="0"/>
              <a:t>installation Manager to </a:t>
            </a:r>
            <a:r>
              <a:rPr lang="en-US" sz="1800" b="0" i="0" dirty="0"/>
              <a:t>adjust in the system.  </a:t>
            </a:r>
            <a:endParaRPr lang="en-US" sz="1800" b="0" i="0" dirty="0" smtClean="0"/>
          </a:p>
          <a:p>
            <a:pPr lvl="1"/>
            <a:r>
              <a:rPr lang="en-US" sz="1400" b="0" i="0" dirty="0" smtClean="0"/>
              <a:t>Use the “Override“ and “Retail” Toggle to set the correct rate</a:t>
            </a:r>
            <a:endParaRPr lang="en-US" sz="1400" b="0" i="0" dirty="0"/>
          </a:p>
          <a:p>
            <a:r>
              <a:rPr lang="en-US" sz="1800" b="0" i="0" dirty="0"/>
              <a:t>Any updates to </a:t>
            </a:r>
            <a:r>
              <a:rPr lang="en-US" sz="1800" b="0" i="0" dirty="0" err="1"/>
              <a:t>Redeam</a:t>
            </a:r>
            <a:r>
              <a:rPr lang="en-US" sz="1800" b="0" i="0" dirty="0"/>
              <a:t> pricing, will be sent in an Enouncement and posted as an alert on the TMS Dashboard.</a:t>
            </a:r>
          </a:p>
          <a:p>
            <a:r>
              <a:rPr lang="en-US" sz="1800" b="0" i="0" dirty="0"/>
              <a:t>Do NOT sell tickets that do not have an active </a:t>
            </a:r>
            <a:r>
              <a:rPr lang="en-US" sz="1800" b="0" i="0" dirty="0" smtClean="0"/>
              <a:t>price in your POS. </a:t>
            </a:r>
            <a:endParaRPr lang="en-US" sz="1800" b="0" i="0" dirty="0"/>
          </a:p>
          <a:p>
            <a:r>
              <a:rPr lang="en-US" sz="1800" b="0" i="0" dirty="0" smtClean="0"/>
              <a:t>ALL Prices </a:t>
            </a:r>
            <a:r>
              <a:rPr lang="en-US" sz="1800" b="0" i="0" dirty="0"/>
              <a:t>listed in </a:t>
            </a:r>
            <a:r>
              <a:rPr lang="en-US" sz="1800" b="0" i="0" dirty="0" err="1"/>
              <a:t>Redeam</a:t>
            </a:r>
            <a:r>
              <a:rPr lang="en-US" sz="1800" b="0" i="0" dirty="0"/>
              <a:t> will be the </a:t>
            </a:r>
            <a:r>
              <a:rPr lang="en-US" sz="1800" b="0" i="0" dirty="0" smtClean="0"/>
              <a:t>MTP retail </a:t>
            </a:r>
            <a:r>
              <a:rPr lang="en-US" sz="1800" b="0" i="0" dirty="0"/>
              <a:t>rate. </a:t>
            </a:r>
            <a:endParaRPr lang="en-US" sz="1800" b="0" i="0" dirty="0" smtClean="0"/>
          </a:p>
          <a:p>
            <a:r>
              <a:rPr lang="en-US" sz="1800" b="0" i="0" dirty="0" smtClean="0"/>
              <a:t>For </a:t>
            </a:r>
            <a:r>
              <a:rPr lang="en-US" sz="1800" b="0" i="0" dirty="0"/>
              <a:t>POS/</a:t>
            </a:r>
            <a:r>
              <a:rPr lang="en-US" sz="1800" b="0" i="0" dirty="0" err="1"/>
              <a:t>RecTrac</a:t>
            </a:r>
            <a:r>
              <a:rPr lang="en-US" sz="1800" b="0" i="0" dirty="0"/>
              <a:t> Users –</a:t>
            </a:r>
            <a:r>
              <a:rPr lang="en-US" sz="1800" b="0" i="0" dirty="0" err="1"/>
              <a:t>RecTrac</a:t>
            </a:r>
            <a:r>
              <a:rPr lang="en-US" sz="1800" b="0" i="0" dirty="0"/>
              <a:t> ID’s </a:t>
            </a:r>
            <a:r>
              <a:rPr lang="en-US" sz="1800" b="0" i="0" dirty="0" smtClean="0"/>
              <a:t>and </a:t>
            </a:r>
            <a:r>
              <a:rPr lang="en-US" sz="1800" b="0" i="0" dirty="0"/>
              <a:t>price codes will NOT be changed at this time. </a:t>
            </a:r>
          </a:p>
          <a:p>
            <a:pPr marL="0" indent="0">
              <a:buNone/>
            </a:pPr>
            <a:endParaRPr lang="en-US" sz="1800" b="0" i="0" dirty="0" smtClean="0"/>
          </a:p>
          <a:p>
            <a:pPr marL="457200" lvl="1" indent="0">
              <a:buNone/>
            </a:pPr>
            <a:endParaRPr lang="en-US" sz="1400" b="0" dirty="0"/>
          </a:p>
          <a:p>
            <a:pPr marL="0" indent="0">
              <a:buNone/>
            </a:pPr>
            <a:endParaRPr lang="en-US" sz="1800" b="0" i="0" dirty="0"/>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7</a:t>
            </a:fld>
            <a:endParaRPr lang="en-US" dirty="0"/>
          </a:p>
        </p:txBody>
      </p:sp>
      <p:pic>
        <p:nvPicPr>
          <p:cNvPr id="5" name="Picture 4"/>
          <p:cNvPicPr>
            <a:picLocks noChangeAspect="1"/>
          </p:cNvPicPr>
          <p:nvPr/>
        </p:nvPicPr>
        <p:blipFill>
          <a:blip r:embed="rId4"/>
          <a:stretch>
            <a:fillRect/>
          </a:stretch>
        </p:blipFill>
        <p:spPr>
          <a:xfrm>
            <a:off x="10402843" y="200789"/>
            <a:ext cx="1295975" cy="486642"/>
          </a:xfrm>
          <a:prstGeom prst="rect">
            <a:avLst/>
          </a:prstGeom>
        </p:spPr>
      </p:pic>
      <p:pic>
        <p:nvPicPr>
          <p:cNvPr id="6" name="Picture 5"/>
          <p:cNvPicPr>
            <a:picLocks noChangeAspect="1"/>
          </p:cNvPicPr>
          <p:nvPr/>
        </p:nvPicPr>
        <p:blipFill>
          <a:blip r:embed="rId5"/>
          <a:stretch>
            <a:fillRect/>
          </a:stretch>
        </p:blipFill>
        <p:spPr>
          <a:xfrm>
            <a:off x="351925" y="1116540"/>
            <a:ext cx="4105776" cy="5077718"/>
          </a:xfrm>
          <a:prstGeom prst="rect">
            <a:avLst/>
          </a:prstGeom>
        </p:spPr>
      </p:pic>
    </p:spTree>
    <p:extLst>
      <p:ext uri="{BB962C8B-B14F-4D97-AF65-F5344CB8AC3E}">
        <p14:creationId xmlns:p14="http://schemas.microsoft.com/office/powerpoint/2010/main" val="25207717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Bookings”</a:t>
            </a:r>
            <a:endParaRPr lang="en-US" dirty="0"/>
          </a:p>
        </p:txBody>
      </p:sp>
      <p:sp>
        <p:nvSpPr>
          <p:cNvPr id="3" name="Content Placeholder 2"/>
          <p:cNvSpPr>
            <a:spLocks noGrp="1"/>
          </p:cNvSpPr>
          <p:nvPr>
            <p:ph idx="1"/>
          </p:nvPr>
        </p:nvSpPr>
        <p:spPr>
          <a:xfrm>
            <a:off x="505326" y="1143000"/>
            <a:ext cx="6171900" cy="5223510"/>
          </a:xfrm>
        </p:spPr>
        <p:txBody>
          <a:bodyPr/>
          <a:lstStyle/>
          <a:p>
            <a:pPr marL="0" indent="0">
              <a:buNone/>
            </a:pPr>
            <a:r>
              <a:rPr lang="en-US" sz="1400" dirty="0"/>
              <a:t>Training </a:t>
            </a:r>
            <a:r>
              <a:rPr lang="en-US" sz="1400" dirty="0" smtClean="0"/>
              <a:t>Link:</a:t>
            </a:r>
            <a:r>
              <a:rPr lang="en-US" sz="1400" dirty="0" smtClean="0">
                <a:solidFill>
                  <a:srgbClr val="FF0000"/>
                </a:solidFill>
              </a:rPr>
              <a:t> </a:t>
            </a:r>
            <a:r>
              <a:rPr lang="en-US" sz="1400" dirty="0">
                <a:solidFill>
                  <a:srgbClr val="FF0000"/>
                </a:solidFill>
                <a:hlinkClick r:id="rId2"/>
              </a:rPr>
              <a:t>https://</a:t>
            </a:r>
            <a:r>
              <a:rPr lang="en-US" sz="1400" dirty="0" smtClean="0">
                <a:solidFill>
                  <a:srgbClr val="FF0000"/>
                </a:solidFill>
                <a:hlinkClick r:id="rId2"/>
              </a:rPr>
              <a:t>redeam-2763550.hs-sites.com/knowledge/reseller-portal-bookings</a:t>
            </a:r>
            <a:endParaRPr lang="en-US" sz="1400" dirty="0" smtClean="0">
              <a:solidFill>
                <a:srgbClr val="FF0000"/>
              </a:solidFill>
            </a:endParaRPr>
          </a:p>
          <a:p>
            <a:pPr marL="0" indent="0">
              <a:spcBef>
                <a:spcPts val="100"/>
              </a:spcBef>
              <a:spcAft>
                <a:spcPts val="450"/>
              </a:spcAft>
              <a:buNone/>
            </a:pPr>
            <a:endParaRPr lang="en-US" sz="1100" u="sng" dirty="0" smtClean="0"/>
          </a:p>
          <a:p>
            <a:pPr marL="0" indent="0">
              <a:spcBef>
                <a:spcPts val="100"/>
              </a:spcBef>
              <a:spcAft>
                <a:spcPts val="450"/>
              </a:spcAft>
              <a:buNone/>
            </a:pPr>
            <a:r>
              <a:rPr lang="en-US" sz="1800" u="sng" dirty="0" smtClean="0"/>
              <a:t>“</a:t>
            </a:r>
            <a:r>
              <a:rPr lang="en-US" sz="1800" u="sng" dirty="0"/>
              <a:t>Making Bookings” in the Reseller Portal:</a:t>
            </a:r>
            <a:endParaRPr lang="en-US" sz="1800" dirty="0"/>
          </a:p>
          <a:p>
            <a:pPr>
              <a:spcBef>
                <a:spcPts val="100"/>
              </a:spcBef>
              <a:spcAft>
                <a:spcPts val="450"/>
              </a:spcAft>
            </a:pPr>
            <a:r>
              <a:rPr lang="en-US" sz="1600" b="0" i="0" dirty="0" smtClean="0"/>
              <a:t>Once you select number of days you will see ALL products</a:t>
            </a:r>
          </a:p>
          <a:p>
            <a:pPr>
              <a:spcBef>
                <a:spcPts val="100"/>
              </a:spcBef>
              <a:spcAft>
                <a:spcPts val="450"/>
              </a:spcAft>
            </a:pPr>
            <a:r>
              <a:rPr lang="en-US" sz="1600" b="0" i="0" dirty="0" smtClean="0"/>
              <a:t>Pay close attention to the ticket product names.</a:t>
            </a:r>
          </a:p>
          <a:p>
            <a:pPr lvl="1">
              <a:spcBef>
                <a:spcPts val="100"/>
              </a:spcBef>
              <a:spcAft>
                <a:spcPts val="450"/>
              </a:spcAft>
            </a:pPr>
            <a:r>
              <a:rPr lang="en-US" sz="1400" b="0" i="0" dirty="0" smtClean="0"/>
              <a:t>ALL tickets will have “MILITARY” in their rate names</a:t>
            </a:r>
          </a:p>
          <a:p>
            <a:pPr lvl="1">
              <a:spcBef>
                <a:spcPts val="100"/>
              </a:spcBef>
              <a:spcAft>
                <a:spcPts val="450"/>
              </a:spcAft>
            </a:pPr>
            <a:r>
              <a:rPr lang="en-US" sz="1400" b="0" i="0" dirty="0" smtClean="0"/>
              <a:t>For “Salute” &amp; “FL Resident” make sure it is in the name </a:t>
            </a:r>
          </a:p>
          <a:p>
            <a:pPr>
              <a:spcBef>
                <a:spcPts val="100"/>
              </a:spcBef>
              <a:spcAft>
                <a:spcPts val="450"/>
              </a:spcAft>
            </a:pPr>
            <a:r>
              <a:rPr lang="en-US" sz="1600" b="0" i="0" dirty="0" smtClean="0"/>
              <a:t>Price Range will reflect the MTP suggested retail. </a:t>
            </a:r>
          </a:p>
          <a:p>
            <a:pPr lvl="1">
              <a:spcBef>
                <a:spcPts val="100"/>
              </a:spcBef>
              <a:spcAft>
                <a:spcPts val="450"/>
              </a:spcAft>
            </a:pPr>
            <a:r>
              <a:rPr lang="en-US" sz="1400" b="0" i="0" dirty="0" smtClean="0"/>
              <a:t>Price ranges will display retail price for General admission or both the Adult and Child (if applicable)</a:t>
            </a:r>
          </a:p>
          <a:p>
            <a:pPr lvl="1">
              <a:spcBef>
                <a:spcPts val="100"/>
              </a:spcBef>
              <a:spcAft>
                <a:spcPts val="450"/>
              </a:spcAft>
            </a:pPr>
            <a:r>
              <a:rPr lang="en-US" sz="1400" b="0" i="0" dirty="0" smtClean="0"/>
              <a:t>After ticket selection input the desired number guests for each patron type </a:t>
            </a:r>
          </a:p>
          <a:p>
            <a:pPr lvl="1">
              <a:spcBef>
                <a:spcPts val="100"/>
              </a:spcBef>
              <a:spcAft>
                <a:spcPts val="450"/>
              </a:spcAft>
            </a:pPr>
            <a:r>
              <a:rPr lang="en-US" sz="1400" b="0" i="0" dirty="0" smtClean="0"/>
              <a:t>For children be sure to have the guest confirm what the child ages will be at their anticipated time of travel and purchase their tickets accordingly</a:t>
            </a:r>
          </a:p>
          <a:p>
            <a:pPr lvl="1">
              <a:spcBef>
                <a:spcPts val="100"/>
              </a:spcBef>
              <a:spcAft>
                <a:spcPts val="450"/>
              </a:spcAft>
            </a:pPr>
            <a:endParaRPr lang="en-US" sz="1200" b="0" i="0" dirty="0" smtClean="0"/>
          </a:p>
          <a:p>
            <a:pPr>
              <a:spcBef>
                <a:spcPts val="100"/>
              </a:spcBef>
              <a:spcAft>
                <a:spcPts val="450"/>
              </a:spcAft>
            </a:pPr>
            <a:endParaRPr lang="en-US" sz="1600" b="0" i="0" dirty="0" smtClean="0"/>
          </a:p>
          <a:p>
            <a:pPr>
              <a:spcBef>
                <a:spcPts val="100"/>
              </a:spcBef>
              <a:spcAft>
                <a:spcPts val="450"/>
              </a:spcAft>
            </a:pPr>
            <a:endParaRPr lang="en-US" sz="1600" b="0" i="0" dirty="0"/>
          </a:p>
          <a:p>
            <a:pPr marL="457200" lvl="1" indent="0" algn="ctr">
              <a:spcBef>
                <a:spcPts val="100"/>
              </a:spcBef>
              <a:spcAft>
                <a:spcPts val="450"/>
              </a:spcAft>
              <a:buNone/>
            </a:pPr>
            <a:endParaRPr lang="en-US" sz="1600" i="0" dirty="0" smtClean="0">
              <a:solidFill>
                <a:srgbClr val="FF0000"/>
              </a:solidFill>
            </a:endParaRPr>
          </a:p>
          <a:p>
            <a:pPr marL="457200" lvl="1" indent="0" algn="ctr">
              <a:spcBef>
                <a:spcPts val="100"/>
              </a:spcBef>
              <a:spcAft>
                <a:spcPts val="450"/>
              </a:spcAft>
              <a:buNone/>
            </a:pPr>
            <a:endParaRPr lang="en-US" sz="1600" i="0" dirty="0">
              <a:solidFill>
                <a:srgbClr val="FF0000"/>
              </a:solidFill>
            </a:endParaRPr>
          </a:p>
          <a:p>
            <a:pPr marL="457200" lvl="1" indent="0" algn="ctr">
              <a:spcBef>
                <a:spcPts val="100"/>
              </a:spcBef>
              <a:spcAft>
                <a:spcPts val="450"/>
              </a:spcAft>
              <a:buNone/>
            </a:pPr>
            <a:endParaRPr lang="en-US" sz="1600" i="0" dirty="0" smtClean="0">
              <a:solidFill>
                <a:srgbClr val="FF0000"/>
              </a:solidFill>
            </a:endParaRPr>
          </a:p>
          <a:p>
            <a:pPr marL="457200" lvl="1" indent="0" algn="ctr">
              <a:spcBef>
                <a:spcPts val="100"/>
              </a:spcBef>
              <a:spcAft>
                <a:spcPts val="450"/>
              </a:spcAft>
              <a:buNone/>
            </a:pPr>
            <a:endParaRPr lang="en-US" sz="1600" i="0" dirty="0">
              <a:solidFill>
                <a:srgbClr val="FF0000"/>
              </a:solidFill>
            </a:endParaRPr>
          </a:p>
          <a:p>
            <a:pPr marL="457200" lvl="1" indent="0" algn="ctr">
              <a:spcBef>
                <a:spcPts val="100"/>
              </a:spcBef>
              <a:spcAft>
                <a:spcPts val="450"/>
              </a:spcAft>
              <a:buNone/>
            </a:pPr>
            <a:endParaRPr lang="en-US" sz="1600" i="0" dirty="0" smtClean="0">
              <a:solidFill>
                <a:srgbClr val="FF0000"/>
              </a:solidFill>
            </a:endParaRPr>
          </a:p>
          <a:p>
            <a:pPr marL="457200" lvl="1" indent="0" algn="ctr">
              <a:spcBef>
                <a:spcPts val="100"/>
              </a:spcBef>
              <a:spcAft>
                <a:spcPts val="450"/>
              </a:spcAft>
              <a:buNone/>
            </a:pPr>
            <a:endParaRPr lang="en-US" sz="1600" i="0" dirty="0">
              <a:solidFill>
                <a:srgbClr val="FF0000"/>
              </a:solidFill>
            </a:endParaRPr>
          </a:p>
          <a:p>
            <a:pPr marL="457200" lvl="1" indent="0" algn="ctr">
              <a:spcBef>
                <a:spcPts val="100"/>
              </a:spcBef>
              <a:spcAft>
                <a:spcPts val="450"/>
              </a:spcAft>
              <a:buNone/>
            </a:pPr>
            <a:endParaRPr lang="en-US" sz="1600" i="0" dirty="0" smtClean="0">
              <a:solidFill>
                <a:srgbClr val="FF0000"/>
              </a:solidFill>
            </a:endParaRPr>
          </a:p>
          <a:p>
            <a:pPr marL="457200" lvl="1" indent="0" algn="ctr">
              <a:spcBef>
                <a:spcPts val="100"/>
              </a:spcBef>
              <a:spcAft>
                <a:spcPts val="450"/>
              </a:spcAft>
              <a:buNone/>
            </a:pPr>
            <a:endParaRPr lang="en-US" sz="1600" i="0" dirty="0" smtClean="0">
              <a:solidFill>
                <a:srgbClr val="FF0000"/>
              </a:solidFill>
            </a:endParaRPr>
          </a:p>
          <a:p>
            <a:pPr>
              <a:spcBef>
                <a:spcPts val="100"/>
              </a:spcBef>
              <a:spcAft>
                <a:spcPts val="450"/>
              </a:spcAft>
            </a:pPr>
            <a:endParaRPr lang="en-US" sz="1600" i="0" dirty="0" smtClean="0">
              <a:solidFill>
                <a:srgbClr val="FF0000"/>
              </a:solidFill>
            </a:endParaRPr>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8</a:t>
            </a:fld>
            <a:endParaRPr lang="en-US" dirty="0"/>
          </a:p>
        </p:txBody>
      </p:sp>
      <p:pic>
        <p:nvPicPr>
          <p:cNvPr id="5" name="Picture 4"/>
          <p:cNvPicPr>
            <a:picLocks noChangeAspect="1"/>
          </p:cNvPicPr>
          <p:nvPr/>
        </p:nvPicPr>
        <p:blipFill>
          <a:blip r:embed="rId3"/>
          <a:stretch>
            <a:fillRect/>
          </a:stretch>
        </p:blipFill>
        <p:spPr>
          <a:xfrm>
            <a:off x="10402843" y="200789"/>
            <a:ext cx="1295975" cy="486642"/>
          </a:xfrm>
          <a:prstGeom prst="rect">
            <a:avLst/>
          </a:prstGeom>
        </p:spPr>
      </p:pic>
      <p:pic>
        <p:nvPicPr>
          <p:cNvPr id="9" name="Picture 8"/>
          <p:cNvPicPr>
            <a:picLocks noChangeAspect="1"/>
          </p:cNvPicPr>
          <p:nvPr/>
        </p:nvPicPr>
        <p:blipFill>
          <a:blip r:embed="rId4"/>
          <a:stretch>
            <a:fillRect/>
          </a:stretch>
        </p:blipFill>
        <p:spPr>
          <a:xfrm>
            <a:off x="6677225" y="1226542"/>
            <a:ext cx="5131769" cy="4660158"/>
          </a:xfrm>
          <a:prstGeom prst="rect">
            <a:avLst/>
          </a:prstGeom>
        </p:spPr>
      </p:pic>
    </p:spTree>
    <p:extLst>
      <p:ext uri="{BB962C8B-B14F-4D97-AF65-F5344CB8AC3E}">
        <p14:creationId xmlns:p14="http://schemas.microsoft.com/office/powerpoint/2010/main" val="4129618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Bookings” Cont. </a:t>
            </a:r>
            <a:endParaRPr lang="en-US" dirty="0"/>
          </a:p>
        </p:txBody>
      </p:sp>
      <p:sp>
        <p:nvSpPr>
          <p:cNvPr id="3" name="Content Placeholder 2"/>
          <p:cNvSpPr>
            <a:spLocks noGrp="1"/>
          </p:cNvSpPr>
          <p:nvPr>
            <p:ph idx="1"/>
          </p:nvPr>
        </p:nvSpPr>
        <p:spPr>
          <a:xfrm>
            <a:off x="5835314" y="1143000"/>
            <a:ext cx="6112043" cy="5203658"/>
          </a:xfrm>
        </p:spPr>
        <p:txBody>
          <a:bodyPr/>
          <a:lstStyle/>
          <a:p>
            <a:pPr marL="0" indent="0">
              <a:buNone/>
            </a:pPr>
            <a:r>
              <a:rPr lang="en-US" sz="1400" dirty="0"/>
              <a:t>Training </a:t>
            </a:r>
            <a:r>
              <a:rPr lang="en-US" sz="1400" dirty="0" smtClean="0"/>
              <a:t>Link:</a:t>
            </a:r>
            <a:r>
              <a:rPr lang="en-US" sz="1400" dirty="0" smtClean="0">
                <a:solidFill>
                  <a:srgbClr val="FF0000"/>
                </a:solidFill>
              </a:rPr>
              <a:t> </a:t>
            </a:r>
            <a:r>
              <a:rPr lang="en-US" sz="1400" dirty="0">
                <a:solidFill>
                  <a:srgbClr val="FF0000"/>
                </a:solidFill>
                <a:hlinkClick r:id="rId2"/>
              </a:rPr>
              <a:t>https://</a:t>
            </a:r>
            <a:r>
              <a:rPr lang="en-US" sz="1400" dirty="0" smtClean="0">
                <a:solidFill>
                  <a:srgbClr val="FF0000"/>
                </a:solidFill>
                <a:hlinkClick r:id="rId2"/>
              </a:rPr>
              <a:t>redeam-2763550.hs-sites.com/knowledge/reseller-portal-bookings</a:t>
            </a:r>
            <a:endParaRPr lang="en-US" sz="1400" dirty="0" smtClean="0">
              <a:solidFill>
                <a:srgbClr val="FF0000"/>
              </a:solidFill>
            </a:endParaRPr>
          </a:p>
          <a:p>
            <a:pPr marL="0" indent="0">
              <a:spcBef>
                <a:spcPts val="100"/>
              </a:spcBef>
              <a:spcAft>
                <a:spcPts val="450"/>
              </a:spcAft>
              <a:buNone/>
            </a:pPr>
            <a:endParaRPr lang="en-US" sz="1100" u="sng" dirty="0" smtClean="0"/>
          </a:p>
          <a:p>
            <a:pPr marL="0" indent="0">
              <a:spcBef>
                <a:spcPts val="100"/>
              </a:spcBef>
              <a:spcAft>
                <a:spcPts val="450"/>
              </a:spcAft>
              <a:buNone/>
            </a:pPr>
            <a:r>
              <a:rPr lang="en-US" sz="1800" u="sng" dirty="0" smtClean="0"/>
              <a:t>“</a:t>
            </a:r>
            <a:r>
              <a:rPr lang="en-US" sz="1800" u="sng" dirty="0"/>
              <a:t>Making Bookings” in the Reseller Portal:</a:t>
            </a:r>
            <a:endParaRPr lang="en-US" sz="1800" dirty="0"/>
          </a:p>
          <a:p>
            <a:pPr>
              <a:spcBef>
                <a:spcPts val="100"/>
              </a:spcBef>
              <a:spcAft>
                <a:spcPts val="450"/>
              </a:spcAft>
            </a:pPr>
            <a:r>
              <a:rPr lang="en-US" sz="1600" b="0" i="0" dirty="0" smtClean="0"/>
              <a:t>Guest </a:t>
            </a:r>
            <a:r>
              <a:rPr lang="en-US" sz="1600" b="0" i="0" dirty="0"/>
              <a:t>Name: Primary </a:t>
            </a:r>
            <a:r>
              <a:rPr lang="en-US" sz="1600" b="0" i="0" dirty="0" smtClean="0"/>
              <a:t>Traveler guest </a:t>
            </a:r>
            <a:r>
              <a:rPr lang="en-US" sz="1600" b="0" i="0" dirty="0"/>
              <a:t>name is </a:t>
            </a:r>
            <a:r>
              <a:rPr lang="en-US" sz="1600" u="sng" dirty="0"/>
              <a:t>REQUIRED</a:t>
            </a:r>
            <a:r>
              <a:rPr lang="en-US" sz="1600" b="0" i="0" dirty="0"/>
              <a:t> for DTTC transactions.</a:t>
            </a:r>
          </a:p>
          <a:p>
            <a:pPr lvl="1">
              <a:spcBef>
                <a:spcPts val="100"/>
              </a:spcBef>
              <a:spcAft>
                <a:spcPts val="450"/>
              </a:spcAft>
            </a:pPr>
            <a:r>
              <a:rPr lang="en-US" sz="1400" b="0" i="0" dirty="0"/>
              <a:t>NOTE: Primary guest should be person who will activate tickets on site at the park. </a:t>
            </a:r>
          </a:p>
          <a:p>
            <a:pPr>
              <a:spcBef>
                <a:spcPts val="100"/>
              </a:spcBef>
              <a:spcAft>
                <a:spcPts val="450"/>
              </a:spcAft>
            </a:pPr>
            <a:r>
              <a:rPr lang="en-US" sz="1600" b="0" i="0" dirty="0"/>
              <a:t>All bookings will automatically default to send the customer the retail rate of tickets on the confirmation email. </a:t>
            </a:r>
            <a:endParaRPr lang="en-US" sz="1600" b="0" i="0" dirty="0" smtClean="0"/>
          </a:p>
          <a:p>
            <a:pPr>
              <a:spcBef>
                <a:spcPts val="100"/>
              </a:spcBef>
              <a:spcAft>
                <a:spcPts val="450"/>
              </a:spcAft>
            </a:pPr>
            <a:r>
              <a:rPr lang="en-US" sz="1600" b="0" i="0" dirty="0" smtClean="0"/>
              <a:t>Client Reference Number is required for booking </a:t>
            </a:r>
          </a:p>
          <a:p>
            <a:pPr lvl="1">
              <a:spcBef>
                <a:spcPts val="100"/>
              </a:spcBef>
              <a:spcAft>
                <a:spcPts val="450"/>
              </a:spcAft>
            </a:pPr>
            <a:r>
              <a:rPr lang="en-US" sz="1200" b="0" i="0" dirty="0" smtClean="0"/>
              <a:t>This value is up to each locations discretion</a:t>
            </a:r>
          </a:p>
          <a:p>
            <a:pPr lvl="1">
              <a:spcBef>
                <a:spcPts val="100"/>
              </a:spcBef>
              <a:spcAft>
                <a:spcPts val="450"/>
              </a:spcAft>
            </a:pPr>
            <a:r>
              <a:rPr lang="en-US" sz="1200" b="0" i="0" dirty="0" smtClean="0"/>
              <a:t>Suggestions: location name, agent name, “MWR”  </a:t>
            </a:r>
          </a:p>
          <a:p>
            <a:pPr>
              <a:spcBef>
                <a:spcPts val="100"/>
              </a:spcBef>
              <a:spcAft>
                <a:spcPts val="450"/>
              </a:spcAft>
            </a:pPr>
            <a:r>
              <a:rPr lang="en-US" sz="1600" b="0" i="0" dirty="0" smtClean="0"/>
              <a:t>All </a:t>
            </a:r>
            <a:r>
              <a:rPr lang="en-US" sz="1600" b="0" i="0" dirty="0"/>
              <a:t>users are able to resend or print the confirmation email &amp; Will Call Certificate. </a:t>
            </a:r>
            <a:endParaRPr lang="en-US" sz="1600" b="0" i="0" dirty="0" smtClean="0"/>
          </a:p>
          <a:p>
            <a:pPr>
              <a:spcBef>
                <a:spcPts val="100"/>
              </a:spcBef>
              <a:spcAft>
                <a:spcPts val="450"/>
              </a:spcAft>
            </a:pPr>
            <a:endParaRPr lang="en-US" sz="1600" b="0" i="0" dirty="0" smtClean="0"/>
          </a:p>
          <a:p>
            <a:pPr>
              <a:spcBef>
                <a:spcPts val="100"/>
              </a:spcBef>
              <a:spcAft>
                <a:spcPts val="450"/>
              </a:spcAft>
            </a:pPr>
            <a:endParaRPr lang="en-US" sz="1600" b="0" i="0" dirty="0"/>
          </a:p>
          <a:p>
            <a:pPr marL="0" indent="0">
              <a:spcBef>
                <a:spcPts val="100"/>
              </a:spcBef>
              <a:spcAft>
                <a:spcPts val="450"/>
              </a:spcAft>
              <a:buNone/>
            </a:pPr>
            <a:endParaRPr lang="en-US" sz="1600" b="0" i="0" dirty="0"/>
          </a:p>
          <a:p>
            <a:pPr marL="457200" lvl="1" indent="0" algn="ctr">
              <a:spcBef>
                <a:spcPts val="100"/>
              </a:spcBef>
              <a:spcAft>
                <a:spcPts val="450"/>
              </a:spcAft>
              <a:buNone/>
            </a:pPr>
            <a:endParaRPr lang="en-US" sz="1600" i="0" dirty="0" smtClean="0">
              <a:solidFill>
                <a:srgbClr val="FF0000"/>
              </a:solidFill>
            </a:endParaRPr>
          </a:p>
          <a:p>
            <a:pPr marL="457200" lvl="1" indent="0" algn="ctr">
              <a:spcBef>
                <a:spcPts val="100"/>
              </a:spcBef>
              <a:spcAft>
                <a:spcPts val="450"/>
              </a:spcAft>
              <a:buNone/>
            </a:pPr>
            <a:endParaRPr lang="en-US" sz="1600" i="0" dirty="0">
              <a:solidFill>
                <a:srgbClr val="FF0000"/>
              </a:solidFill>
            </a:endParaRPr>
          </a:p>
          <a:p>
            <a:pPr marL="457200" lvl="1" indent="0" algn="ctr">
              <a:spcBef>
                <a:spcPts val="100"/>
              </a:spcBef>
              <a:spcAft>
                <a:spcPts val="450"/>
              </a:spcAft>
              <a:buNone/>
            </a:pPr>
            <a:endParaRPr lang="en-US" sz="1600" i="0" dirty="0" smtClean="0">
              <a:solidFill>
                <a:srgbClr val="FF0000"/>
              </a:solidFill>
            </a:endParaRPr>
          </a:p>
          <a:p>
            <a:pPr marL="457200" lvl="1" indent="0" algn="ctr">
              <a:spcBef>
                <a:spcPts val="100"/>
              </a:spcBef>
              <a:spcAft>
                <a:spcPts val="450"/>
              </a:spcAft>
              <a:buNone/>
            </a:pPr>
            <a:endParaRPr lang="en-US" sz="1600" i="0" dirty="0">
              <a:solidFill>
                <a:srgbClr val="FF0000"/>
              </a:solidFill>
            </a:endParaRPr>
          </a:p>
          <a:p>
            <a:pPr marL="457200" lvl="1" indent="0" algn="ctr">
              <a:spcBef>
                <a:spcPts val="100"/>
              </a:spcBef>
              <a:spcAft>
                <a:spcPts val="450"/>
              </a:spcAft>
              <a:buNone/>
            </a:pPr>
            <a:endParaRPr lang="en-US" sz="1600" i="0" dirty="0" smtClean="0">
              <a:solidFill>
                <a:srgbClr val="FF0000"/>
              </a:solidFill>
            </a:endParaRPr>
          </a:p>
          <a:p>
            <a:pPr marL="457200" lvl="1" indent="0" algn="ctr">
              <a:spcBef>
                <a:spcPts val="100"/>
              </a:spcBef>
              <a:spcAft>
                <a:spcPts val="450"/>
              </a:spcAft>
              <a:buNone/>
            </a:pPr>
            <a:endParaRPr lang="en-US" sz="1600" i="0" dirty="0">
              <a:solidFill>
                <a:srgbClr val="FF0000"/>
              </a:solidFill>
            </a:endParaRPr>
          </a:p>
          <a:p>
            <a:pPr marL="457200" lvl="1" indent="0" algn="ctr">
              <a:spcBef>
                <a:spcPts val="100"/>
              </a:spcBef>
              <a:spcAft>
                <a:spcPts val="450"/>
              </a:spcAft>
              <a:buNone/>
            </a:pPr>
            <a:endParaRPr lang="en-US" sz="1600" i="0" dirty="0" smtClean="0">
              <a:solidFill>
                <a:srgbClr val="FF0000"/>
              </a:solidFill>
            </a:endParaRPr>
          </a:p>
          <a:p>
            <a:pPr marL="457200" lvl="1" indent="0" algn="ctr">
              <a:spcBef>
                <a:spcPts val="100"/>
              </a:spcBef>
              <a:spcAft>
                <a:spcPts val="450"/>
              </a:spcAft>
              <a:buNone/>
            </a:pPr>
            <a:endParaRPr lang="en-US" sz="1600" i="0" dirty="0" smtClean="0">
              <a:solidFill>
                <a:srgbClr val="FF0000"/>
              </a:solidFill>
            </a:endParaRPr>
          </a:p>
          <a:p>
            <a:pPr>
              <a:spcBef>
                <a:spcPts val="100"/>
              </a:spcBef>
              <a:spcAft>
                <a:spcPts val="450"/>
              </a:spcAft>
            </a:pPr>
            <a:endParaRPr lang="en-US" sz="1600" i="0" dirty="0" smtClean="0">
              <a:solidFill>
                <a:srgbClr val="FF0000"/>
              </a:solidFill>
            </a:endParaRPr>
          </a:p>
        </p:txBody>
      </p:sp>
      <p:sp>
        <p:nvSpPr>
          <p:cNvPr id="4" name="Slide Number Placeholder 3"/>
          <p:cNvSpPr>
            <a:spLocks noGrp="1"/>
          </p:cNvSpPr>
          <p:nvPr>
            <p:ph type="sldNum" sz="quarter" idx="11"/>
          </p:nvPr>
        </p:nvSpPr>
        <p:spPr/>
        <p:txBody>
          <a:bodyPr/>
          <a:lstStyle/>
          <a:p>
            <a:pPr>
              <a:defRPr/>
            </a:pPr>
            <a:fld id="{570A6BD8-75C0-4196-9F77-623F5E73DBEE}" type="slidenum">
              <a:rPr lang="en-US" smtClean="0"/>
              <a:pPr>
                <a:defRPr/>
              </a:pPr>
              <a:t>9</a:t>
            </a:fld>
            <a:endParaRPr lang="en-US" dirty="0"/>
          </a:p>
        </p:txBody>
      </p:sp>
      <p:pic>
        <p:nvPicPr>
          <p:cNvPr id="5" name="Picture 4"/>
          <p:cNvPicPr>
            <a:picLocks noChangeAspect="1"/>
          </p:cNvPicPr>
          <p:nvPr/>
        </p:nvPicPr>
        <p:blipFill>
          <a:blip r:embed="rId3"/>
          <a:stretch>
            <a:fillRect/>
          </a:stretch>
        </p:blipFill>
        <p:spPr>
          <a:xfrm>
            <a:off x="10402843" y="200789"/>
            <a:ext cx="1295975" cy="486642"/>
          </a:xfrm>
          <a:prstGeom prst="rect">
            <a:avLst/>
          </a:prstGeom>
        </p:spPr>
      </p:pic>
      <p:pic>
        <p:nvPicPr>
          <p:cNvPr id="12" name="Picture 11"/>
          <p:cNvPicPr>
            <a:picLocks noChangeAspect="1"/>
          </p:cNvPicPr>
          <p:nvPr/>
        </p:nvPicPr>
        <p:blipFill>
          <a:blip r:embed="rId4"/>
          <a:stretch>
            <a:fillRect/>
          </a:stretch>
        </p:blipFill>
        <p:spPr>
          <a:xfrm>
            <a:off x="329865" y="1539040"/>
            <a:ext cx="5505450" cy="3924300"/>
          </a:xfrm>
          <a:prstGeom prst="rect">
            <a:avLst/>
          </a:prstGeom>
        </p:spPr>
      </p:pic>
    </p:spTree>
    <p:extLst>
      <p:ext uri="{BB962C8B-B14F-4D97-AF65-F5344CB8AC3E}">
        <p14:creationId xmlns:p14="http://schemas.microsoft.com/office/powerpoint/2010/main" val="2832156361"/>
      </p:ext>
    </p:extLst>
  </p:cSld>
  <p:clrMapOvr>
    <a:masterClrMapping/>
  </p:clrMapOvr>
</p:sld>
</file>

<file path=ppt/theme/theme1.xml><?xml version="1.0" encoding="utf-8"?>
<a:theme xmlns:a="http://schemas.openxmlformats.org/drawingml/2006/main" name="1_FFC Division Director’s Meeting template">
  <a:themeElements>
    <a:clrScheme name="">
      <a:dk1>
        <a:srgbClr val="000000"/>
      </a:dk1>
      <a:lt1>
        <a:srgbClr val="FFFFFF"/>
      </a:lt1>
      <a:dk2>
        <a:srgbClr val="000000"/>
      </a:dk2>
      <a:lt2>
        <a:srgbClr val="919191"/>
      </a:lt2>
      <a:accent1>
        <a:srgbClr val="FFFFCC"/>
      </a:accent1>
      <a:accent2>
        <a:srgbClr val="009900"/>
      </a:accent2>
      <a:accent3>
        <a:srgbClr val="FFFFFF"/>
      </a:accent3>
      <a:accent4>
        <a:srgbClr val="000000"/>
      </a:accent4>
      <a:accent5>
        <a:srgbClr val="FFFFE2"/>
      </a:accent5>
      <a:accent6>
        <a:srgbClr val="008A00"/>
      </a:accent6>
      <a:hlink>
        <a:srgbClr val="0033CC"/>
      </a:hlink>
      <a:folHlink>
        <a:srgbClr val="0066CC"/>
      </a:folHlink>
    </a:clrScheme>
    <a:fontScheme name="1_FFC Division Director’s Meeting 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99"/>
        </a:solidFill>
        <a:ln w="19050" cap="flat" cmpd="sng" algn="ctr">
          <a:noFill/>
          <a:prstDash val="solid"/>
          <a:round/>
          <a:headEnd type="none" w="med" len="med"/>
          <a:tailEnd type="none" w="med" len="med"/>
        </a:ln>
        <a:effectLst>
          <a:outerShdw sy="50000" kx="2453608" rotWithShape="0">
            <a:srgbClr val="808080">
              <a:alpha val="50000"/>
            </a:srgbClr>
          </a:outerShdw>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1" i="0" u="none" strike="noStrike" cap="none" normalizeH="0" baseline="0" smtClean="0">
            <a:ln>
              <a:noFill/>
            </a:ln>
            <a:solidFill>
              <a:schemeClr val="tx1"/>
            </a:solidFill>
            <a:effectLst/>
            <a:latin typeface="Arial" charset="0"/>
            <a:cs typeface="Times New Roman" pitchFamily="18" charset="0"/>
          </a:defRPr>
        </a:defPPr>
      </a:lstStyle>
    </a:spDef>
    <a:lnDef>
      <a:spPr bwMode="auto">
        <a:xfrm>
          <a:off x="0" y="0"/>
          <a:ext cx="1" cy="1"/>
        </a:xfrm>
        <a:custGeom>
          <a:avLst/>
          <a:gdLst/>
          <a:ahLst/>
          <a:cxnLst/>
          <a:rect l="0" t="0" r="0" b="0"/>
          <a:pathLst/>
        </a:custGeom>
        <a:solidFill>
          <a:srgbClr val="FFFF99"/>
        </a:solidFill>
        <a:ln w="19050" cap="flat" cmpd="sng" algn="ctr">
          <a:noFill/>
          <a:prstDash val="solid"/>
          <a:round/>
          <a:headEnd type="none" w="med" len="med"/>
          <a:tailEnd type="none" w="med" len="med"/>
        </a:ln>
        <a:effectLst>
          <a:outerShdw sy="50000" kx="2453608" rotWithShape="0">
            <a:srgbClr val="808080">
              <a:alpha val="50000"/>
            </a:srgbClr>
          </a:outerShdw>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1" i="0" u="none" strike="noStrike" cap="none" normalizeH="0" baseline="0" smtClean="0">
            <a:ln>
              <a:noFill/>
            </a:ln>
            <a:solidFill>
              <a:schemeClr val="tx1"/>
            </a:solidFill>
            <a:effectLst/>
            <a:latin typeface="Arial" charset="0"/>
            <a:cs typeface="Times New Roman" pitchFamily="18" charset="0"/>
          </a:defRPr>
        </a:defPPr>
      </a:lstStyle>
    </a:lnDef>
  </a:objectDefaults>
  <a:extraClrSchemeLst>
    <a:extraClrScheme>
      <a:clrScheme name="1_FFC Division Director’s Meeting templat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FFC Division Director’s Meeting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1_FFC Division Director’s Meeting templat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FFC Division Director’s Meeting templat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FFC Division Director’s Meeting templat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FFC Division Director’s Meeting templat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1_FFC Division Director’s Meeting templat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_FFC Division Director’s Meeting template 8">
        <a:dk1>
          <a:srgbClr val="000000"/>
        </a:dk1>
        <a:lt1>
          <a:srgbClr val="DDDDDD"/>
        </a:lt1>
        <a:dk2>
          <a:srgbClr val="000000"/>
        </a:dk2>
        <a:lt2>
          <a:srgbClr val="919191"/>
        </a:lt2>
        <a:accent1>
          <a:srgbClr val="2717F5"/>
        </a:accent1>
        <a:accent2>
          <a:srgbClr val="1524E9"/>
        </a:accent2>
        <a:accent3>
          <a:srgbClr val="EBEBEB"/>
        </a:accent3>
        <a:accent4>
          <a:srgbClr val="000000"/>
        </a:accent4>
        <a:accent5>
          <a:srgbClr val="ACABF9"/>
        </a:accent5>
        <a:accent6>
          <a:srgbClr val="1220D3"/>
        </a:accent6>
        <a:hlink>
          <a:srgbClr val="FC0128"/>
        </a:hlink>
        <a:folHlink>
          <a:srgbClr val="CECECE"/>
        </a:folHlink>
      </a:clrScheme>
      <a:clrMap bg1="lt1" tx1="dk1" bg2="lt2" tx2="dk2" accent1="accent1" accent2="accent2" accent3="accent3" accent4="accent4" accent5="accent5" accent6="accent6" hlink="hlink" folHlink="folHlink"/>
    </a:extraClrScheme>
    <a:extraClrScheme>
      <a:clrScheme name="1_FFC Division Director’s Meeting template 9">
        <a:dk1>
          <a:srgbClr val="000000"/>
        </a:dk1>
        <a:lt1>
          <a:srgbClr val="FFFFFF"/>
        </a:lt1>
        <a:dk2>
          <a:srgbClr val="000000"/>
        </a:dk2>
        <a:lt2>
          <a:srgbClr val="919191"/>
        </a:lt2>
        <a:accent1>
          <a:srgbClr val="2717F5"/>
        </a:accent1>
        <a:accent2>
          <a:srgbClr val="00CC99"/>
        </a:accent2>
        <a:accent3>
          <a:srgbClr val="FFFFFF"/>
        </a:accent3>
        <a:accent4>
          <a:srgbClr val="000000"/>
        </a:accent4>
        <a:accent5>
          <a:srgbClr val="ACABF9"/>
        </a:accent5>
        <a:accent6>
          <a:srgbClr val="00B98A"/>
        </a:accent6>
        <a:hlink>
          <a:srgbClr val="FC0128"/>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4526</TotalTime>
  <Words>2174</Words>
  <Application>Microsoft Office PowerPoint</Application>
  <PresentationFormat>Widescreen</PresentationFormat>
  <Paragraphs>249</Paragraphs>
  <Slides>18</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Times New Roman</vt:lpstr>
      <vt:lpstr>1_FFC Division Director’s Meeting template</vt:lpstr>
      <vt:lpstr> Military Ticket Program (MTP)  Information &amp; Training on Redeam Reseller Portal  for  Disney Trade Ticket Connect (DTTC) </vt:lpstr>
      <vt:lpstr>   </vt:lpstr>
      <vt:lpstr>Redeam Advantages</vt:lpstr>
      <vt:lpstr>Redeam Timeline Overview</vt:lpstr>
      <vt:lpstr>Login &amp; Change Password</vt:lpstr>
      <vt:lpstr>User Management</vt:lpstr>
      <vt:lpstr>Retail Price Adjustments</vt:lpstr>
      <vt:lpstr>“Making Bookings”</vt:lpstr>
      <vt:lpstr>“Making Bookings” Cont. </vt:lpstr>
      <vt:lpstr>Park Reservations </vt:lpstr>
      <vt:lpstr>Cancellations</vt:lpstr>
      <vt:lpstr>Cancellation Policy</vt:lpstr>
      <vt:lpstr>Reporting</vt:lpstr>
      <vt:lpstr>Reporting Cont.</vt:lpstr>
      <vt:lpstr>Reporting Continued</vt:lpstr>
      <vt:lpstr>Reconciliation</vt:lpstr>
      <vt:lpstr>Trouble Tickets and Support</vt:lpstr>
      <vt:lpstr>  </vt:lpstr>
    </vt:vector>
  </TitlesOfParts>
  <Company>HPES NMCI 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Military Ticket Program (MTP)  Ticket Management System (TMS) Online Ecommerce Project    In Progress Review (IPR)  and Course of Action (COA) Review</dc:title>
  <dc:creator>Topolski, Jennifer M NAF USN CNIC WASHINGTON DC (USA)</dc:creator>
  <cp:lastModifiedBy>Topolski, Jennifer M NAF USN CNIC WASHINGTON DC (USA)</cp:lastModifiedBy>
  <cp:revision>88</cp:revision>
  <dcterms:created xsi:type="dcterms:W3CDTF">2023-08-16T20:52:46Z</dcterms:created>
  <dcterms:modified xsi:type="dcterms:W3CDTF">2023-08-30T17:49:28Z</dcterms:modified>
</cp:coreProperties>
</file>