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9" r:id="rId2"/>
    <p:sldId id="298" r:id="rId3"/>
    <p:sldId id="299" r:id="rId4"/>
    <p:sldId id="300" r:id="rId5"/>
    <p:sldId id="301" r:id="rId6"/>
    <p:sldId id="303" r:id="rId7"/>
    <p:sldId id="304" r:id="rId8"/>
    <p:sldId id="306" r:id="rId9"/>
    <p:sldId id="305" r:id="rId10"/>
    <p:sldId id="30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F5C"/>
    <a:srgbClr val="00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9" autoAdjust="0"/>
    <p:restoredTop sz="91045" autoAdjust="0"/>
  </p:normalViewPr>
  <p:slideViewPr>
    <p:cSldViewPr snapToGrid="0">
      <p:cViewPr varScale="1">
        <p:scale>
          <a:sx n="57" d="100"/>
          <a:sy n="57" d="100"/>
        </p:scale>
        <p:origin x="13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polski, Jennifer M CIV USN CNIC WASHINGTON DC (USA)" userId="07b01fcd-b848-4272-ad1b-74b81d409e62" providerId="ADAL" clId="{AC9EB58D-6671-453B-A894-8D2DC9FA1ED6}"/>
    <pc:docChg chg="modSld">
      <pc:chgData name="Topolski, Jennifer M CIV USN CNIC WASHINGTON DC (USA)" userId="07b01fcd-b848-4272-ad1b-74b81d409e62" providerId="ADAL" clId="{AC9EB58D-6671-453B-A894-8D2DC9FA1ED6}" dt="2024-12-18T20:23:55.164" v="9" actId="20577"/>
      <pc:docMkLst>
        <pc:docMk/>
      </pc:docMkLst>
      <pc:sldChg chg="modSp mod">
        <pc:chgData name="Topolski, Jennifer M CIV USN CNIC WASHINGTON DC (USA)" userId="07b01fcd-b848-4272-ad1b-74b81d409e62" providerId="ADAL" clId="{AC9EB58D-6671-453B-A894-8D2DC9FA1ED6}" dt="2024-12-18T20:23:55.164" v="9" actId="20577"/>
        <pc:sldMkLst>
          <pc:docMk/>
          <pc:sldMk cId="136465162" sldId="298"/>
        </pc:sldMkLst>
        <pc:spChg chg="mod">
          <ac:chgData name="Topolski, Jennifer M CIV USN CNIC WASHINGTON DC (USA)" userId="07b01fcd-b848-4272-ad1b-74b81d409e62" providerId="ADAL" clId="{AC9EB58D-6671-453B-A894-8D2DC9FA1ED6}" dt="2024-12-18T20:23:55.164" v="9" actId="20577"/>
          <ac:spMkLst>
            <pc:docMk/>
            <pc:sldMk cId="136465162" sldId="298"/>
            <ac:spMk id="3" creationId="{48833819-9964-9590-C010-538073127A08}"/>
          </ac:spMkLst>
        </pc:spChg>
      </pc:sldChg>
    </pc:docChg>
  </pc:docChgLst>
  <pc:docChgLst>
    <pc:chgData name="Topolski, Jennifer M CIV USN CNIC WASHINGTON DC (USA)" userId="07b01fcd-b848-4272-ad1b-74b81d409e62" providerId="ADAL" clId="{BD77F9D2-0D75-482A-BDFA-FBEFFEBA75E7}"/>
    <pc:docChg chg="undo custSel modSld">
      <pc:chgData name="Topolski, Jennifer M CIV USN CNIC WASHINGTON DC (USA)" userId="07b01fcd-b848-4272-ad1b-74b81d409e62" providerId="ADAL" clId="{BD77F9D2-0D75-482A-BDFA-FBEFFEBA75E7}" dt="2024-06-10T21:34:46.927" v="434" actId="113"/>
      <pc:docMkLst>
        <pc:docMk/>
      </pc:docMkLst>
      <pc:sldChg chg="modSp mod">
        <pc:chgData name="Topolski, Jennifer M CIV USN CNIC WASHINGTON DC (USA)" userId="07b01fcd-b848-4272-ad1b-74b81d409e62" providerId="ADAL" clId="{BD77F9D2-0D75-482A-BDFA-FBEFFEBA75E7}" dt="2024-06-10T21:34:46.927" v="434" actId="113"/>
        <pc:sldMkLst>
          <pc:docMk/>
          <pc:sldMk cId="136465162" sldId="298"/>
        </pc:sldMkLst>
        <pc:spChg chg="mod">
          <ac:chgData name="Topolski, Jennifer M CIV USN CNIC WASHINGTON DC (USA)" userId="07b01fcd-b848-4272-ad1b-74b81d409e62" providerId="ADAL" clId="{BD77F9D2-0D75-482A-BDFA-FBEFFEBA75E7}" dt="2024-06-10T21:34:46.927" v="434" actId="113"/>
          <ac:spMkLst>
            <pc:docMk/>
            <pc:sldMk cId="136465162" sldId="298"/>
            <ac:spMk id="3" creationId="{48833819-9964-9590-C010-538073127A08}"/>
          </ac:spMkLst>
        </pc:spChg>
      </pc:sldChg>
      <pc:sldChg chg="modSp mod">
        <pc:chgData name="Topolski, Jennifer M CIV USN CNIC WASHINGTON DC (USA)" userId="07b01fcd-b848-4272-ad1b-74b81d409e62" providerId="ADAL" clId="{BD77F9D2-0D75-482A-BDFA-FBEFFEBA75E7}" dt="2024-06-10T21:31:21.889" v="411" actId="5793"/>
        <pc:sldMkLst>
          <pc:docMk/>
          <pc:sldMk cId="3272803793" sldId="299"/>
        </pc:sldMkLst>
        <pc:spChg chg="mod">
          <ac:chgData name="Topolski, Jennifer M CIV USN CNIC WASHINGTON DC (USA)" userId="07b01fcd-b848-4272-ad1b-74b81d409e62" providerId="ADAL" clId="{BD77F9D2-0D75-482A-BDFA-FBEFFEBA75E7}" dt="2024-06-10T21:31:21.889" v="411" actId="5793"/>
          <ac:spMkLst>
            <pc:docMk/>
            <pc:sldMk cId="3272803793" sldId="299"/>
            <ac:spMk id="3" creationId="{BE3EDD74-5FD6-FC75-0FF4-DBD1E68A8110}"/>
          </ac:spMkLst>
        </pc:spChg>
      </pc:sldChg>
      <pc:sldChg chg="modSp mod modNotesTx">
        <pc:chgData name="Topolski, Jennifer M CIV USN CNIC WASHINGTON DC (USA)" userId="07b01fcd-b848-4272-ad1b-74b81d409e62" providerId="ADAL" clId="{BD77F9D2-0D75-482A-BDFA-FBEFFEBA75E7}" dt="2024-06-10T21:32:27.630" v="413" actId="20577"/>
        <pc:sldMkLst>
          <pc:docMk/>
          <pc:sldMk cId="1620955059" sldId="300"/>
        </pc:sldMkLst>
        <pc:spChg chg="mod">
          <ac:chgData name="Topolski, Jennifer M CIV USN CNIC WASHINGTON DC (USA)" userId="07b01fcd-b848-4272-ad1b-74b81d409e62" providerId="ADAL" clId="{BD77F9D2-0D75-482A-BDFA-FBEFFEBA75E7}" dt="2024-06-10T21:32:27.630" v="413" actId="20577"/>
          <ac:spMkLst>
            <pc:docMk/>
            <pc:sldMk cId="1620955059" sldId="300"/>
            <ac:spMk id="3" creationId="{BE3EDD74-5FD6-FC75-0FF4-DBD1E68A8110}"/>
          </ac:spMkLst>
        </pc:spChg>
      </pc:sldChg>
      <pc:sldChg chg="modSp mod">
        <pc:chgData name="Topolski, Jennifer M CIV USN CNIC WASHINGTON DC (USA)" userId="07b01fcd-b848-4272-ad1b-74b81d409e62" providerId="ADAL" clId="{BD77F9D2-0D75-482A-BDFA-FBEFFEBA75E7}" dt="2024-06-10T21:32:31.374" v="414" actId="20577"/>
        <pc:sldMkLst>
          <pc:docMk/>
          <pc:sldMk cId="1593549747" sldId="301"/>
        </pc:sldMkLst>
        <pc:spChg chg="mod">
          <ac:chgData name="Topolski, Jennifer M CIV USN CNIC WASHINGTON DC (USA)" userId="07b01fcd-b848-4272-ad1b-74b81d409e62" providerId="ADAL" clId="{BD77F9D2-0D75-482A-BDFA-FBEFFEBA75E7}" dt="2024-06-10T21:32:31.374" v="414" actId="20577"/>
          <ac:spMkLst>
            <pc:docMk/>
            <pc:sldMk cId="1593549747" sldId="301"/>
            <ac:spMk id="3" creationId="{BE3EDD74-5FD6-FC75-0FF4-DBD1E68A811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FB18E-F237-49AE-B6F1-82BF8D4F3D54}" type="datetimeFigureOut">
              <a:rPr lang="en-US" smtClean="0"/>
              <a:t>12/18/2024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00EB4-EC48-45AC-8EEA-867EF57BA1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45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looked at the current Redeam platform and it could not provide all the necessary mark up rates.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503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08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>
                <a:solidFill>
                  <a:srgbClr val="000066"/>
                </a:solidFill>
                <a:latin typeface="+mn-lt"/>
              </a:rPr>
              <a:t>Navy has determined a way to set up Open Keys for </a:t>
            </a:r>
            <a:r>
              <a:rPr lang="en-US" b="1" i="1" dirty="0" err="1">
                <a:solidFill>
                  <a:srgbClr val="000066"/>
                </a:solidFill>
                <a:latin typeface="+mn-lt"/>
              </a:rPr>
              <a:t>RecTrac</a:t>
            </a:r>
            <a:r>
              <a:rPr lang="en-US" b="1" i="1" dirty="0">
                <a:solidFill>
                  <a:srgbClr val="000066"/>
                </a:solidFill>
                <a:latin typeface="+mn-lt"/>
              </a:rPr>
              <a:t> 10.3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dirty="0">
                <a:solidFill>
                  <a:srgbClr val="000066"/>
                </a:solidFill>
                <a:latin typeface="+mn-lt"/>
              </a:rPr>
              <a:t>POS or Ecommerce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164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89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54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538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75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844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do not have confirmation yet if the Salute tickets will also be variably priced.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C00EB4-EC48-45AC-8EEA-867EF57BA11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9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465329"/>
            <a:ext cx="10363200" cy="800219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Briefing Title</a:t>
            </a:r>
            <a:br>
              <a:rPr lang="en-US" dirty="0"/>
            </a:br>
            <a:r>
              <a:rPr lang="en-US" sz="2400" dirty="0"/>
              <a:t>Briefing Subtitle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914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Briefer’s Name and Title</a:t>
            </a:r>
          </a:p>
          <a:p>
            <a:r>
              <a:rPr lang="en-US" dirty="0"/>
              <a:t>Briefer’s Organization</a:t>
            </a:r>
          </a:p>
          <a:p>
            <a:r>
              <a:rPr lang="en-US" dirty="0"/>
              <a:t>DD Month YYYY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1"/>
            </a:lvl1pPr>
          </a:lstStyle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8" descr="cni%20logo%20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67" y="65088"/>
            <a:ext cx="1236133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114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42720"/>
            <a:ext cx="10363200" cy="43088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219200"/>
            <a:ext cx="11074400" cy="50196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 marL="971550" indent="-171450"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98E8-5BF6-4909-B291-3F8D10BCBA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16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Content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242720"/>
            <a:ext cx="10363200" cy="4308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Quad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4800" y="1126817"/>
            <a:ext cx="5711179" cy="25145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98E8-5BF6-4909-B291-3F8D10BCBA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6096000" y="1143000"/>
            <a:ext cx="0" cy="5105400"/>
          </a:xfrm>
          <a:prstGeom prst="line">
            <a:avLst/>
          </a:prstGeom>
          <a:solidFill>
            <a:srgbClr val="FFFF99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406400" y="3695700"/>
            <a:ext cx="11684000" cy="0"/>
          </a:xfrm>
          <a:prstGeom prst="line">
            <a:avLst/>
          </a:prstGeom>
          <a:solidFill>
            <a:srgbClr val="FFFF99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183664" y="1126816"/>
            <a:ext cx="5740400" cy="25146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304800" y="3761449"/>
            <a:ext cx="5711179" cy="24383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 hasCustomPrompt="1"/>
          </p:nvPr>
        </p:nvSpPr>
        <p:spPr>
          <a:xfrm>
            <a:off x="6191307" y="3761450"/>
            <a:ext cx="5695893" cy="2438399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971550" indent="-171450"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Quad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0479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CNIC 04201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16000" y="5014557"/>
            <a:ext cx="10363200" cy="43088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Closing (Backups/Questions?)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1"/>
            </a:lvl1pPr>
          </a:lstStyle>
          <a:p>
            <a:pPr>
              <a:defRPr/>
            </a:pPr>
            <a:fld id="{D27A1FBF-122C-4E85-A3E8-BC1F1A5F5A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" name="Picture 3" descr="C:\Users\timothy.slentz\AppData\Local\Microsoft\Windows\Temporary Internet Files\Content.Outlook\FC3BDP2R\16 CNI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920" y="1295400"/>
            <a:ext cx="4754880" cy="353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 userDrawn="1"/>
        </p:nvSpPr>
        <p:spPr bwMode="auto">
          <a:xfrm>
            <a:off x="0" y="1"/>
            <a:ext cx="1422400" cy="27699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64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07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Snagit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4314"/>
            <a:ext cx="2436284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Pre-decisional- Not For Release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347D8-5E52-49A3-9F65-ED4E1A7BAD4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05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2475" y="1152526"/>
            <a:ext cx="108712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20800" y="256839"/>
            <a:ext cx="9855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50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98818" y="6527800"/>
            <a:ext cx="408516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200"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89340B5D-903F-46AA-8C41-A8CB3B65A00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0" name="Group 7"/>
          <p:cNvGrpSpPr>
            <a:grpSpLocks/>
          </p:cNvGrpSpPr>
          <p:nvPr userDrawn="1"/>
        </p:nvGrpSpPr>
        <p:grpSpPr bwMode="auto">
          <a:xfrm>
            <a:off x="1557867" y="950913"/>
            <a:ext cx="10339917" cy="76200"/>
            <a:chOff x="736" y="599"/>
            <a:chExt cx="4885" cy="48"/>
          </a:xfrm>
        </p:grpSpPr>
        <p:sp>
          <p:nvSpPr>
            <p:cNvPr id="250888" name="Line 8"/>
            <p:cNvSpPr>
              <a:spLocks noChangeShapeType="1"/>
            </p:cNvSpPr>
            <p:nvPr userDrawn="1"/>
          </p:nvSpPr>
          <p:spPr bwMode="auto">
            <a:xfrm>
              <a:off x="736" y="599"/>
              <a:ext cx="4885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1800" dirty="0"/>
            </a:p>
          </p:txBody>
        </p:sp>
        <p:sp>
          <p:nvSpPr>
            <p:cNvPr id="250889" name="Line 9"/>
            <p:cNvSpPr>
              <a:spLocks noChangeShapeType="1"/>
            </p:cNvSpPr>
            <p:nvPr userDrawn="1"/>
          </p:nvSpPr>
          <p:spPr bwMode="auto">
            <a:xfrm>
              <a:off x="826" y="647"/>
              <a:ext cx="4616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1800" dirty="0"/>
            </a:p>
          </p:txBody>
        </p:sp>
      </p:grpSp>
      <p:grpSp>
        <p:nvGrpSpPr>
          <p:cNvPr id="1032" name="Group 11"/>
          <p:cNvGrpSpPr>
            <a:grpSpLocks/>
          </p:cNvGrpSpPr>
          <p:nvPr userDrawn="1"/>
        </p:nvGrpSpPr>
        <p:grpSpPr bwMode="auto">
          <a:xfrm>
            <a:off x="389467" y="6413500"/>
            <a:ext cx="11684000" cy="76200"/>
            <a:chOff x="736" y="599"/>
            <a:chExt cx="4885" cy="48"/>
          </a:xfrm>
        </p:grpSpPr>
        <p:sp>
          <p:nvSpPr>
            <p:cNvPr id="250892" name="Line 12"/>
            <p:cNvSpPr>
              <a:spLocks noChangeShapeType="1"/>
            </p:cNvSpPr>
            <p:nvPr userDrawn="1"/>
          </p:nvSpPr>
          <p:spPr bwMode="auto">
            <a:xfrm>
              <a:off x="736" y="599"/>
              <a:ext cx="4885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1800" dirty="0"/>
            </a:p>
          </p:txBody>
        </p:sp>
        <p:sp>
          <p:nvSpPr>
            <p:cNvPr id="250893" name="Line 13"/>
            <p:cNvSpPr>
              <a:spLocks noChangeShapeType="1"/>
            </p:cNvSpPr>
            <p:nvPr userDrawn="1"/>
          </p:nvSpPr>
          <p:spPr bwMode="auto">
            <a:xfrm>
              <a:off x="826" y="647"/>
              <a:ext cx="4616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1800" dirty="0"/>
            </a:p>
          </p:txBody>
        </p:sp>
      </p:grpSp>
      <p:pic>
        <p:nvPicPr>
          <p:cNvPr id="13" name="Picture 8" descr="cni%20logo%20small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667" y="65088"/>
            <a:ext cx="1236133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00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169863" indent="-169863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ea typeface="+mn-ea"/>
          <a:cs typeface="+mn-cs"/>
        </a:defRPr>
      </a:lvl1pPr>
      <a:lvl2pPr marL="517525" indent="-177800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cs typeface="+mn-cs"/>
        </a:defRPr>
      </a:lvl2pPr>
      <a:lvl3pPr marL="914400" indent="-114300" algn="l" rtl="0" eaLnBrk="0" fontAlgn="base" hangingPunct="0">
        <a:spcBef>
          <a:spcPts val="0"/>
        </a:spcBef>
        <a:spcAft>
          <a:spcPts val="0"/>
        </a:spcAft>
        <a:buClr>
          <a:srgbClr val="002060"/>
        </a:buClr>
        <a:buFont typeface="Arial" panose="020B0604020202020204" pitchFamily="34" charset="0"/>
        <a:buChar char="•"/>
        <a:defRPr sz="1800" b="1" i="1">
          <a:solidFill>
            <a:srgbClr val="000066"/>
          </a:solidFill>
          <a:latin typeface="+mn-lt"/>
          <a:cs typeface="+mn-cs"/>
        </a:defRPr>
      </a:lvl3pPr>
      <a:lvl4pPr marL="1714500" indent="-266700" algn="l" rtl="0" eaLnBrk="0" fontAlgn="base" hangingPunct="0">
        <a:spcBef>
          <a:spcPct val="25000"/>
        </a:spcBef>
        <a:spcAft>
          <a:spcPct val="25000"/>
        </a:spcAft>
        <a:buChar char="–"/>
        <a:defRPr sz="1400" b="1">
          <a:solidFill>
            <a:schemeClr val="tx1"/>
          </a:solidFill>
          <a:latin typeface="+mn-lt"/>
          <a:cs typeface="+mn-cs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6521" y="2034442"/>
            <a:ext cx="8245679" cy="1661993"/>
          </a:xfrm>
        </p:spPr>
        <p:txBody>
          <a:bodyPr/>
          <a:lstStyle/>
          <a:p>
            <a:r>
              <a:rPr lang="en-US" dirty="0"/>
              <a:t>N922 Community Recreation </a:t>
            </a:r>
            <a:br>
              <a:rPr lang="en-US" dirty="0"/>
            </a:br>
            <a:r>
              <a:rPr lang="en-US" dirty="0"/>
              <a:t>Military Ticket Program (MTP)</a:t>
            </a:r>
            <a:br>
              <a:rPr lang="en-US" dirty="0"/>
            </a:br>
            <a:r>
              <a:rPr lang="en-US" dirty="0"/>
              <a:t>Disney Variable Price Briefing </a:t>
            </a:r>
            <a:br>
              <a:rPr lang="en-US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079" y="4343400"/>
            <a:ext cx="8992998" cy="9906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Ms. Bonnie Gray, MTP Program Manager </a:t>
            </a:r>
          </a:p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Ms. Jennifer Topolski, Community Recreation Program Analyst 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7A1FBF-122C-4E85-A3E8-BC1F1A5F5A14}" type="slidenum">
              <a:rPr lang="en-US">
                <a:latin typeface="Arial"/>
                <a:cs typeface="Arial"/>
              </a:rPr>
              <a:pPr>
                <a:defRPr/>
              </a:pPr>
              <a:t>1</a:t>
            </a:fld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0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919162"/>
            <a:ext cx="11074400" cy="50196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A3C39F2B-841A-E4C7-574E-6289011D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034" y="245284"/>
            <a:ext cx="10363200" cy="430887"/>
          </a:xfrm>
        </p:spPr>
        <p:txBody>
          <a:bodyPr/>
          <a:lstStyle/>
          <a:p>
            <a:r>
              <a:rPr lang="en-US" dirty="0"/>
              <a:t>RecTrac Examples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9D25C6A-ADAF-0056-9E46-F8FBC5C33329}"/>
              </a:ext>
            </a:extLst>
          </p:cNvPr>
          <p:cNvSpPr txBox="1">
            <a:spLocks/>
          </p:cNvSpPr>
          <p:nvPr/>
        </p:nvSpPr>
        <p:spPr bwMode="auto">
          <a:xfrm>
            <a:off x="401834" y="1200499"/>
            <a:ext cx="2752332" cy="70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169863" indent="-169863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517525" indent="-17780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2pPr>
            <a:lvl3pPr marL="971550" indent="-17145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3pPr>
            <a:lvl4pPr marL="1714500" indent="-266700" algn="l" rtl="0" eaLnBrk="0" fontAlgn="base" hangingPunct="0">
              <a:spcBef>
                <a:spcPct val="25000"/>
              </a:spcBef>
              <a:spcAft>
                <a:spcPct val="2500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Print Description:</a:t>
            </a:r>
          </a:p>
          <a:p>
            <a:pPr marL="339725" lvl="1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CB7C83-8992-90A0-A716-5AF351B5C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149439"/>
            <a:ext cx="3829050" cy="2209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2D023B-E8ED-925F-6801-1D447C4F7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8048" y="2171351"/>
            <a:ext cx="5038725" cy="348615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F5DDC22-2EAF-314F-8D9E-9FBA5DFD8039}"/>
              </a:ext>
            </a:extLst>
          </p:cNvPr>
          <p:cNvSpPr txBox="1">
            <a:spLocks/>
          </p:cNvSpPr>
          <p:nvPr/>
        </p:nvSpPr>
        <p:spPr bwMode="auto">
          <a:xfrm>
            <a:off x="5732409" y="1200499"/>
            <a:ext cx="3462961" cy="70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169863" indent="-169863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517525" indent="-17780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2pPr>
            <a:lvl3pPr marL="971550" indent="-17145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3pPr>
            <a:lvl4pPr marL="1714500" indent="-266700" algn="l" rtl="0" eaLnBrk="0" fontAlgn="base" hangingPunct="0">
              <a:spcBef>
                <a:spcPct val="25000"/>
              </a:spcBef>
              <a:spcAft>
                <a:spcPct val="2500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Block Configuration:</a:t>
            </a:r>
          </a:p>
          <a:p>
            <a:pPr marL="339725" lvl="1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4140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A2D96-F1ED-57D7-EDC4-8CC68A995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Disney Transitioning to Variable Prices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33819-9964-9590-C010-538073127A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710" y="1186095"/>
            <a:ext cx="11268490" cy="5151246"/>
          </a:xfrm>
        </p:spPr>
        <p:txBody>
          <a:bodyPr/>
          <a:lstStyle/>
          <a:p>
            <a:pPr marL="0" indent="0">
              <a:buNone/>
            </a:pPr>
            <a:r>
              <a:rPr lang="en-US" sz="2000" i="0" dirty="0"/>
              <a:t>Walt Disney World will be changing to variable priced products starting February 1, 2025</a:t>
            </a:r>
          </a:p>
          <a:p>
            <a:pPr marL="0" indent="0">
              <a:buNone/>
            </a:pPr>
            <a:endParaRPr lang="en-US" sz="2000" dirty="0"/>
          </a:p>
          <a:p>
            <a:pPr lvl="1"/>
            <a:r>
              <a:rPr lang="en-US" b="0" i="0" dirty="0"/>
              <a:t>This means ALL prices will be determined at the time of each customer's order</a:t>
            </a:r>
          </a:p>
          <a:p>
            <a:pPr marL="339725" lvl="1" indent="0">
              <a:buNone/>
            </a:pPr>
            <a:endParaRPr lang="en-US" b="0" i="0" dirty="0"/>
          </a:p>
          <a:p>
            <a:pPr lvl="1"/>
            <a:r>
              <a:rPr lang="en-US" b="0" i="0" dirty="0"/>
              <a:t>Disney will provide a percentage-based discount rate for each product.</a:t>
            </a:r>
          </a:p>
          <a:p>
            <a:pPr marL="339725" lvl="1" indent="0">
              <a:buNone/>
            </a:pPr>
            <a:r>
              <a:rPr lang="en-US" b="0" i="0" dirty="0"/>
              <a:t> </a:t>
            </a:r>
          </a:p>
          <a:p>
            <a:pPr lvl="1"/>
            <a:r>
              <a:rPr lang="en-US" b="0" i="0" dirty="0"/>
              <a:t>With this NEW requirement MTP has determined that the best route forward is to integrate the Disney tickets in TMS as an API Vendor.</a:t>
            </a:r>
          </a:p>
          <a:p>
            <a:pPr lvl="1"/>
            <a:endParaRPr lang="en-US" b="0" i="0" dirty="0"/>
          </a:p>
          <a:p>
            <a:pPr lvl="2"/>
            <a:r>
              <a:rPr lang="en-US" i="0" dirty="0"/>
              <a:t>This will allow TMS to capture the orders and calculate prices in real time on demand	</a:t>
            </a:r>
            <a:endParaRPr lang="en-US" i="0" dirty="0">
              <a:solidFill>
                <a:schemeClr val="tx1"/>
              </a:solidFill>
              <a:latin typeface="Times New Roman" pitchFamily="18" charset="0"/>
            </a:endParaRPr>
          </a:p>
          <a:p>
            <a:pPr lvl="3"/>
            <a:r>
              <a:rPr lang="en-US" dirty="0">
                <a:solidFill>
                  <a:srgbClr val="000066"/>
                </a:solidFill>
                <a:latin typeface="+mn-lt"/>
              </a:rPr>
              <a:t>Calculated Rates will include:</a:t>
            </a:r>
          </a:p>
          <a:p>
            <a:pPr lvl="4"/>
            <a:r>
              <a:rPr lang="en-US" b="0" i="0" dirty="0">
                <a:solidFill>
                  <a:srgbClr val="001F5C"/>
                </a:solidFill>
              </a:rPr>
              <a:t>Base Retail Rates</a:t>
            </a:r>
          </a:p>
          <a:p>
            <a:pPr lvl="4"/>
            <a:r>
              <a:rPr lang="en-US" b="0" i="0" dirty="0">
                <a:solidFill>
                  <a:srgbClr val="001F5C"/>
                </a:solidFill>
              </a:rPr>
              <a:t>Base &amp; MTP Cost</a:t>
            </a:r>
          </a:p>
          <a:p>
            <a:pPr lvl="4"/>
            <a:r>
              <a:rPr lang="en-US" b="0" i="0" dirty="0">
                <a:solidFill>
                  <a:srgbClr val="001F5C"/>
                </a:solidFill>
              </a:rPr>
              <a:t>Base Commission </a:t>
            </a:r>
          </a:p>
          <a:p>
            <a:pPr lvl="4"/>
            <a:r>
              <a:rPr lang="en-US" b="0" i="0" dirty="0">
                <a:solidFill>
                  <a:srgbClr val="001F5C"/>
                </a:solidFill>
              </a:rPr>
              <a:t>Customers Saves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7EC50-ADF9-43BF-563C-288EB6AE0D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F8FC3A-A95B-0808-98CC-706D2FF87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5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5DDB-A07E-E8B0-61BB-19411987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87" y="263037"/>
            <a:ext cx="10363200" cy="430887"/>
          </a:xfrm>
        </p:spPr>
        <p:txBody>
          <a:bodyPr/>
          <a:lstStyle/>
          <a:p>
            <a:r>
              <a:rPr lang="en-US" dirty="0"/>
              <a:t>Disney Transition to Impact to Sales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i="0" dirty="0"/>
          </a:p>
          <a:p>
            <a:pPr marL="339725" lvl="1" indent="0">
              <a:buNone/>
            </a:pPr>
            <a:r>
              <a:rPr lang="en-US" sz="2000" i="0" dirty="0"/>
              <a:t>Impacts to how Sales are Recorded</a:t>
            </a:r>
          </a:p>
          <a:p>
            <a:pPr marL="800100" lvl="2" indent="0">
              <a:buNone/>
            </a:pPr>
            <a:endParaRPr lang="en-US" dirty="0"/>
          </a:p>
          <a:p>
            <a:pPr lvl="2"/>
            <a:r>
              <a:rPr lang="en-US" b="0" i="0" dirty="0"/>
              <a:t>No Set Pricing is available prior to sale*</a:t>
            </a:r>
          </a:p>
          <a:p>
            <a:pPr lvl="2"/>
            <a:endParaRPr lang="en-US" b="0" i="0" dirty="0"/>
          </a:p>
          <a:p>
            <a:pPr lvl="2"/>
            <a:r>
              <a:rPr lang="en-US" b="0" i="0" dirty="0"/>
              <a:t>TMS will no longer be able to support a RecTrac Export file for Walt Disney World Product</a:t>
            </a:r>
          </a:p>
          <a:p>
            <a:pPr lvl="2"/>
            <a:endParaRPr lang="en-US" b="0" i="0" dirty="0"/>
          </a:p>
          <a:p>
            <a:pPr lvl="2"/>
            <a:r>
              <a:rPr lang="en-US" b="0" i="0" dirty="0"/>
              <a:t>Bases will have to rely on reporting from TMS to Reconcile</a:t>
            </a:r>
          </a:p>
          <a:p>
            <a:pPr lvl="2"/>
            <a:endParaRPr lang="en-US" i="0" dirty="0"/>
          </a:p>
          <a:p>
            <a:pPr lvl="1"/>
            <a:r>
              <a:rPr lang="en-US" i="0" dirty="0"/>
              <a:t>Bases will still be the merchant of record </a:t>
            </a:r>
          </a:p>
          <a:p>
            <a:pPr lvl="1"/>
            <a:endParaRPr lang="en-US" i="0" dirty="0"/>
          </a:p>
          <a:p>
            <a:pPr lvl="1"/>
            <a:r>
              <a:rPr lang="en-US" i="0" dirty="0"/>
              <a:t>Base will process and record each transaction in their local POS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*Pending confirmation on Military Salute variable pricing.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35A3E-7D3C-076C-B577-2B31BDCF0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03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5DDB-A07E-E8B0-61BB-19411987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63037"/>
            <a:ext cx="10363200" cy="430887"/>
          </a:xfrm>
        </p:spPr>
        <p:txBody>
          <a:bodyPr/>
          <a:lstStyle/>
          <a:p>
            <a:r>
              <a:rPr lang="en-US" dirty="0"/>
              <a:t>Disney Transition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339725" lvl="1" indent="0">
              <a:buNone/>
            </a:pPr>
            <a:r>
              <a:rPr lang="en-US" sz="2000" i="0" dirty="0"/>
              <a:t>Navy Planned Courses of Action</a:t>
            </a:r>
          </a:p>
          <a:p>
            <a:pPr marL="339725" lvl="1" indent="0">
              <a:buNone/>
            </a:pPr>
            <a:endParaRPr lang="en-US" dirty="0"/>
          </a:p>
          <a:p>
            <a:pPr lvl="2"/>
            <a:r>
              <a:rPr lang="en-US" b="0" i="0" dirty="0"/>
              <a:t>Installations will use an open key to record their transactions</a:t>
            </a:r>
            <a:r>
              <a:rPr lang="en-US" dirty="0"/>
              <a:t>.</a:t>
            </a:r>
          </a:p>
          <a:p>
            <a:pPr lvl="3"/>
            <a:r>
              <a:rPr lang="en-US" b="0" dirty="0">
                <a:solidFill>
                  <a:srgbClr val="000066"/>
                </a:solidFill>
                <a:latin typeface="+mn-lt"/>
              </a:rPr>
              <a:t>Recommend configuring open buttons by type of product and a button for each ticket type.</a:t>
            </a:r>
          </a:p>
          <a:p>
            <a:pPr lvl="3"/>
            <a:r>
              <a:rPr lang="en-US" b="0" dirty="0">
                <a:solidFill>
                  <a:srgbClr val="000066"/>
                </a:solidFill>
                <a:latin typeface="+mn-lt"/>
              </a:rPr>
              <a:t>Will enable Agents to input the retail price and number of tickets sold for reconciliation against TMS reports.</a:t>
            </a:r>
          </a:p>
          <a:p>
            <a:pPr lvl="3"/>
            <a:r>
              <a:rPr lang="en-US" b="0" dirty="0">
                <a:solidFill>
                  <a:srgbClr val="000066"/>
                </a:solidFill>
              </a:rPr>
              <a:t>Open Key is a temporary mitigation until alternative technology become available.  </a:t>
            </a:r>
          </a:p>
          <a:p>
            <a:pPr marL="1828800" lvl="4" indent="0">
              <a:buNone/>
            </a:pPr>
            <a:endParaRPr lang="en-US" b="0" dirty="0">
              <a:solidFill>
                <a:srgbClr val="000066"/>
              </a:solidFill>
              <a:latin typeface="+mn-lt"/>
            </a:endParaRPr>
          </a:p>
          <a:p>
            <a:pPr marL="1447800" lvl="3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5BB97-F7EC-85D6-056F-05D6BE36D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5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5DDB-A07E-E8B0-61BB-19411987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83816"/>
            <a:ext cx="10363200" cy="430887"/>
          </a:xfrm>
        </p:spPr>
        <p:txBody>
          <a:bodyPr/>
          <a:lstStyle/>
          <a:p>
            <a:r>
              <a:rPr lang="en-US" dirty="0"/>
              <a:t>Disney Transitioning to MTP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881062"/>
            <a:ext cx="11527901" cy="53589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339725" lvl="1" indent="0">
              <a:buNone/>
            </a:pPr>
            <a:r>
              <a:rPr lang="en-US" sz="2000" i="0" dirty="0"/>
              <a:t>Additional Actions MTP is Taking</a:t>
            </a:r>
          </a:p>
          <a:p>
            <a:pPr marL="339725" lvl="1" indent="0">
              <a:buNone/>
            </a:pPr>
            <a:endParaRPr lang="en-US" b="0" i="0" dirty="0"/>
          </a:p>
          <a:p>
            <a:pPr lvl="2"/>
            <a:r>
              <a:rPr lang="en-US" b="0" i="0" dirty="0"/>
              <a:t>NEW reports in TMS:</a:t>
            </a:r>
          </a:p>
          <a:p>
            <a:pPr lvl="3"/>
            <a:r>
              <a:rPr lang="en-US" b="0" i="0" dirty="0">
                <a:solidFill>
                  <a:srgbClr val="001F5C"/>
                </a:solidFill>
              </a:rPr>
              <a:t>Daily Order Summary Report like the </a:t>
            </a:r>
            <a:r>
              <a:rPr lang="en-US" b="0" i="0" dirty="0" err="1">
                <a:solidFill>
                  <a:srgbClr val="001F5C"/>
                </a:solidFill>
              </a:rPr>
              <a:t>RecTrac</a:t>
            </a:r>
            <a:r>
              <a:rPr lang="en-US" b="0" i="0" dirty="0">
                <a:solidFill>
                  <a:srgbClr val="001F5C"/>
                </a:solidFill>
              </a:rPr>
              <a:t> DAR</a:t>
            </a:r>
          </a:p>
          <a:p>
            <a:pPr lvl="3"/>
            <a:r>
              <a:rPr lang="en-US" b="0" i="0" dirty="0">
                <a:solidFill>
                  <a:srgbClr val="001F5C"/>
                </a:solidFill>
              </a:rPr>
              <a:t>Daily Disney Order Summary Report just for the review and research of Disney 		s</a:t>
            </a:r>
            <a:r>
              <a:rPr lang="en-US" b="0" i="0" dirty="0">
                <a:solidFill>
                  <a:srgbClr val="002060"/>
                </a:solidFill>
              </a:rPr>
              <a:t>ale</a:t>
            </a:r>
            <a:r>
              <a:rPr lang="en-US" b="0" i="0" dirty="0">
                <a:solidFill>
                  <a:srgbClr val="001F5C"/>
                </a:solidFill>
              </a:rPr>
              <a:t>s</a:t>
            </a:r>
          </a:p>
          <a:p>
            <a:pPr lvl="3"/>
            <a:r>
              <a:rPr lang="en-US" b="0" dirty="0">
                <a:solidFill>
                  <a:srgbClr val="001F5C"/>
                </a:solidFill>
              </a:rPr>
              <a:t>Monthly Sales Invoice. </a:t>
            </a:r>
            <a:endParaRPr lang="en-US" b="0" i="0" dirty="0">
              <a:solidFill>
                <a:srgbClr val="001F5C"/>
              </a:solidFill>
            </a:endParaRPr>
          </a:p>
          <a:p>
            <a:pPr marL="800100" lvl="2" indent="0">
              <a:buNone/>
            </a:pPr>
            <a:endParaRPr lang="en-US" b="0" i="0" dirty="0"/>
          </a:p>
          <a:p>
            <a:pPr lvl="2"/>
            <a:r>
              <a:rPr lang="en-US" b="0" i="0" dirty="0"/>
              <a:t>TMS will now display the retail cost per ticket and retail price for the order </a:t>
            </a:r>
          </a:p>
          <a:p>
            <a:pPr lvl="3"/>
            <a:r>
              <a:rPr lang="en-US" b="0" dirty="0">
                <a:solidFill>
                  <a:srgbClr val="002060"/>
                </a:solidFill>
              </a:rPr>
              <a:t>Enables Agents to </a:t>
            </a:r>
            <a:r>
              <a:rPr lang="en-US" b="0" i="0" dirty="0">
                <a:solidFill>
                  <a:srgbClr val="002060"/>
                </a:solidFill>
              </a:rPr>
              <a:t>correctly input retail prices for each sale into the POS. </a:t>
            </a:r>
          </a:p>
          <a:p>
            <a:pPr marL="800100" lvl="2" indent="0">
              <a:buNone/>
            </a:pPr>
            <a:endParaRPr lang="en-US" b="0" i="0" dirty="0"/>
          </a:p>
          <a:p>
            <a:pPr lvl="2"/>
            <a:r>
              <a:rPr lang="en-US" b="0" i="0" dirty="0"/>
              <a:t>Current TMS reports will now include Disney (i.e.,</a:t>
            </a:r>
            <a:r>
              <a:rPr lang="en-US" b="0" dirty="0">
                <a:solidFill>
                  <a:srgbClr val="002060"/>
                </a:solidFill>
              </a:rPr>
              <a:t> </a:t>
            </a:r>
            <a:r>
              <a:rPr lang="en-US" b="0" i="0" dirty="0">
                <a:solidFill>
                  <a:srgbClr val="002060"/>
                </a:solidFill>
              </a:rPr>
              <a:t>E-ticket Details, Sales Order Detail and AR Recon)</a:t>
            </a:r>
          </a:p>
          <a:p>
            <a:pPr lvl="4">
              <a:buFontTx/>
              <a:buChar char="-"/>
            </a:pPr>
            <a:endParaRPr lang="en-US" dirty="0">
              <a:solidFill>
                <a:srgbClr val="000066"/>
              </a:solidFill>
              <a:latin typeface="+mn-lt"/>
            </a:endParaRPr>
          </a:p>
          <a:p>
            <a:pPr lvl="2"/>
            <a:r>
              <a:rPr lang="en-US" b="0" i="0" dirty="0"/>
              <a:t>MTP will host several training sessions prior the transition to walk through the new sales process, and reports for bases to use in their sales reconciliations. </a:t>
            </a:r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49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919162"/>
            <a:ext cx="11074400" cy="50196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A3C39F2B-841A-E4C7-574E-6289011D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744" y="2998112"/>
            <a:ext cx="10363200" cy="430887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08116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919162"/>
            <a:ext cx="11074400" cy="50196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A3C39F2B-841A-E4C7-574E-6289011D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034" y="245284"/>
            <a:ext cx="10363200" cy="430887"/>
          </a:xfrm>
        </p:spPr>
        <p:txBody>
          <a:bodyPr/>
          <a:lstStyle/>
          <a:p>
            <a:r>
              <a:rPr lang="en-US" dirty="0"/>
              <a:t>RecTrac Touch Screen Examples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1B06FE-B934-846A-DB05-E445EE67C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661" y="2147673"/>
            <a:ext cx="4505325" cy="412432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E39F0F-9836-4CCC-0E83-08F46A38CF0C}"/>
              </a:ext>
            </a:extLst>
          </p:cNvPr>
          <p:cNvSpPr txBox="1">
            <a:spLocks/>
          </p:cNvSpPr>
          <p:nvPr/>
        </p:nvSpPr>
        <p:spPr bwMode="auto">
          <a:xfrm>
            <a:off x="660400" y="1071562"/>
            <a:ext cx="110744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169863" indent="-169863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517525" indent="-17780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2pPr>
            <a:lvl3pPr marL="971550" indent="-17145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3pPr>
            <a:lvl4pPr marL="1714500" indent="-266700" algn="l" rtl="0" eaLnBrk="0" fontAlgn="base" hangingPunct="0">
              <a:spcBef>
                <a:spcPct val="25000"/>
              </a:spcBef>
              <a:spcAft>
                <a:spcPct val="2500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Main Button: Disney Parks</a:t>
            </a:r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Sub-Buttons: See Example </a:t>
            </a:r>
          </a:p>
          <a:p>
            <a:pPr marL="339725" lvl="1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62985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919162"/>
            <a:ext cx="11074400" cy="50196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A3C39F2B-841A-E4C7-574E-6289011D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034" y="245284"/>
            <a:ext cx="10363200" cy="430887"/>
          </a:xfrm>
        </p:spPr>
        <p:txBody>
          <a:bodyPr/>
          <a:lstStyle/>
          <a:p>
            <a:r>
              <a:rPr lang="en-US" dirty="0"/>
              <a:t>RecTrac Touch Screen Examples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E39F0F-9836-4CCC-0E83-08F46A38CF0C}"/>
              </a:ext>
            </a:extLst>
          </p:cNvPr>
          <p:cNvSpPr txBox="1">
            <a:spLocks/>
          </p:cNvSpPr>
          <p:nvPr/>
        </p:nvSpPr>
        <p:spPr bwMode="auto">
          <a:xfrm>
            <a:off x="401834" y="919162"/>
            <a:ext cx="110744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169863" indent="-169863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517525" indent="-17780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2pPr>
            <a:lvl3pPr marL="971550" indent="-17145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3pPr>
            <a:lvl4pPr marL="1714500" indent="-266700" algn="l" rtl="0" eaLnBrk="0" fontAlgn="base" hangingPunct="0">
              <a:spcBef>
                <a:spcPct val="25000"/>
              </a:spcBef>
              <a:spcAft>
                <a:spcPct val="2500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Product -Buttons: </a:t>
            </a:r>
          </a:p>
          <a:p>
            <a:pPr marL="339725" lvl="1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2D4B8E-534E-6852-25D2-474B8FDC93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313"/>
          <a:stretch/>
        </p:blipFill>
        <p:spPr>
          <a:xfrm>
            <a:off x="3990655" y="1120801"/>
            <a:ext cx="6488985" cy="487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47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74-5FD6-FC75-0FF4-DBD1E68A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919162"/>
            <a:ext cx="11074400" cy="50196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  <a:p>
            <a:pPr marL="8001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B2901-0D15-9164-B167-A4207F903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3198E8-5BF6-4909-B291-3F8D10BCBA0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B8AC4F-1AF7-DD31-3058-E235F99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92896"/>
            <a:ext cx="2053701" cy="771170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A3C39F2B-841A-E4C7-574E-6289011D7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034" y="245284"/>
            <a:ext cx="10363200" cy="430887"/>
          </a:xfrm>
        </p:spPr>
        <p:txBody>
          <a:bodyPr/>
          <a:lstStyle/>
          <a:p>
            <a:r>
              <a:rPr lang="en-US" dirty="0"/>
              <a:t>RecTrac Examples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DF26B6-79A3-127E-588D-CA177AECE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458" y="1638403"/>
            <a:ext cx="8362950" cy="45434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9D25C6A-ADAF-0056-9E46-F8FBC5C33329}"/>
              </a:ext>
            </a:extLst>
          </p:cNvPr>
          <p:cNvSpPr txBox="1">
            <a:spLocks/>
          </p:cNvSpPr>
          <p:nvPr/>
        </p:nvSpPr>
        <p:spPr bwMode="auto">
          <a:xfrm>
            <a:off x="401834" y="919162"/>
            <a:ext cx="11074400" cy="82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169863" indent="-169863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517525" indent="-17780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2pPr>
            <a:lvl3pPr marL="971550" indent="-171450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 sz="1800" b="1" i="1">
                <a:solidFill>
                  <a:srgbClr val="000066"/>
                </a:solidFill>
                <a:latin typeface="+mn-lt"/>
                <a:cs typeface="+mn-cs"/>
              </a:defRPr>
            </a:lvl3pPr>
            <a:lvl4pPr marL="1714500" indent="-266700" algn="l" rtl="0" eaLnBrk="0" fontAlgn="base" hangingPunct="0">
              <a:spcBef>
                <a:spcPct val="25000"/>
              </a:spcBef>
              <a:spcAft>
                <a:spcPct val="2500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339725" lvl="1" indent="0">
              <a:buFont typeface="Arial" panose="020B0604020202020204" pitchFamily="34" charset="0"/>
              <a:buNone/>
            </a:pPr>
            <a:r>
              <a:rPr lang="en-US" sz="2000" kern="0" dirty="0"/>
              <a:t>Pick List:</a:t>
            </a:r>
          </a:p>
          <a:p>
            <a:pPr marL="339725" lvl="1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  <a:p>
            <a:pPr marL="800100" lvl="2" indent="0">
              <a:buFont typeface="Arial" panose="020B0604020202020204" pitchFamily="34" charset="0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78893809"/>
      </p:ext>
    </p:extLst>
  </p:cSld>
  <p:clrMapOvr>
    <a:masterClrMapping/>
  </p:clrMapOvr>
</p:sld>
</file>

<file path=ppt/theme/theme1.xml><?xml version="1.0" encoding="utf-8"?>
<a:theme xmlns:a="http://schemas.openxmlformats.org/drawingml/2006/main" name="CNIC Powerpoint Template 04201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FFFFCC"/>
      </a:accent1>
      <a:accent2>
        <a:srgbClr val="009900"/>
      </a:accent2>
      <a:accent3>
        <a:srgbClr val="FFFFFF"/>
      </a:accent3>
      <a:accent4>
        <a:srgbClr val="000000"/>
      </a:accent4>
      <a:accent5>
        <a:srgbClr val="FFFFE2"/>
      </a:accent5>
      <a:accent6>
        <a:srgbClr val="008A00"/>
      </a:accent6>
      <a:hlink>
        <a:srgbClr val="0033CC"/>
      </a:hlink>
      <a:folHlink>
        <a:srgbClr val="0066CC"/>
      </a:folHlink>
    </a:clrScheme>
    <a:fontScheme name="1_FFC Division Director’s Meeting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kx="2453608" rotWithShape="0">
            <a:srgbClr val="808080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sy="50000" kx="2453608" rotWithShape="0">
            <a:srgbClr val="808080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1_FFC Division Director’s Meeting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FC Division Director’s Meeting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8">
        <a:dk1>
          <a:srgbClr val="000000"/>
        </a:dk1>
        <a:lt1>
          <a:srgbClr val="DDDDDD"/>
        </a:lt1>
        <a:dk2>
          <a:srgbClr val="000000"/>
        </a:dk2>
        <a:lt2>
          <a:srgbClr val="919191"/>
        </a:lt2>
        <a:accent1>
          <a:srgbClr val="2717F5"/>
        </a:accent1>
        <a:accent2>
          <a:srgbClr val="1524E9"/>
        </a:accent2>
        <a:accent3>
          <a:srgbClr val="EBEBEB"/>
        </a:accent3>
        <a:accent4>
          <a:srgbClr val="000000"/>
        </a:accent4>
        <a:accent5>
          <a:srgbClr val="ACABF9"/>
        </a:accent5>
        <a:accent6>
          <a:srgbClr val="1220D3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FC Division Director’s Meeting template 9">
        <a:dk1>
          <a:srgbClr val="000000"/>
        </a:dk1>
        <a:lt1>
          <a:srgbClr val="FFFFFF"/>
        </a:lt1>
        <a:dk2>
          <a:srgbClr val="000000"/>
        </a:dk2>
        <a:lt2>
          <a:srgbClr val="919191"/>
        </a:lt2>
        <a:accent1>
          <a:srgbClr val="2717F5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ACABF9"/>
        </a:accent5>
        <a:accent6>
          <a:srgbClr val="00B98A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3075</TotalTime>
  <Words>621</Words>
  <Application>Microsoft Office PowerPoint</Application>
  <PresentationFormat>Widescreen</PresentationFormat>
  <Paragraphs>117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CNIC Powerpoint Template 042018</vt:lpstr>
      <vt:lpstr>N922 Community Recreation  Military Ticket Program (MTP) Disney Variable Price Briefing  </vt:lpstr>
      <vt:lpstr>Disney Transitioning to Variable Prices </vt:lpstr>
      <vt:lpstr>Disney Transition to Impact to Sales </vt:lpstr>
      <vt:lpstr>Disney Transition Recommendations</vt:lpstr>
      <vt:lpstr>Disney Transitioning to MTP Actions</vt:lpstr>
      <vt:lpstr>Questions?</vt:lpstr>
      <vt:lpstr>RecTrac Touch Screen Examples</vt:lpstr>
      <vt:lpstr>RecTrac Touch Screen Examples</vt:lpstr>
      <vt:lpstr>RecTrac Examples</vt:lpstr>
      <vt:lpstr>RecTrac Examples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Gray, Bonnie E NAF USN CNIC WASHINGTON DC (USA)</dc:creator>
  <cp:lastModifiedBy>Topolski, Jennifer M CIV USN CNIC WASHINGTON DC (USA)</cp:lastModifiedBy>
  <cp:revision>71</cp:revision>
  <dcterms:created xsi:type="dcterms:W3CDTF">2023-08-01T13:08:10Z</dcterms:created>
  <dcterms:modified xsi:type="dcterms:W3CDTF">2024-12-18T20:24:00Z</dcterms:modified>
</cp:coreProperties>
</file>