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5" r:id="rId4"/>
    <p:sldId id="258" r:id="rId5"/>
    <p:sldId id="266" r:id="rId6"/>
    <p:sldId id="262" r:id="rId7"/>
    <p:sldId id="260" r:id="rId8"/>
    <p:sldId id="268" r:id="rId9"/>
    <p:sldId id="269" r:id="rId10"/>
    <p:sldId id="261" r:id="rId11"/>
    <p:sldId id="272" r:id="rId12"/>
    <p:sldId id="273" r:id="rId13"/>
    <p:sldId id="263" r:id="rId14"/>
    <p:sldId id="270" r:id="rId15"/>
    <p:sldId id="271" r:id="rId16"/>
    <p:sldId id="267" r:id="rId17"/>
    <p:sldId id="264"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84" autoAdjust="0"/>
    <p:restoredTop sz="94660"/>
  </p:normalViewPr>
  <p:slideViewPr>
    <p:cSldViewPr snapToGrid="0">
      <p:cViewPr varScale="1">
        <p:scale>
          <a:sx n="42" d="100"/>
          <a:sy n="42" d="100"/>
        </p:scale>
        <p:origin x="824"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2/12/2021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2/12/2021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2/12/2021</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2/12/2021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disneytripexplororer.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299" y="2476500"/>
            <a:ext cx="10344149" cy="1419225"/>
          </a:xfrm>
        </p:spPr>
        <p:txBody>
          <a:bodyPr/>
          <a:lstStyle/>
          <a:p>
            <a:pPr algn="ctr"/>
            <a:r>
              <a:rPr lang="en-US" dirty="0" smtClean="0"/>
              <a:t>Disney Ticket Connect (DTC) </a:t>
            </a:r>
            <a:br>
              <a:rPr lang="en-US" dirty="0" smtClean="0"/>
            </a:br>
            <a:r>
              <a:rPr lang="en-US" sz="4000" dirty="0" smtClean="0"/>
              <a:t>MTP Guidance for Installation Managers</a:t>
            </a:r>
            <a:endParaRPr lang="en-US" sz="4800" dirty="0"/>
          </a:p>
        </p:txBody>
      </p:sp>
      <p:pic>
        <p:nvPicPr>
          <p:cNvPr id="1026" name="Picture 2" descr="https://mtp.webcentral.navymwr.org/assets/images/mtp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525" y="5138738"/>
            <a:ext cx="3369466" cy="1347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8255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445" y="85725"/>
            <a:ext cx="8596668" cy="1320800"/>
          </a:xfrm>
        </p:spPr>
        <p:txBody>
          <a:bodyPr/>
          <a:lstStyle/>
          <a:p>
            <a:r>
              <a:rPr lang="en-US" dirty="0" smtClean="0"/>
              <a:t>TMS Back Office</a:t>
            </a:r>
            <a:endParaRPr lang="en-US" dirty="0"/>
          </a:p>
        </p:txBody>
      </p:sp>
      <p:sp>
        <p:nvSpPr>
          <p:cNvPr id="3" name="Content Placeholder 2"/>
          <p:cNvSpPr>
            <a:spLocks noGrp="1"/>
          </p:cNvSpPr>
          <p:nvPr>
            <p:ph idx="1"/>
          </p:nvPr>
        </p:nvSpPr>
        <p:spPr>
          <a:xfrm>
            <a:off x="369445" y="746125"/>
            <a:ext cx="9104841" cy="6019800"/>
          </a:xfrm>
        </p:spPr>
        <p:txBody>
          <a:bodyPr>
            <a:normAutofit fontScale="92500" lnSpcReduction="20000"/>
          </a:bodyPr>
          <a:lstStyle/>
          <a:p>
            <a:pPr marL="0" indent="0">
              <a:buNone/>
            </a:pPr>
            <a:endParaRPr lang="en-US" b="1" u="sng" dirty="0" smtClean="0"/>
          </a:p>
          <a:p>
            <a:pPr marL="0" indent="0">
              <a:buNone/>
            </a:pPr>
            <a:r>
              <a:rPr lang="en-US" b="1" u="sng" dirty="0" smtClean="0"/>
              <a:t>TMS </a:t>
            </a:r>
            <a:r>
              <a:rPr lang="en-US" b="1" u="sng" dirty="0"/>
              <a:t>Dashboard: </a:t>
            </a:r>
          </a:p>
          <a:p>
            <a:pPr marL="0" indent="0">
              <a:buNone/>
            </a:pPr>
            <a:r>
              <a:rPr lang="en-US" dirty="0"/>
              <a:t>When there is an update to DTC pricing MTP will </a:t>
            </a:r>
            <a:r>
              <a:rPr lang="en-US" dirty="0" smtClean="0"/>
              <a:t>send an enouncement and post </a:t>
            </a:r>
            <a:r>
              <a:rPr lang="en-US" dirty="0"/>
              <a:t>an alert on the TMS </a:t>
            </a:r>
            <a:r>
              <a:rPr lang="en-US" dirty="0" smtClean="0"/>
              <a:t>Dashboard.</a:t>
            </a:r>
            <a:endParaRPr lang="en-US" dirty="0"/>
          </a:p>
          <a:p>
            <a:pPr lvl="1"/>
            <a:r>
              <a:rPr lang="en-US" dirty="0"/>
              <a:t>Reminder: Check the Dashboard every time you login to TMS</a:t>
            </a:r>
          </a:p>
          <a:p>
            <a:pPr lvl="1"/>
            <a:r>
              <a:rPr lang="en-US" dirty="0"/>
              <a:t>There are No Prices listed in DTC so if you see an alert notice of a price change in TMS make sure your point of sale is reflecting the new price. </a:t>
            </a:r>
          </a:p>
          <a:p>
            <a:pPr marL="57150" indent="0">
              <a:buNone/>
            </a:pPr>
            <a:r>
              <a:rPr lang="en-US" b="1" u="sng" dirty="0" smtClean="0"/>
              <a:t>DTC </a:t>
            </a:r>
            <a:r>
              <a:rPr lang="en-US" b="1" u="sng" dirty="0"/>
              <a:t>Customer Number:</a:t>
            </a:r>
          </a:p>
          <a:p>
            <a:pPr lvl="1"/>
            <a:r>
              <a:rPr lang="en-US" dirty="0" smtClean="0"/>
              <a:t>Installation DTC Customer Number should be the same as your MTP Customer Number. You can find your customer number in TMS Back Office Administration &gt;</a:t>
            </a:r>
            <a:r>
              <a:rPr lang="en-US" dirty="0" smtClean="0"/>
              <a:t>Facility, select you location and then Select “Edit” &gt; Contact &amp; Address. ADD “ML” in front of your DTC # to create your agency </a:t>
            </a:r>
            <a:r>
              <a:rPr lang="en-US" dirty="0" smtClean="0"/>
              <a:t>ID for example if your DTC # is :12354  your  </a:t>
            </a:r>
            <a:r>
              <a:rPr lang="en-US" dirty="0" err="1" smtClean="0"/>
              <a:t>AgencyID</a:t>
            </a:r>
            <a:r>
              <a:rPr lang="en-US" dirty="0" smtClean="0"/>
              <a:t> is: ML12354</a:t>
            </a:r>
            <a:endParaRPr lang="en-US" dirty="0" smtClean="0"/>
          </a:p>
          <a:p>
            <a:pPr marL="57150" indent="0">
              <a:buNone/>
            </a:pPr>
            <a:r>
              <a:rPr lang="en-US" b="1" u="sng" dirty="0" smtClean="0"/>
              <a:t>DTC Generic Email:</a:t>
            </a:r>
          </a:p>
          <a:p>
            <a:pPr lvl="1"/>
            <a:r>
              <a:rPr lang="en-US" dirty="0" smtClean="0"/>
              <a:t>DTC Next Day Reporting Generic Email field will be added to TMS Back Office Administration &gt; Facility&gt; Details</a:t>
            </a:r>
          </a:p>
          <a:p>
            <a:pPr marL="57150" indent="0">
              <a:buNone/>
            </a:pPr>
            <a:r>
              <a:rPr lang="en-US" b="1" u="sng" dirty="0" smtClean="0"/>
              <a:t>Shell Ordering:</a:t>
            </a:r>
          </a:p>
          <a:p>
            <a:pPr lvl="1"/>
            <a:r>
              <a:rPr lang="en-US" dirty="0" smtClean="0"/>
              <a:t>In TMS Back Office Facility Orders &gt;Prepaid Tickets</a:t>
            </a:r>
          </a:p>
          <a:p>
            <a:pPr lvl="2"/>
            <a:r>
              <a:rPr lang="en-US" dirty="0" smtClean="0"/>
              <a:t>Search for “DTC” to find the Packets</a:t>
            </a:r>
          </a:p>
          <a:p>
            <a:pPr lvl="2"/>
            <a:r>
              <a:rPr lang="en-US" dirty="0" smtClean="0"/>
              <a:t>MTP will update the Order as Shipped once it is placed.</a:t>
            </a:r>
          </a:p>
          <a:p>
            <a:pPr lvl="2"/>
            <a:r>
              <a:rPr lang="en-US" dirty="0" smtClean="0"/>
              <a:t>Processing every Tuesday</a:t>
            </a:r>
          </a:p>
          <a:p>
            <a:pPr lvl="2"/>
            <a:r>
              <a:rPr lang="en-US" dirty="0" smtClean="0"/>
              <a:t>Installations Should Complete the Goods Receipt once the shells are received. </a:t>
            </a:r>
          </a:p>
          <a:p>
            <a:pPr lvl="1"/>
            <a:endParaRPr lang="en-US" dirty="0"/>
          </a:p>
          <a:p>
            <a:pPr lvl="1"/>
            <a:endParaRPr lang="en-US" dirty="0" smtClean="0"/>
          </a:p>
          <a:p>
            <a:pPr marL="457200" lvl="1" indent="0">
              <a:buNone/>
            </a:pPr>
            <a:endParaRPr lang="en-US" dirty="0" smtClean="0"/>
          </a:p>
        </p:txBody>
      </p:sp>
    </p:spTree>
    <p:extLst>
      <p:ext uri="{BB962C8B-B14F-4D97-AF65-F5344CB8AC3E}">
        <p14:creationId xmlns:p14="http://schemas.microsoft.com/office/powerpoint/2010/main" val="13741818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our DTC Number and Generic Email</a:t>
            </a:r>
            <a:br>
              <a:rPr lang="en-US" dirty="0" smtClean="0"/>
            </a:br>
            <a:endParaRPr lang="en-US" dirty="0"/>
          </a:p>
        </p:txBody>
      </p:sp>
      <p:sp>
        <p:nvSpPr>
          <p:cNvPr id="3" name="Content Placeholder 2"/>
          <p:cNvSpPr>
            <a:spLocks noGrp="1"/>
          </p:cNvSpPr>
          <p:nvPr>
            <p:ph idx="1"/>
          </p:nvPr>
        </p:nvSpPr>
        <p:spPr>
          <a:xfrm>
            <a:off x="622580" y="1580327"/>
            <a:ext cx="8596668" cy="3880773"/>
          </a:xfrm>
        </p:spPr>
        <p:txBody>
          <a:bodyPr/>
          <a:lstStyle/>
          <a:p>
            <a:r>
              <a:rPr lang="en-US" dirty="0" smtClean="0"/>
              <a:t>TMS Back Office &gt; Administration&gt; Facility &gt; “Click”  to Select your location on right</a:t>
            </a:r>
            <a:endParaRPr lang="en-US" dirty="0"/>
          </a:p>
        </p:txBody>
      </p:sp>
      <p:pic>
        <p:nvPicPr>
          <p:cNvPr id="4" name="Picture 3"/>
          <p:cNvPicPr>
            <a:picLocks noChangeAspect="1"/>
          </p:cNvPicPr>
          <p:nvPr/>
        </p:nvPicPr>
        <p:blipFill rotWithShape="1">
          <a:blip r:embed="rId2"/>
          <a:srcRect b="51125"/>
          <a:stretch/>
        </p:blipFill>
        <p:spPr>
          <a:xfrm>
            <a:off x="760061" y="2250410"/>
            <a:ext cx="8203249" cy="1865751"/>
          </a:xfrm>
          <a:prstGeom prst="rect">
            <a:avLst/>
          </a:prstGeom>
        </p:spPr>
      </p:pic>
      <p:pic>
        <p:nvPicPr>
          <p:cNvPr id="5" name="Picture 4"/>
          <p:cNvPicPr>
            <a:picLocks noChangeAspect="1"/>
          </p:cNvPicPr>
          <p:nvPr/>
        </p:nvPicPr>
        <p:blipFill>
          <a:blip r:embed="rId3"/>
          <a:stretch>
            <a:fillRect/>
          </a:stretch>
        </p:blipFill>
        <p:spPr>
          <a:xfrm>
            <a:off x="849208" y="4470181"/>
            <a:ext cx="8114102" cy="1921420"/>
          </a:xfrm>
          <a:prstGeom prst="rect">
            <a:avLst/>
          </a:prstGeom>
        </p:spPr>
      </p:pic>
    </p:spTree>
    <p:extLst>
      <p:ext uri="{BB962C8B-B14F-4D97-AF65-F5344CB8AC3E}">
        <p14:creationId xmlns:p14="http://schemas.microsoft.com/office/powerpoint/2010/main" val="14304680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3987" y="780774"/>
            <a:ext cx="8596668" cy="3880773"/>
          </a:xfrm>
        </p:spPr>
        <p:txBody>
          <a:bodyPr/>
          <a:lstStyle/>
          <a:p>
            <a:r>
              <a:rPr lang="en-US" dirty="0" smtClean="0"/>
              <a:t>Once you Select You location you will see your DTC #</a:t>
            </a:r>
          </a:p>
          <a:p>
            <a:r>
              <a:rPr lang="en-US" dirty="0" smtClean="0"/>
              <a:t>Select &gt; “Edit” to access your Installation Details</a:t>
            </a:r>
          </a:p>
          <a:p>
            <a:r>
              <a:rPr lang="en-US" dirty="0" smtClean="0"/>
              <a:t>Select &gt; Contact &amp; Address to access the DTC Email for your store</a:t>
            </a:r>
            <a:endParaRPr lang="en-US" dirty="0"/>
          </a:p>
        </p:txBody>
      </p:sp>
      <p:sp>
        <p:nvSpPr>
          <p:cNvPr id="4" name="Title 1"/>
          <p:cNvSpPr>
            <a:spLocks noGrp="1"/>
          </p:cNvSpPr>
          <p:nvPr>
            <p:ph type="title"/>
          </p:nvPr>
        </p:nvSpPr>
        <p:spPr>
          <a:xfrm>
            <a:off x="578774" y="94908"/>
            <a:ext cx="8641881" cy="567621"/>
          </a:xfrm>
        </p:spPr>
        <p:txBody>
          <a:bodyPr>
            <a:normAutofit fontScale="90000"/>
          </a:bodyPr>
          <a:lstStyle/>
          <a:p>
            <a:r>
              <a:rPr lang="en-US" dirty="0" smtClean="0"/>
              <a:t>Find our DTC Number and Generic Email</a:t>
            </a:r>
            <a:br>
              <a:rPr lang="en-US" dirty="0" smtClean="0"/>
            </a:br>
            <a:endParaRPr lang="en-US" dirty="0"/>
          </a:p>
        </p:txBody>
      </p:sp>
      <p:pic>
        <p:nvPicPr>
          <p:cNvPr id="5" name="Picture 4"/>
          <p:cNvPicPr>
            <a:picLocks noChangeAspect="1"/>
          </p:cNvPicPr>
          <p:nvPr/>
        </p:nvPicPr>
        <p:blipFill>
          <a:blip r:embed="rId2"/>
          <a:stretch>
            <a:fillRect/>
          </a:stretch>
        </p:blipFill>
        <p:spPr>
          <a:xfrm>
            <a:off x="1112969" y="1919670"/>
            <a:ext cx="9315626" cy="4576196"/>
          </a:xfrm>
          <a:prstGeom prst="rect">
            <a:avLst/>
          </a:prstGeom>
        </p:spPr>
      </p:pic>
    </p:spTree>
    <p:extLst>
      <p:ext uri="{BB962C8B-B14F-4D97-AF65-F5344CB8AC3E}">
        <p14:creationId xmlns:p14="http://schemas.microsoft.com/office/powerpoint/2010/main" val="24667689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995" y="200025"/>
            <a:ext cx="8596668" cy="1320800"/>
          </a:xfrm>
        </p:spPr>
        <p:txBody>
          <a:bodyPr/>
          <a:lstStyle/>
          <a:p>
            <a:r>
              <a:rPr lang="en-US" dirty="0"/>
              <a:t>TMS </a:t>
            </a:r>
            <a:r>
              <a:rPr lang="en-US" dirty="0" smtClean="0"/>
              <a:t>Back Office</a:t>
            </a:r>
            <a:endParaRPr lang="en-US" dirty="0"/>
          </a:p>
        </p:txBody>
      </p:sp>
      <p:sp>
        <p:nvSpPr>
          <p:cNvPr id="3" name="Content Placeholder 2"/>
          <p:cNvSpPr>
            <a:spLocks noGrp="1"/>
          </p:cNvSpPr>
          <p:nvPr>
            <p:ph idx="1"/>
          </p:nvPr>
        </p:nvSpPr>
        <p:spPr>
          <a:xfrm>
            <a:off x="610657" y="860425"/>
            <a:ext cx="8663343" cy="5740400"/>
          </a:xfrm>
        </p:spPr>
        <p:txBody>
          <a:bodyPr>
            <a:normAutofit/>
          </a:bodyPr>
          <a:lstStyle/>
          <a:p>
            <a:pPr marL="0" indent="0">
              <a:buNone/>
            </a:pPr>
            <a:r>
              <a:rPr lang="en-US" b="1" u="sng" dirty="0" smtClean="0"/>
              <a:t>Vendor Direct Report – Review Configuration:</a:t>
            </a:r>
            <a:endParaRPr lang="en-US" b="1" u="sng" dirty="0"/>
          </a:p>
          <a:p>
            <a:r>
              <a:rPr lang="en-US" dirty="0" smtClean="0"/>
              <a:t>DTC Next Day Detail Reports will be loaded into TMS every business day by 10 a.m. CST.  For example Friday/Saturday will be loaded the following Monday.</a:t>
            </a:r>
          </a:p>
          <a:p>
            <a:r>
              <a:rPr lang="en-US" dirty="0" smtClean="0"/>
              <a:t>MTP Changed Naming Convention for WDW Tickets. They will change from the traditional “WDW 1DAY BASE A” to “DTC 1DAY BASE A” </a:t>
            </a:r>
          </a:p>
          <a:p>
            <a:r>
              <a:rPr lang="en-US" dirty="0" smtClean="0"/>
              <a:t>For </a:t>
            </a:r>
            <a:r>
              <a:rPr lang="en-US" dirty="0" err="1" smtClean="0"/>
              <a:t>RecTrac</a:t>
            </a:r>
            <a:r>
              <a:rPr lang="en-US" dirty="0" smtClean="0"/>
              <a:t> users the </a:t>
            </a:r>
            <a:r>
              <a:rPr lang="en-US" dirty="0" err="1" smtClean="0"/>
              <a:t>RecTrac</a:t>
            </a:r>
            <a:r>
              <a:rPr lang="en-US" dirty="0" smtClean="0"/>
              <a:t> ID’s will also shift from  starting with “DW” to “DC”</a:t>
            </a:r>
          </a:p>
          <a:p>
            <a:r>
              <a:rPr lang="en-US" dirty="0" smtClean="0"/>
              <a:t>Vendor Direct Report will be modified it will include the Vendor PLU to assist in the comparison to the DTC Next Day Sales Report.</a:t>
            </a:r>
          </a:p>
          <a:p>
            <a:r>
              <a:rPr lang="en-US" dirty="0" smtClean="0"/>
              <a:t>Vendor Direct Report Pop-up will have the DTC Transaction ID &amp; DTC Seller ID Added</a:t>
            </a:r>
          </a:p>
          <a:p>
            <a:r>
              <a:rPr lang="en-US" dirty="0" smtClean="0"/>
              <a:t>Managers should run the Vendor Direct Report to reconcile their point of sale system for previous days DTC Sales.</a:t>
            </a:r>
          </a:p>
          <a:p>
            <a:r>
              <a:rPr lang="en-US" dirty="0" smtClean="0"/>
              <a:t>DTC does not offer a monthly sales report – the Vendor Direct Report can be run for the month to complete end of month reconciliations.</a:t>
            </a:r>
          </a:p>
          <a:p>
            <a:endParaRPr lang="en-US" dirty="0" smtClean="0"/>
          </a:p>
          <a:p>
            <a:pPr marL="0" indent="0">
              <a:buNone/>
            </a:pPr>
            <a:endParaRPr lang="en-US" dirty="0" smtClean="0"/>
          </a:p>
          <a:p>
            <a:endParaRPr lang="en-US" dirty="0" smtClean="0"/>
          </a:p>
          <a:p>
            <a:endParaRPr lang="en-US" dirty="0" smtClean="0"/>
          </a:p>
          <a:p>
            <a:pPr marL="914400" lvl="2" indent="0">
              <a:buNone/>
            </a:pPr>
            <a:endParaRPr lang="en-US" dirty="0"/>
          </a:p>
        </p:txBody>
      </p:sp>
    </p:spTree>
    <p:extLst>
      <p:ext uri="{BB962C8B-B14F-4D97-AF65-F5344CB8AC3E}">
        <p14:creationId xmlns:p14="http://schemas.microsoft.com/office/powerpoint/2010/main" val="27156900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654" y="228600"/>
            <a:ext cx="8596668" cy="1320800"/>
          </a:xfrm>
        </p:spPr>
        <p:txBody>
          <a:bodyPr/>
          <a:lstStyle/>
          <a:p>
            <a:r>
              <a:rPr lang="en-US" dirty="0" smtClean="0"/>
              <a:t>TMS Back Office</a:t>
            </a:r>
            <a:endParaRPr lang="en-US" dirty="0"/>
          </a:p>
        </p:txBody>
      </p:sp>
      <p:sp>
        <p:nvSpPr>
          <p:cNvPr id="3" name="Content Placeholder 2"/>
          <p:cNvSpPr>
            <a:spLocks noGrp="1"/>
          </p:cNvSpPr>
          <p:nvPr>
            <p:ph idx="1"/>
          </p:nvPr>
        </p:nvSpPr>
        <p:spPr>
          <a:xfrm>
            <a:off x="561974" y="1057276"/>
            <a:ext cx="8712027" cy="4688812"/>
          </a:xfrm>
        </p:spPr>
        <p:txBody>
          <a:bodyPr/>
          <a:lstStyle/>
          <a:p>
            <a:pPr marL="0" indent="0">
              <a:buNone/>
            </a:pPr>
            <a:r>
              <a:rPr lang="en-US" b="1" u="sng" dirty="0" smtClean="0"/>
              <a:t>Month End Checklist: </a:t>
            </a:r>
          </a:p>
          <a:p>
            <a:r>
              <a:rPr lang="en-US" dirty="0" smtClean="0"/>
              <a:t>Reminder to review and complete the month end checklist</a:t>
            </a:r>
          </a:p>
          <a:p>
            <a:r>
              <a:rPr lang="en-US" dirty="0" smtClean="0"/>
              <a:t>This is confirmation for you and MTP that your end of month totals were correct.</a:t>
            </a:r>
          </a:p>
          <a:p>
            <a:pPr marL="0" indent="0">
              <a:buNone/>
            </a:pPr>
            <a:r>
              <a:rPr lang="en-US" b="1" u="sng" dirty="0" smtClean="0"/>
              <a:t>End Of Month Invoicing:</a:t>
            </a:r>
          </a:p>
          <a:p>
            <a:r>
              <a:rPr lang="en-US" dirty="0" smtClean="0"/>
              <a:t>ALL DTC Sales will be included in your TMS Vendor Direct Month End Invoice.</a:t>
            </a:r>
          </a:p>
          <a:p>
            <a:r>
              <a:rPr lang="en-US" dirty="0" smtClean="0"/>
              <a:t>The “TMS AR Recon” report can also be used after invoicing to reconcile your end of month. </a:t>
            </a:r>
          </a:p>
          <a:p>
            <a:pPr marL="0" indent="0">
              <a:buNone/>
            </a:pPr>
            <a:endParaRPr lang="en-US" dirty="0" smtClean="0"/>
          </a:p>
          <a:p>
            <a:pPr marL="457200" lvl="1" indent="0">
              <a:buNone/>
            </a:pPr>
            <a:endParaRPr lang="en-US" dirty="0" smtClean="0"/>
          </a:p>
        </p:txBody>
      </p:sp>
    </p:spTree>
    <p:extLst>
      <p:ext uri="{BB962C8B-B14F-4D97-AF65-F5344CB8AC3E}">
        <p14:creationId xmlns:p14="http://schemas.microsoft.com/office/powerpoint/2010/main" val="813439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14300"/>
            <a:ext cx="8596668" cy="1320800"/>
          </a:xfrm>
        </p:spPr>
        <p:txBody>
          <a:bodyPr/>
          <a:lstStyle/>
          <a:p>
            <a:r>
              <a:rPr lang="en-US" dirty="0" smtClean="0"/>
              <a:t>Point of Sale </a:t>
            </a:r>
            <a:endParaRPr lang="en-US" dirty="0"/>
          </a:p>
        </p:txBody>
      </p:sp>
      <p:sp>
        <p:nvSpPr>
          <p:cNvPr id="3" name="Content Placeholder 2"/>
          <p:cNvSpPr>
            <a:spLocks noGrp="1"/>
          </p:cNvSpPr>
          <p:nvPr>
            <p:ph idx="1"/>
          </p:nvPr>
        </p:nvSpPr>
        <p:spPr>
          <a:xfrm>
            <a:off x="677334" y="1036639"/>
            <a:ext cx="8596668" cy="4678361"/>
          </a:xfrm>
        </p:spPr>
        <p:txBody>
          <a:bodyPr/>
          <a:lstStyle/>
          <a:p>
            <a:pPr marL="0" indent="0">
              <a:buNone/>
            </a:pPr>
            <a:r>
              <a:rPr lang="en-US" b="1" u="sng" dirty="0" smtClean="0"/>
              <a:t>Point of Sale</a:t>
            </a:r>
          </a:p>
          <a:p>
            <a:pPr lvl="1"/>
            <a:r>
              <a:rPr lang="en-US" dirty="0" smtClean="0"/>
              <a:t>A  Disney Ticket </a:t>
            </a:r>
            <a:r>
              <a:rPr lang="en-US" dirty="0"/>
              <a:t>Import was provided on Monday, </a:t>
            </a:r>
            <a:r>
              <a:rPr lang="en-US" dirty="0" smtClean="0"/>
              <a:t>Feb 8</a:t>
            </a:r>
            <a:r>
              <a:rPr lang="en-US" baseline="30000" dirty="0" smtClean="0"/>
              <a:t>th</a:t>
            </a:r>
            <a:r>
              <a:rPr lang="en-US" dirty="0" smtClean="0"/>
              <a:t> , </a:t>
            </a:r>
            <a:r>
              <a:rPr lang="en-US" dirty="0"/>
              <a:t>2021</a:t>
            </a:r>
          </a:p>
          <a:p>
            <a:pPr lvl="2"/>
            <a:r>
              <a:rPr lang="en-US" dirty="0" smtClean="0"/>
              <a:t>Managers should ensure all tickets with identifier of DTC are loaded into their point of sale by Friday 12</a:t>
            </a:r>
            <a:r>
              <a:rPr lang="en-US" baseline="30000" dirty="0" smtClean="0"/>
              <a:t>th</a:t>
            </a:r>
            <a:r>
              <a:rPr lang="en-US" dirty="0" smtClean="0"/>
              <a:t> , 2021</a:t>
            </a:r>
          </a:p>
          <a:p>
            <a:pPr lvl="1"/>
            <a:r>
              <a:rPr lang="en-US" dirty="0" smtClean="0"/>
              <a:t>Navy sent out to all Joint Service Managers and had Button Configurations loaded to </a:t>
            </a:r>
            <a:r>
              <a:rPr lang="en-US" dirty="0" err="1" smtClean="0"/>
              <a:t>RecTrac</a:t>
            </a:r>
            <a:r>
              <a:rPr lang="en-US" dirty="0" smtClean="0"/>
              <a:t> Jan 4</a:t>
            </a:r>
            <a:r>
              <a:rPr lang="en-US" baseline="30000" dirty="0" smtClean="0"/>
              <a:t>th</a:t>
            </a:r>
            <a:r>
              <a:rPr lang="en-US" dirty="0" smtClean="0"/>
              <a:t>, 2021</a:t>
            </a:r>
          </a:p>
          <a:p>
            <a:pPr lvl="2"/>
            <a:r>
              <a:rPr lang="en-US" dirty="0" smtClean="0"/>
              <a:t>Navy Users should see DTC Buttons added to their DISNEY Button</a:t>
            </a:r>
          </a:p>
          <a:p>
            <a:pPr lvl="1"/>
            <a:r>
              <a:rPr lang="en-US" dirty="0" smtClean="0"/>
              <a:t>Non-Navy please check with your Joint Service Manager for Point of Sale configuration concerns. </a:t>
            </a:r>
          </a:p>
          <a:p>
            <a:pPr lvl="2"/>
            <a:endParaRPr lang="en-US" dirty="0" smtClean="0"/>
          </a:p>
        </p:txBody>
      </p:sp>
    </p:spTree>
    <p:extLst>
      <p:ext uri="{BB962C8B-B14F-4D97-AF65-F5344CB8AC3E}">
        <p14:creationId xmlns:p14="http://schemas.microsoft.com/office/powerpoint/2010/main" val="269060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77334" y="247650"/>
            <a:ext cx="8596668" cy="1320800"/>
          </a:xfrm>
        </p:spPr>
        <p:txBody>
          <a:bodyPr>
            <a:normAutofit/>
          </a:bodyPr>
          <a:lstStyle/>
          <a:p>
            <a:r>
              <a:rPr lang="en-US" dirty="0" smtClean="0"/>
              <a:t>DTC Trouble Tickets</a:t>
            </a:r>
            <a:br>
              <a:rPr lang="en-US" dirty="0" smtClean="0"/>
            </a:br>
            <a:endParaRPr lang="en-US" dirty="0"/>
          </a:p>
        </p:txBody>
      </p:sp>
      <p:sp>
        <p:nvSpPr>
          <p:cNvPr id="5" name="Content Placeholder 2"/>
          <p:cNvSpPr txBox="1">
            <a:spLocks noGrp="1"/>
          </p:cNvSpPr>
          <p:nvPr>
            <p:ph idx="1"/>
          </p:nvPr>
        </p:nvSpPr>
        <p:spPr>
          <a:xfrm>
            <a:off x="677334" y="1036639"/>
            <a:ext cx="8596668" cy="4849811"/>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b="1" u="sng" dirty="0" smtClean="0"/>
              <a:t>Technical Issues &amp; Support:</a:t>
            </a:r>
          </a:p>
          <a:p>
            <a:r>
              <a:rPr lang="en-US" dirty="0"/>
              <a:t>If a user receives an error before they receive a confirmation, or if the DTC process freezes or stops, the user will need to put the ticket shells to the side and not use again.  They will need to use new shells for a new transaction.  </a:t>
            </a:r>
            <a:endParaRPr lang="en-US" dirty="0" smtClean="0"/>
          </a:p>
          <a:p>
            <a:r>
              <a:rPr lang="en-US" dirty="0" smtClean="0"/>
              <a:t>ALL trouble tickets should be directed to MTP for the first 3 months of using DTC.</a:t>
            </a:r>
          </a:p>
          <a:p>
            <a:pPr lvl="1"/>
            <a:r>
              <a:rPr lang="en-US" dirty="0" smtClean="0"/>
              <a:t>This will allow us to track frequently asked questions and also mitigate problems for all users not just single locations.</a:t>
            </a:r>
          </a:p>
          <a:p>
            <a:r>
              <a:rPr lang="en-US" dirty="0" smtClean="0"/>
              <a:t>If users run into an issue while using DTC</a:t>
            </a:r>
          </a:p>
          <a:p>
            <a:pPr lvl="1"/>
            <a:r>
              <a:rPr lang="en-US" dirty="0" smtClean="0"/>
              <a:t>Try logging in and out</a:t>
            </a:r>
          </a:p>
          <a:p>
            <a:pPr lvl="1"/>
            <a:r>
              <a:rPr lang="en-US" dirty="0" smtClean="0"/>
              <a:t>Use a Different Browsers</a:t>
            </a:r>
          </a:p>
          <a:p>
            <a:pPr lvl="1"/>
            <a:r>
              <a:rPr lang="en-US" dirty="0" smtClean="0"/>
              <a:t>Speak to your Manager</a:t>
            </a:r>
          </a:p>
          <a:p>
            <a:pPr lvl="1"/>
            <a:r>
              <a:rPr lang="en-US" dirty="0" smtClean="0"/>
              <a:t>If manager is not available you can submit a trouble ticket to MTP through AIMS our 24/7 support desk or by contacting MTP.</a:t>
            </a:r>
          </a:p>
          <a:p>
            <a:pPr lvl="2"/>
            <a:r>
              <a:rPr lang="en-US" b="1" u="sng" dirty="0" smtClean="0">
                <a:solidFill>
                  <a:schemeClr val="tx1"/>
                </a:solidFill>
              </a:rPr>
              <a:t>AIMS: </a:t>
            </a:r>
            <a:r>
              <a:rPr lang="en-US" dirty="0" smtClean="0"/>
              <a:t>1-844-697-4357</a:t>
            </a:r>
            <a:r>
              <a:rPr lang="en-US" dirty="0"/>
              <a:t> </a:t>
            </a:r>
            <a:r>
              <a:rPr lang="en-US" dirty="0" smtClean="0"/>
              <a:t>or support@aimshelp.com</a:t>
            </a:r>
          </a:p>
          <a:p>
            <a:pPr lvl="2"/>
            <a:r>
              <a:rPr lang="en-US" b="1" u="sng" dirty="0" smtClean="0"/>
              <a:t>MTP:</a:t>
            </a:r>
            <a:r>
              <a:rPr lang="en-US" dirty="0" smtClean="0"/>
              <a:t> 901-874-6891 or info_mtp.fct@navy.mil</a:t>
            </a:r>
          </a:p>
          <a:p>
            <a:pPr lvl="2"/>
            <a:r>
              <a:rPr lang="en-US" dirty="0" smtClean="0"/>
              <a:t>ALL Requests should contain your location name, web browsers used, a picture of the error message received, and a brief description of what you were doing when the error occurred.</a:t>
            </a:r>
            <a:endParaRPr lang="en-US" dirty="0"/>
          </a:p>
        </p:txBody>
      </p:sp>
    </p:spTree>
    <p:extLst>
      <p:ext uri="{BB962C8B-B14F-4D97-AF65-F5344CB8AC3E}">
        <p14:creationId xmlns:p14="http://schemas.microsoft.com/office/powerpoint/2010/main" val="42508364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3009" y="3000375"/>
            <a:ext cx="2494491" cy="1320800"/>
          </a:xfrm>
        </p:spPr>
        <p:txBody>
          <a:bodyPr/>
          <a:lstStyle/>
          <a:p>
            <a:r>
              <a:rPr lang="en-US" dirty="0" smtClean="0"/>
              <a:t>Questions?</a:t>
            </a:r>
            <a:endParaRPr lang="en-US" dirty="0"/>
          </a:p>
        </p:txBody>
      </p:sp>
    </p:spTree>
    <p:extLst>
      <p:ext uri="{BB962C8B-B14F-4D97-AF65-F5344CB8AC3E}">
        <p14:creationId xmlns:p14="http://schemas.microsoft.com/office/powerpoint/2010/main" val="17516920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559" y="231774"/>
            <a:ext cx="8596668" cy="1320800"/>
          </a:xfrm>
        </p:spPr>
        <p:txBody>
          <a:bodyPr/>
          <a:lstStyle/>
          <a:p>
            <a:r>
              <a:rPr lang="en-US" dirty="0" smtClean="0"/>
              <a:t>DTC Guide for Managers</a:t>
            </a:r>
            <a:endParaRPr lang="en-US" dirty="0"/>
          </a:p>
        </p:txBody>
      </p:sp>
      <p:sp>
        <p:nvSpPr>
          <p:cNvPr id="3" name="Content Placeholder 2"/>
          <p:cNvSpPr>
            <a:spLocks noGrp="1"/>
          </p:cNvSpPr>
          <p:nvPr>
            <p:ph idx="1"/>
          </p:nvPr>
        </p:nvSpPr>
        <p:spPr>
          <a:xfrm>
            <a:off x="572559" y="866775"/>
            <a:ext cx="8596668" cy="5991225"/>
          </a:xfrm>
        </p:spPr>
        <p:txBody>
          <a:bodyPr>
            <a:normAutofit/>
          </a:bodyPr>
          <a:lstStyle/>
          <a:p>
            <a:r>
              <a:rPr lang="en-US" dirty="0" smtClean="0"/>
              <a:t>Overview</a:t>
            </a:r>
          </a:p>
          <a:p>
            <a:r>
              <a:rPr lang="en-US" dirty="0" smtClean="0"/>
              <a:t>Login to DTC</a:t>
            </a:r>
          </a:p>
          <a:p>
            <a:r>
              <a:rPr lang="en-US" dirty="0" smtClean="0"/>
              <a:t>Magnetic Card Readers</a:t>
            </a:r>
          </a:p>
          <a:p>
            <a:r>
              <a:rPr lang="en-US" dirty="0" smtClean="0"/>
              <a:t>Agent Email</a:t>
            </a:r>
          </a:p>
          <a:p>
            <a:r>
              <a:rPr lang="en-US" dirty="0" smtClean="0"/>
              <a:t>Shell Management</a:t>
            </a:r>
          </a:p>
          <a:p>
            <a:pPr lvl="2"/>
            <a:r>
              <a:rPr lang="en-US" dirty="0" smtClean="0"/>
              <a:t>Void/Disposal</a:t>
            </a:r>
          </a:p>
          <a:p>
            <a:r>
              <a:rPr lang="en-US" dirty="0" smtClean="0"/>
              <a:t>DTC Reports</a:t>
            </a:r>
          </a:p>
          <a:p>
            <a:r>
              <a:rPr lang="en-US" dirty="0" smtClean="0"/>
              <a:t>TMS Ticket Portal</a:t>
            </a:r>
          </a:p>
          <a:p>
            <a:pPr lvl="1"/>
            <a:r>
              <a:rPr lang="en-US" dirty="0" smtClean="0"/>
              <a:t>Dashboard</a:t>
            </a:r>
          </a:p>
          <a:p>
            <a:pPr lvl="1"/>
            <a:r>
              <a:rPr lang="en-US" dirty="0" smtClean="0"/>
              <a:t>Facility Info</a:t>
            </a:r>
          </a:p>
          <a:p>
            <a:pPr lvl="1"/>
            <a:r>
              <a:rPr lang="en-US" dirty="0" smtClean="0"/>
              <a:t>Shell Ordering</a:t>
            </a:r>
          </a:p>
          <a:p>
            <a:pPr lvl="1"/>
            <a:r>
              <a:rPr lang="en-US" dirty="0" smtClean="0"/>
              <a:t>Ticket Reconciliation</a:t>
            </a:r>
          </a:p>
          <a:p>
            <a:pPr lvl="2"/>
            <a:r>
              <a:rPr lang="en-US" dirty="0" smtClean="0"/>
              <a:t>Vendor Direct Reporting</a:t>
            </a:r>
          </a:p>
          <a:p>
            <a:pPr lvl="2"/>
            <a:r>
              <a:rPr lang="en-US" dirty="0" smtClean="0"/>
              <a:t>TMS Invoicing</a:t>
            </a:r>
          </a:p>
          <a:p>
            <a:pPr lvl="2"/>
            <a:r>
              <a:rPr lang="en-US" dirty="0" smtClean="0"/>
              <a:t>End of Month Checklist</a:t>
            </a:r>
          </a:p>
          <a:p>
            <a:pPr lvl="1"/>
            <a:r>
              <a:rPr lang="en-US" dirty="0" smtClean="0"/>
              <a:t>Trouble Tickets </a:t>
            </a:r>
          </a:p>
          <a:p>
            <a:pPr lvl="1"/>
            <a:endParaRPr lang="en-US" dirty="0" smtClean="0"/>
          </a:p>
          <a:p>
            <a:pPr marL="457200" lvl="1" indent="0">
              <a:buNone/>
            </a:pPr>
            <a:endParaRPr lang="en-US" dirty="0" smtClean="0"/>
          </a:p>
          <a:p>
            <a:endParaRPr lang="en-US" dirty="0"/>
          </a:p>
        </p:txBody>
      </p:sp>
    </p:spTree>
    <p:extLst>
      <p:ext uri="{BB962C8B-B14F-4D97-AF65-F5344CB8AC3E}">
        <p14:creationId xmlns:p14="http://schemas.microsoft.com/office/powerpoint/2010/main" val="1153196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09550"/>
            <a:ext cx="8596668" cy="1320800"/>
          </a:xfrm>
        </p:spPr>
        <p:txBody>
          <a:bodyPr/>
          <a:lstStyle/>
          <a:p>
            <a:r>
              <a:rPr lang="en-US" dirty="0" smtClean="0"/>
              <a:t>DTC Overview</a:t>
            </a:r>
            <a:endParaRPr lang="en-US" dirty="0"/>
          </a:p>
        </p:txBody>
      </p:sp>
      <p:sp>
        <p:nvSpPr>
          <p:cNvPr id="3" name="Content Placeholder 2"/>
          <p:cNvSpPr>
            <a:spLocks noGrp="1"/>
          </p:cNvSpPr>
          <p:nvPr>
            <p:ph idx="1"/>
          </p:nvPr>
        </p:nvSpPr>
        <p:spPr>
          <a:xfrm>
            <a:off x="677333" y="1093788"/>
            <a:ext cx="9409641" cy="5345111"/>
          </a:xfrm>
        </p:spPr>
        <p:txBody>
          <a:bodyPr>
            <a:normAutofit fontScale="92500" lnSpcReduction="20000"/>
          </a:bodyPr>
          <a:lstStyle/>
          <a:p>
            <a:pPr marL="0" indent="0">
              <a:buNone/>
            </a:pPr>
            <a:r>
              <a:rPr lang="en-US" b="1" u="sng" dirty="0" smtClean="0"/>
              <a:t>DTC </a:t>
            </a:r>
            <a:r>
              <a:rPr lang="en-US" b="1" u="sng" dirty="0"/>
              <a:t>Information:</a:t>
            </a:r>
          </a:p>
          <a:p>
            <a:r>
              <a:rPr lang="en-US" dirty="0"/>
              <a:t>Start Date will be Monday February 15</a:t>
            </a:r>
            <a:r>
              <a:rPr lang="en-US" baseline="30000" dirty="0"/>
              <a:t>th</a:t>
            </a:r>
            <a:r>
              <a:rPr lang="en-US" dirty="0"/>
              <a:t>, </a:t>
            </a:r>
            <a:r>
              <a:rPr lang="en-US" dirty="0" smtClean="0"/>
              <a:t>2021 – Ahead of Schedule</a:t>
            </a:r>
            <a:endParaRPr lang="en-US" dirty="0"/>
          </a:p>
          <a:p>
            <a:r>
              <a:rPr lang="en-US" dirty="0"/>
              <a:t>DTC Price Changes going into effect Feb 15</a:t>
            </a:r>
            <a:r>
              <a:rPr lang="en-US" baseline="30000" dirty="0"/>
              <a:t>th</a:t>
            </a:r>
            <a:r>
              <a:rPr lang="en-US" dirty="0"/>
              <a:t> &amp; 16</a:t>
            </a:r>
            <a:r>
              <a:rPr lang="en-US" baseline="30000" dirty="0"/>
              <a:t>th</a:t>
            </a:r>
            <a:r>
              <a:rPr lang="en-US" dirty="0"/>
              <a:t> – pricing enouncement sent on </a:t>
            </a:r>
            <a:r>
              <a:rPr lang="en-US" dirty="0" smtClean="0"/>
              <a:t>2/8/2021</a:t>
            </a:r>
          </a:p>
          <a:p>
            <a:r>
              <a:rPr lang="en-US" dirty="0" smtClean="0"/>
              <a:t>Manager Access MTP will begin approving Mangers today</a:t>
            </a:r>
          </a:p>
          <a:p>
            <a:r>
              <a:rPr lang="en-US" dirty="0" smtClean="0"/>
              <a:t>Shipping Delay</a:t>
            </a:r>
          </a:p>
          <a:p>
            <a:r>
              <a:rPr lang="en-US" dirty="0" smtClean="0"/>
              <a:t>Return information for WDW tickets will be provided after DTC launch and authorization from Disney. </a:t>
            </a:r>
            <a:endParaRPr lang="en-US" dirty="0"/>
          </a:p>
          <a:p>
            <a:pPr marL="0" indent="0">
              <a:buNone/>
            </a:pPr>
            <a:r>
              <a:rPr lang="en-US" b="1" u="sng" dirty="0"/>
              <a:t>DTC Advantages:</a:t>
            </a:r>
          </a:p>
          <a:p>
            <a:r>
              <a:rPr lang="en-US" dirty="0"/>
              <a:t>No More WDW Ticket Stock</a:t>
            </a:r>
          </a:p>
          <a:p>
            <a:r>
              <a:rPr lang="en-US" dirty="0"/>
              <a:t>No More Monthly Counting of WDW Tickets</a:t>
            </a:r>
          </a:p>
          <a:p>
            <a:r>
              <a:rPr lang="en-US" dirty="0"/>
              <a:t>No more waiting for new stock when the price changes. </a:t>
            </a:r>
          </a:p>
          <a:p>
            <a:r>
              <a:rPr lang="en-US" dirty="0"/>
              <a:t>No More Waiting to be restocked by when tickets sell out</a:t>
            </a:r>
          </a:p>
          <a:p>
            <a:r>
              <a:rPr lang="en-US" dirty="0"/>
              <a:t>Print on Demand Access to all ticket types</a:t>
            </a:r>
          </a:p>
          <a:p>
            <a:r>
              <a:rPr lang="en-US" dirty="0"/>
              <a:t>Installations that stocked only specific tickets, like the Military promotion, or 3, 4, &amp; 5 day tickets will now have on demand access to all tickets to better meet customer needs.</a:t>
            </a:r>
          </a:p>
          <a:p>
            <a:endParaRPr lang="en-US" dirty="0" smtClean="0"/>
          </a:p>
          <a:p>
            <a:endParaRPr lang="en-US" dirty="0"/>
          </a:p>
        </p:txBody>
      </p:sp>
    </p:spTree>
    <p:extLst>
      <p:ext uri="{BB962C8B-B14F-4D97-AF65-F5344CB8AC3E}">
        <p14:creationId xmlns:p14="http://schemas.microsoft.com/office/powerpoint/2010/main" val="25385293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Login Access DTC for Installation Staff</a:t>
            </a:r>
            <a:endParaRPr lang="en-US" dirty="0"/>
          </a:p>
        </p:txBody>
      </p:sp>
      <p:sp>
        <p:nvSpPr>
          <p:cNvPr id="3" name="Content Placeholder 2"/>
          <p:cNvSpPr>
            <a:spLocks noGrp="1"/>
          </p:cNvSpPr>
          <p:nvPr>
            <p:ph idx="1"/>
          </p:nvPr>
        </p:nvSpPr>
        <p:spPr>
          <a:xfrm>
            <a:off x="677334" y="1389063"/>
            <a:ext cx="8723841" cy="5169999"/>
          </a:xfrm>
        </p:spPr>
        <p:txBody>
          <a:bodyPr>
            <a:normAutofit/>
          </a:bodyPr>
          <a:lstStyle/>
          <a:p>
            <a:r>
              <a:rPr lang="en-US" dirty="0"/>
              <a:t>Managers will receive access to DTC after they complete DTC training the week of Feb 8</a:t>
            </a:r>
            <a:r>
              <a:rPr lang="en-US" baseline="30000" dirty="0"/>
              <a:t>th</a:t>
            </a:r>
            <a:r>
              <a:rPr lang="en-US" dirty="0"/>
              <a:t> – 12th</a:t>
            </a:r>
          </a:p>
          <a:p>
            <a:pPr lvl="1"/>
            <a:r>
              <a:rPr lang="en-US" dirty="0" smtClean="0"/>
              <a:t>Managers will login </a:t>
            </a:r>
            <a:r>
              <a:rPr lang="en-US" dirty="0" smtClean="0"/>
              <a:t>to  </a:t>
            </a:r>
            <a:r>
              <a:rPr lang="en-US" dirty="0" smtClean="0">
                <a:hlinkClick r:id="rId2"/>
              </a:rPr>
              <a:t>www.disneytripexplororer.com</a:t>
            </a:r>
            <a:r>
              <a:rPr lang="en-US" dirty="0" smtClean="0"/>
              <a:t> and request an account. By Friday Feb 12</a:t>
            </a:r>
            <a:r>
              <a:rPr lang="en-US" baseline="30000" dirty="0" smtClean="0"/>
              <a:t>th</a:t>
            </a:r>
            <a:r>
              <a:rPr lang="en-US" dirty="0" smtClean="0"/>
              <a:t>.  </a:t>
            </a:r>
            <a:r>
              <a:rPr lang="en-US" dirty="0" smtClean="0"/>
              <a:t>After </a:t>
            </a:r>
            <a:r>
              <a:rPr lang="en-US" dirty="0" smtClean="0"/>
              <a:t>the manager receives access, they will instruct staff on submitting their requests for access.</a:t>
            </a:r>
          </a:p>
          <a:p>
            <a:pPr lvl="1"/>
            <a:r>
              <a:rPr lang="en-US" dirty="0" smtClean="0"/>
              <a:t>For you will see me * </a:t>
            </a:r>
            <a:r>
              <a:rPr lang="en-US" dirty="0" smtClean="0"/>
              <a:t>MTP Admin* </a:t>
            </a:r>
            <a:r>
              <a:rPr lang="en-US" dirty="0" smtClean="0"/>
              <a:t>as a user. Please do not modify/remove this role.</a:t>
            </a:r>
          </a:p>
          <a:p>
            <a:pPr lvl="1"/>
            <a:r>
              <a:rPr lang="en-US" dirty="0" smtClean="0"/>
              <a:t>ALL </a:t>
            </a:r>
            <a:r>
              <a:rPr lang="en-US" dirty="0"/>
              <a:t>Staff should have their own personal login</a:t>
            </a:r>
          </a:p>
          <a:p>
            <a:pPr lvl="1"/>
            <a:r>
              <a:rPr lang="en-US" dirty="0" smtClean="0"/>
              <a:t>Each user will need to use their own unique email to create login. They will use the same email that is used for TMS SSO access. </a:t>
            </a:r>
          </a:p>
          <a:p>
            <a:pPr lvl="1"/>
            <a:r>
              <a:rPr lang="en-US" dirty="0" smtClean="0"/>
              <a:t>Managers will approve staff access</a:t>
            </a:r>
          </a:p>
          <a:p>
            <a:pPr lvl="1"/>
            <a:r>
              <a:rPr lang="en-US" dirty="0" smtClean="0"/>
              <a:t>Managers are responsible for assigning staff roles</a:t>
            </a:r>
          </a:p>
          <a:p>
            <a:pPr lvl="1"/>
            <a:r>
              <a:rPr lang="en-US" dirty="0" smtClean="0"/>
              <a:t>Installations are responsible for managing their own users.</a:t>
            </a:r>
          </a:p>
          <a:p>
            <a:pPr lvl="2"/>
            <a:r>
              <a:rPr lang="en-US" dirty="0" smtClean="0"/>
              <a:t>Remember to remove users when they leave your employment and submit notices of change to MTP. </a:t>
            </a:r>
          </a:p>
          <a:p>
            <a:pPr lvl="2"/>
            <a:r>
              <a:rPr lang="en-US" dirty="0" smtClean="0"/>
              <a:t>Reminder: Users should never share login information</a:t>
            </a:r>
          </a:p>
        </p:txBody>
      </p:sp>
    </p:spTree>
    <p:extLst>
      <p:ext uri="{BB962C8B-B14F-4D97-AF65-F5344CB8AC3E}">
        <p14:creationId xmlns:p14="http://schemas.microsoft.com/office/powerpoint/2010/main" val="134953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p:nvPr>
        </p:nvSpPr>
        <p:spPr>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Magnetic Card Readers</a:t>
            </a:r>
            <a:endParaRPr lang="en-US" dirty="0"/>
          </a:p>
        </p:txBody>
      </p:sp>
      <p:sp>
        <p:nvSpPr>
          <p:cNvPr id="7" name="Content Placeholder 2"/>
          <p:cNvSpPr txBox="1">
            <a:spLocks noGrp="1"/>
          </p:cNvSpPr>
          <p:nvPr>
            <p:ph idx="1"/>
          </p:nvPr>
        </p:nvSpPr>
        <p:spPr>
          <a:xfrm>
            <a:off x="677334" y="1465263"/>
            <a:ext cx="8596668" cy="4698469"/>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Magnetic Card Readers do not require any special software to add to your workstations.</a:t>
            </a:r>
          </a:p>
          <a:p>
            <a:r>
              <a:rPr lang="en-US" dirty="0" smtClean="0"/>
              <a:t>Use of Magnetic Card Readers on your workstations were approved through your Joint Service Program Managers.</a:t>
            </a:r>
          </a:p>
          <a:p>
            <a:r>
              <a:rPr lang="en-US" dirty="0" smtClean="0"/>
              <a:t>Magnetic Card Readers are for DTC Use Only</a:t>
            </a:r>
          </a:p>
          <a:p>
            <a:r>
              <a:rPr lang="en-US" dirty="0" smtClean="0"/>
              <a:t>Sellers should NEVER swipe a Credit Card through the magnetic readers</a:t>
            </a:r>
          </a:p>
          <a:p>
            <a:r>
              <a:rPr lang="en-US" dirty="0" smtClean="0"/>
              <a:t>Magnetic Readers should never be removed from the computer without consulting the Manager.</a:t>
            </a:r>
          </a:p>
          <a:p>
            <a:r>
              <a:rPr lang="en-US" dirty="0" smtClean="0"/>
              <a:t>For Navy - Magnetic Card Readers are not authorized for use on ANY NMCI computers. </a:t>
            </a:r>
            <a:endParaRPr lang="en-US" dirty="0"/>
          </a:p>
          <a:p>
            <a:r>
              <a:rPr lang="en-US" dirty="0" smtClean="0"/>
              <a:t>Installations will be responsible for the cost of replacement card readers or additional card readers. </a:t>
            </a:r>
          </a:p>
          <a:p>
            <a:pPr lvl="1"/>
            <a:r>
              <a:rPr lang="en-US" dirty="0" smtClean="0"/>
              <a:t>Reminder – shipments came with stickers (Do not swipe credit cards) ensure these are affixed to magnetic readers before connecting.</a:t>
            </a:r>
          </a:p>
        </p:txBody>
      </p:sp>
    </p:spTree>
    <p:extLst>
      <p:ext uri="{BB962C8B-B14F-4D97-AF65-F5344CB8AC3E}">
        <p14:creationId xmlns:p14="http://schemas.microsoft.com/office/powerpoint/2010/main" val="1084670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6200"/>
            <a:ext cx="8596668" cy="1320800"/>
          </a:xfrm>
        </p:spPr>
        <p:txBody>
          <a:bodyPr/>
          <a:lstStyle/>
          <a:p>
            <a:r>
              <a:rPr lang="en-US" dirty="0" smtClean="0"/>
              <a:t>Sale Process –Confirmation, Customer &amp; Agent Email	</a:t>
            </a:r>
            <a:endParaRPr lang="en-US" dirty="0"/>
          </a:p>
        </p:txBody>
      </p:sp>
      <p:sp>
        <p:nvSpPr>
          <p:cNvPr id="3" name="Content Placeholder 2"/>
          <p:cNvSpPr>
            <a:spLocks noGrp="1"/>
          </p:cNvSpPr>
          <p:nvPr>
            <p:ph idx="1"/>
          </p:nvPr>
        </p:nvSpPr>
        <p:spPr>
          <a:xfrm>
            <a:off x="677334" y="1319676"/>
            <a:ext cx="8923866" cy="5366874"/>
          </a:xfrm>
        </p:spPr>
        <p:txBody>
          <a:bodyPr>
            <a:normAutofit lnSpcReduction="10000"/>
          </a:bodyPr>
          <a:lstStyle/>
          <a:p>
            <a:pPr marL="0" indent="0">
              <a:buNone/>
            </a:pPr>
            <a:r>
              <a:rPr lang="en-US" b="1" u="sng" dirty="0" smtClean="0"/>
              <a:t>Agent Emails:</a:t>
            </a:r>
          </a:p>
          <a:p>
            <a:r>
              <a:rPr lang="en-US" dirty="0" smtClean="0"/>
              <a:t>When processing a DTC sale an Agent Email is Required</a:t>
            </a:r>
          </a:p>
          <a:p>
            <a:r>
              <a:rPr lang="en-US" dirty="0" smtClean="0"/>
              <a:t>The </a:t>
            </a:r>
            <a:r>
              <a:rPr lang="en-US" dirty="0" smtClean="0"/>
              <a:t>agent email will default to the email used to create the login account for </a:t>
            </a:r>
            <a:r>
              <a:rPr lang="en-US" dirty="0" smtClean="0"/>
              <a:t>DTC – see slides 11 &amp;12 to see what email is used</a:t>
            </a:r>
            <a:endParaRPr lang="en-US" dirty="0" smtClean="0"/>
          </a:p>
          <a:p>
            <a:r>
              <a:rPr lang="en-US" smtClean="0"/>
              <a:t>** Managers </a:t>
            </a:r>
            <a:r>
              <a:rPr lang="en-US" dirty="0" smtClean="0"/>
              <a:t>should advise sellers on the email to use. **</a:t>
            </a:r>
          </a:p>
          <a:p>
            <a:pPr marL="0" indent="0">
              <a:buNone/>
            </a:pPr>
            <a:r>
              <a:rPr lang="en-US" b="1" u="sng" dirty="0" smtClean="0"/>
              <a:t>Customer </a:t>
            </a:r>
            <a:r>
              <a:rPr lang="en-US" b="1" u="sng" dirty="0"/>
              <a:t>Emails</a:t>
            </a:r>
            <a:r>
              <a:rPr lang="en-US" b="1" u="sng" dirty="0" smtClean="0"/>
              <a:t>:</a:t>
            </a:r>
            <a:endParaRPr lang="en-US" dirty="0" smtClean="0"/>
          </a:p>
          <a:p>
            <a:r>
              <a:rPr lang="en-US" dirty="0"/>
              <a:t>When creating a sale </a:t>
            </a:r>
            <a:r>
              <a:rPr lang="en-US" dirty="0" smtClean="0"/>
              <a:t>a Customer </a:t>
            </a:r>
            <a:r>
              <a:rPr lang="en-US" dirty="0"/>
              <a:t>Email is </a:t>
            </a:r>
            <a:r>
              <a:rPr lang="en-US" dirty="0" smtClean="0"/>
              <a:t>Required</a:t>
            </a:r>
          </a:p>
          <a:p>
            <a:r>
              <a:rPr lang="en-US" dirty="0"/>
              <a:t>Input and double check the email with the customer before processing the order, emails are able to be sent once. </a:t>
            </a:r>
          </a:p>
          <a:p>
            <a:r>
              <a:rPr lang="en-US" dirty="0" smtClean="0"/>
              <a:t>The email will contain important information for the customer usage and linking of their tickets. </a:t>
            </a:r>
          </a:p>
          <a:p>
            <a:pPr lvl="1"/>
            <a:r>
              <a:rPr lang="en-US" dirty="0" smtClean="0"/>
              <a:t>There is no way to resend a confirmation if the initial email was invalid</a:t>
            </a:r>
          </a:p>
          <a:p>
            <a:pPr marL="0" indent="0">
              <a:buNone/>
            </a:pPr>
            <a:r>
              <a:rPr lang="en-US" b="1" u="sng" dirty="0" smtClean="0"/>
              <a:t>Confirmation Pages: </a:t>
            </a:r>
          </a:p>
          <a:p>
            <a:r>
              <a:rPr lang="en-US" dirty="0" smtClean="0"/>
              <a:t>Print Customer Confirmation Page and issue to the customer for every order.</a:t>
            </a:r>
          </a:p>
          <a:p>
            <a:r>
              <a:rPr lang="en-US" dirty="0"/>
              <a:t>We recommend printing two copies one for the customer and one for back-up.</a:t>
            </a:r>
          </a:p>
          <a:p>
            <a:endParaRPr lang="en-US" dirty="0"/>
          </a:p>
          <a:p>
            <a:endParaRPr lang="en-US" dirty="0"/>
          </a:p>
          <a:p>
            <a:pPr marL="457200" lvl="1" indent="0">
              <a:buNone/>
            </a:pPr>
            <a:endParaRPr lang="en-US" dirty="0" smtClean="0"/>
          </a:p>
        </p:txBody>
      </p:sp>
      <p:sp>
        <p:nvSpPr>
          <p:cNvPr id="4" name="TextBox 3"/>
          <p:cNvSpPr txBox="1"/>
          <p:nvPr/>
        </p:nvSpPr>
        <p:spPr>
          <a:xfrm>
            <a:off x="9523046" y="2032325"/>
            <a:ext cx="2391508" cy="1754326"/>
          </a:xfrm>
          <a:prstGeom prst="rect">
            <a:avLst/>
          </a:prstGeom>
          <a:noFill/>
        </p:spPr>
        <p:txBody>
          <a:bodyPr wrap="square" rtlCol="0">
            <a:spAutoFit/>
          </a:bodyPr>
          <a:lstStyle/>
          <a:p>
            <a:r>
              <a:rPr lang="en-US" sz="1200" dirty="0" smtClean="0"/>
              <a:t>** If your location is missing the generic email we have used info_mtp.fct@navy.mil for your default, your agents should change this to an email that you designate for every transaction. Once you provide the generic email the system will be updated. </a:t>
            </a:r>
            <a:endParaRPr lang="en-US" sz="1200" dirty="0"/>
          </a:p>
        </p:txBody>
      </p:sp>
    </p:spTree>
    <p:extLst>
      <p:ext uri="{BB962C8B-B14F-4D97-AF65-F5344CB8AC3E}">
        <p14:creationId xmlns:p14="http://schemas.microsoft.com/office/powerpoint/2010/main" val="3174808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06450"/>
            <a:ext cx="9258915" cy="6051550"/>
          </a:xfrm>
        </p:spPr>
        <p:txBody>
          <a:bodyPr>
            <a:normAutofit/>
          </a:bodyPr>
          <a:lstStyle/>
          <a:p>
            <a:pPr marL="0" indent="0">
              <a:buNone/>
            </a:pPr>
            <a:r>
              <a:rPr lang="en-US" b="1" u="sng" dirty="0" smtClean="0"/>
              <a:t>Shell Inventory:</a:t>
            </a:r>
            <a:endParaRPr lang="en-US" dirty="0"/>
          </a:p>
          <a:p>
            <a:r>
              <a:rPr lang="en-US" dirty="0" smtClean="0"/>
              <a:t>Shells have no cost/value until they are loaded. They are considered a supply. </a:t>
            </a:r>
          </a:p>
          <a:p>
            <a:r>
              <a:rPr lang="en-US" dirty="0" smtClean="0"/>
              <a:t>Shells do not NEED to be inventoried</a:t>
            </a:r>
          </a:p>
          <a:p>
            <a:r>
              <a:rPr lang="en-US" dirty="0" smtClean="0"/>
              <a:t>Shells should be secured where only staff can access them</a:t>
            </a:r>
          </a:p>
          <a:p>
            <a:r>
              <a:rPr lang="en-US" dirty="0" smtClean="0"/>
              <a:t>Recommend shells are stored in a cool dry place out of direct sunlight.</a:t>
            </a:r>
          </a:p>
          <a:p>
            <a:r>
              <a:rPr lang="en-US" dirty="0" smtClean="0"/>
              <a:t>Managers should maintain plenty of stock on hand </a:t>
            </a:r>
          </a:p>
          <a:p>
            <a:r>
              <a:rPr lang="en-US" dirty="0" smtClean="0"/>
              <a:t>Orders for shells will be processed through the MTP TMS Back Office every Tuesday </a:t>
            </a:r>
          </a:p>
          <a:p>
            <a:r>
              <a:rPr lang="en-US" dirty="0" smtClean="0"/>
              <a:t>Shells are only available in packs of fifty (50) by type </a:t>
            </a:r>
            <a:r>
              <a:rPr lang="en-US" sz="1600" dirty="0" smtClean="0"/>
              <a:t>(i.e., Military Salute, Magic Your Way Adult, Magic Your Way Child, and FL Resident Adult &amp; Child (when applicable)).</a:t>
            </a:r>
          </a:p>
          <a:p>
            <a:r>
              <a:rPr lang="en-US" dirty="0" smtClean="0"/>
              <a:t>MTP sends orders to a Disney 3</a:t>
            </a:r>
            <a:r>
              <a:rPr lang="en-US" baseline="30000" dirty="0" smtClean="0"/>
              <a:t>rd</a:t>
            </a:r>
            <a:r>
              <a:rPr lang="en-US" dirty="0" smtClean="0"/>
              <a:t> Party distributor, orders are direct shipped to the installations at no cost.</a:t>
            </a:r>
          </a:p>
          <a:p>
            <a:r>
              <a:rPr lang="en-US" dirty="0" smtClean="0"/>
              <a:t>Rush orders are not allowed, so place orders at least 3 weeks in advance.</a:t>
            </a:r>
          </a:p>
          <a:p>
            <a:r>
              <a:rPr lang="en-US" dirty="0" smtClean="0"/>
              <a:t>Initial Shell inventory for installations will contain 3 months of Military Salute Shells and 9 months of Magic Your Way &amp; Florida Resident Shells (if in Florida). Amounts were based off 2019 sales.  If your installation never sold a type of ticket i.e., Magic Your Way Adult you will receive a pack of shells to get started. </a:t>
            </a:r>
          </a:p>
          <a:p>
            <a:pPr marL="0" indent="0">
              <a:buNone/>
            </a:pPr>
            <a:endParaRPr lang="en-US" dirty="0"/>
          </a:p>
          <a:p>
            <a:pPr marL="0" indent="0">
              <a:buNone/>
            </a:pPr>
            <a:endParaRPr lang="en-US" dirty="0" smtClean="0"/>
          </a:p>
          <a:p>
            <a:endParaRPr lang="en-US" dirty="0" smtClean="0"/>
          </a:p>
          <a:p>
            <a:pPr marL="457200" lvl="1" indent="0">
              <a:buNone/>
            </a:pPr>
            <a:endParaRPr lang="en-US" dirty="0"/>
          </a:p>
        </p:txBody>
      </p:sp>
      <p:sp>
        <p:nvSpPr>
          <p:cNvPr id="4" name="Title 1"/>
          <p:cNvSpPr txBox="1">
            <a:spLocks/>
          </p:cNvSpPr>
          <p:nvPr/>
        </p:nvSpPr>
        <p:spPr>
          <a:xfrm>
            <a:off x="677334" y="14605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Shell Management</a:t>
            </a:r>
            <a:endParaRPr lang="en-US" dirty="0"/>
          </a:p>
        </p:txBody>
      </p:sp>
    </p:spTree>
    <p:extLst>
      <p:ext uri="{BB962C8B-B14F-4D97-AF65-F5344CB8AC3E}">
        <p14:creationId xmlns:p14="http://schemas.microsoft.com/office/powerpoint/2010/main" val="23326891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413" y="803275"/>
            <a:ext cx="8951914" cy="5940425"/>
          </a:xfrm>
        </p:spPr>
        <p:txBody>
          <a:bodyPr>
            <a:normAutofit fontScale="92500" lnSpcReduction="10000"/>
          </a:bodyPr>
          <a:lstStyle/>
          <a:p>
            <a:pPr marL="0" indent="0">
              <a:buNone/>
            </a:pPr>
            <a:r>
              <a:rPr lang="en-US" b="1" u="sng" dirty="0"/>
              <a:t>Voiding Shells: </a:t>
            </a:r>
          </a:p>
          <a:p>
            <a:r>
              <a:rPr lang="en-US" dirty="0"/>
              <a:t>Managers will assign users ability to VOID tickets in DTC</a:t>
            </a:r>
          </a:p>
          <a:p>
            <a:r>
              <a:rPr lang="en-US" dirty="0"/>
              <a:t>DTC allows voiding of a ticket </a:t>
            </a:r>
            <a:r>
              <a:rPr lang="en-US" dirty="0" smtClean="0"/>
              <a:t>shell up to ninety (90) </a:t>
            </a:r>
            <a:r>
              <a:rPr lang="en-US" dirty="0"/>
              <a:t>days from the original creation date.</a:t>
            </a:r>
          </a:p>
          <a:p>
            <a:r>
              <a:rPr lang="en-US" dirty="0"/>
              <a:t>DAMAGED shells </a:t>
            </a:r>
            <a:r>
              <a:rPr lang="en-US" dirty="0" smtClean="0"/>
              <a:t>should be turned </a:t>
            </a:r>
            <a:r>
              <a:rPr lang="en-US" dirty="0"/>
              <a:t>into the manager for validation</a:t>
            </a:r>
            <a:r>
              <a:rPr lang="en-US" dirty="0" smtClean="0"/>
              <a:t>. If a user is creating an order and receives an error the shells swiped will need to be set aside and new shells used for the order. Damaged shells may be checked by attempting to void, and than validated on the reports. </a:t>
            </a:r>
            <a:endParaRPr lang="en-US" dirty="0"/>
          </a:p>
          <a:p>
            <a:r>
              <a:rPr lang="en-US" dirty="0"/>
              <a:t>VOIDED shells </a:t>
            </a:r>
            <a:r>
              <a:rPr lang="en-US" dirty="0" smtClean="0"/>
              <a:t>should be </a:t>
            </a:r>
            <a:r>
              <a:rPr lang="en-US" dirty="0"/>
              <a:t>turned into the </a:t>
            </a:r>
            <a:r>
              <a:rPr lang="en-US" dirty="0" smtClean="0"/>
              <a:t>manager. The manager should validate shell voids </a:t>
            </a:r>
            <a:r>
              <a:rPr lang="en-US" dirty="0"/>
              <a:t>when reconciling </a:t>
            </a:r>
            <a:r>
              <a:rPr lang="en-US" dirty="0" smtClean="0"/>
              <a:t>the </a:t>
            </a:r>
            <a:r>
              <a:rPr lang="en-US" dirty="0"/>
              <a:t>DTC NEXT Day Reports and the TMS Vendor Direct </a:t>
            </a:r>
            <a:r>
              <a:rPr lang="en-US" dirty="0" smtClean="0"/>
              <a:t>Report.</a:t>
            </a:r>
            <a:endParaRPr lang="en-US" dirty="0"/>
          </a:p>
          <a:p>
            <a:r>
              <a:rPr lang="en-US" dirty="0" smtClean="0"/>
              <a:t>For Invoicing all VOID’s must be completed before the end of the month to receive credit. </a:t>
            </a:r>
          </a:p>
          <a:p>
            <a:r>
              <a:rPr lang="en-US" dirty="0"/>
              <a:t>Once shells are validated </a:t>
            </a:r>
            <a:r>
              <a:rPr lang="en-US" dirty="0" smtClean="0"/>
              <a:t>as VOIDED on </a:t>
            </a:r>
            <a:r>
              <a:rPr lang="en-US" dirty="0"/>
              <a:t>the reports follow local guidelines for ticket destruction.</a:t>
            </a:r>
          </a:p>
          <a:p>
            <a:r>
              <a:rPr lang="en-US" dirty="0" smtClean="0"/>
              <a:t>If </a:t>
            </a:r>
            <a:r>
              <a:rPr lang="en-US" dirty="0"/>
              <a:t>there is an error </a:t>
            </a:r>
            <a:r>
              <a:rPr lang="en-US" dirty="0" smtClean="0"/>
              <a:t>in DTC while voiding </a:t>
            </a:r>
            <a:r>
              <a:rPr lang="en-US" dirty="0"/>
              <a:t>Managers may submit a “Ticket Cancellation Request” to MTP for support</a:t>
            </a:r>
            <a:r>
              <a:rPr lang="en-US" dirty="0" smtClean="0"/>
              <a:t>. </a:t>
            </a:r>
          </a:p>
          <a:p>
            <a:pPr lvl="1"/>
            <a:r>
              <a:rPr lang="en-US" dirty="0" smtClean="0"/>
              <a:t>Voiding Error on issued tickets normally means the ticket is used, has been modified by Disney or it has been over 90 days from the creation of the ticket.</a:t>
            </a:r>
          </a:p>
          <a:p>
            <a:pPr lvl="1"/>
            <a:r>
              <a:rPr lang="en-US" dirty="0" smtClean="0"/>
              <a:t>MTP will validate requests and send to Disney Destinations for support and processing</a:t>
            </a:r>
          </a:p>
          <a:p>
            <a:pPr lvl="1"/>
            <a:r>
              <a:rPr lang="en-US" dirty="0" smtClean="0"/>
              <a:t>MTP will notify bases once approved/denied and if a credit is processed.</a:t>
            </a:r>
          </a:p>
        </p:txBody>
      </p:sp>
      <p:sp>
        <p:nvSpPr>
          <p:cNvPr id="5" name="Title 1"/>
          <p:cNvSpPr txBox="1">
            <a:spLocks noGrp="1"/>
          </p:cNvSpPr>
          <p:nvPr>
            <p:ph type="title"/>
          </p:nvPr>
        </p:nvSpPr>
        <p:spPr>
          <a:xfrm>
            <a:off x="633413" y="142875"/>
            <a:ext cx="8596312"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Shell Management</a:t>
            </a:r>
            <a:endParaRPr lang="en-US" dirty="0"/>
          </a:p>
        </p:txBody>
      </p:sp>
    </p:spTree>
    <p:extLst>
      <p:ext uri="{BB962C8B-B14F-4D97-AF65-F5344CB8AC3E}">
        <p14:creationId xmlns:p14="http://schemas.microsoft.com/office/powerpoint/2010/main" val="545668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52425"/>
            <a:ext cx="8596668" cy="1320800"/>
          </a:xfrm>
        </p:spPr>
        <p:txBody>
          <a:bodyPr/>
          <a:lstStyle/>
          <a:p>
            <a:r>
              <a:rPr lang="en-US" dirty="0" smtClean="0"/>
              <a:t>DTC Reporting</a:t>
            </a:r>
            <a:endParaRPr lang="en-US" dirty="0"/>
          </a:p>
        </p:txBody>
      </p:sp>
      <p:sp>
        <p:nvSpPr>
          <p:cNvPr id="3" name="Content Placeholder 2"/>
          <p:cNvSpPr>
            <a:spLocks noGrp="1"/>
          </p:cNvSpPr>
          <p:nvPr>
            <p:ph idx="1"/>
          </p:nvPr>
        </p:nvSpPr>
        <p:spPr>
          <a:xfrm>
            <a:off x="677333" y="1093789"/>
            <a:ext cx="8761941" cy="5173661"/>
          </a:xfrm>
        </p:spPr>
        <p:txBody>
          <a:bodyPr/>
          <a:lstStyle/>
          <a:p>
            <a:pPr marL="0" indent="0">
              <a:buNone/>
            </a:pPr>
            <a:r>
              <a:rPr lang="en-US" b="1" u="sng" dirty="0" smtClean="0"/>
              <a:t>End of Day Summary: </a:t>
            </a:r>
            <a:r>
              <a:rPr lang="en-US" b="1" u="sng" smtClean="0"/>
              <a:t>***Delayed***</a:t>
            </a:r>
            <a:endParaRPr lang="en-US" b="1" u="sng" dirty="0" smtClean="0"/>
          </a:p>
          <a:p>
            <a:pPr lvl="1"/>
            <a:r>
              <a:rPr lang="en-US" dirty="0" smtClean="0"/>
              <a:t>Each Seller Should can print out their end of day report and it will display what they have processed that day.</a:t>
            </a:r>
          </a:p>
          <a:p>
            <a:pPr lvl="1"/>
            <a:r>
              <a:rPr lang="en-US" dirty="0" smtClean="0"/>
              <a:t>Managers can print a report for their entire store for all users</a:t>
            </a:r>
          </a:p>
          <a:p>
            <a:pPr marL="0" indent="0">
              <a:buNone/>
            </a:pPr>
            <a:r>
              <a:rPr lang="en-US" b="1" u="sng" dirty="0" smtClean="0"/>
              <a:t>Next Day Sales Summary Report/Next Day Detail Report:</a:t>
            </a:r>
          </a:p>
          <a:p>
            <a:pPr lvl="1"/>
            <a:r>
              <a:rPr lang="en-US" dirty="0" smtClean="0"/>
              <a:t>This will be emailed to the generic email on file provided during the DTC Data Call**</a:t>
            </a:r>
          </a:p>
          <a:p>
            <a:pPr lvl="1"/>
            <a:r>
              <a:rPr lang="en-US" dirty="0" smtClean="0"/>
              <a:t>These reports can be used to reconcile the number of tickets sold</a:t>
            </a:r>
          </a:p>
          <a:p>
            <a:pPr lvl="1"/>
            <a:r>
              <a:rPr lang="en-US" dirty="0" smtClean="0"/>
              <a:t>Prices on these reports will not reflect the base cost.</a:t>
            </a:r>
          </a:p>
          <a:p>
            <a:pPr marL="0" indent="0">
              <a:buNone/>
            </a:pPr>
            <a:r>
              <a:rPr lang="en-US" b="1" u="sng" dirty="0" smtClean="0"/>
              <a:t>TMS Vendor Direct Report:</a:t>
            </a:r>
          </a:p>
          <a:p>
            <a:pPr lvl="1"/>
            <a:r>
              <a:rPr lang="en-US" dirty="0" smtClean="0"/>
              <a:t>MTP will load the DTC NEXT Day Sales Report every business day following sales by 10 a.m. CST.</a:t>
            </a:r>
          </a:p>
          <a:p>
            <a:pPr lvl="1"/>
            <a:r>
              <a:rPr lang="en-US" dirty="0" smtClean="0"/>
              <a:t>This report should be used to reconcile your daily sales to your point of sale syste</a:t>
            </a:r>
            <a:r>
              <a:rPr lang="en-US" dirty="0"/>
              <a:t>m</a:t>
            </a:r>
            <a:r>
              <a:rPr lang="en-US" dirty="0" smtClean="0"/>
              <a:t>.</a:t>
            </a:r>
          </a:p>
          <a:p>
            <a:pPr lvl="1"/>
            <a:r>
              <a:rPr lang="en-US" dirty="0" smtClean="0"/>
              <a:t>A new pop-up has been added to this report which includes the transaction data from the DTC Next Day Detail report, to help with reconciliation. </a:t>
            </a:r>
            <a:endParaRPr lang="en-US" dirty="0"/>
          </a:p>
        </p:txBody>
      </p:sp>
      <p:sp>
        <p:nvSpPr>
          <p:cNvPr id="5" name="TextBox 4"/>
          <p:cNvSpPr txBox="1"/>
          <p:nvPr/>
        </p:nvSpPr>
        <p:spPr>
          <a:xfrm>
            <a:off x="9692380" y="2599591"/>
            <a:ext cx="2391508" cy="1938992"/>
          </a:xfrm>
          <a:prstGeom prst="rect">
            <a:avLst/>
          </a:prstGeom>
          <a:noFill/>
        </p:spPr>
        <p:txBody>
          <a:bodyPr wrap="square" rtlCol="0">
            <a:spAutoFit/>
          </a:bodyPr>
          <a:lstStyle/>
          <a:p>
            <a:r>
              <a:rPr lang="en-US" sz="1200" dirty="0" smtClean="0"/>
              <a:t>** If your location is missing the generic email we have used info_mtp.fct@navy.mil for your default, your location will need to use the End of Day Reports and the TMS Vendor Direct Report to reconcile. Once you provide the generic email the system will be updated and you will receive the email directly. </a:t>
            </a:r>
            <a:endParaRPr lang="en-US" sz="1200" dirty="0"/>
          </a:p>
        </p:txBody>
      </p:sp>
    </p:spTree>
    <p:extLst>
      <p:ext uri="{BB962C8B-B14F-4D97-AF65-F5344CB8AC3E}">
        <p14:creationId xmlns:p14="http://schemas.microsoft.com/office/powerpoint/2010/main" val="106190749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2025</TotalTime>
  <Words>2142</Words>
  <Application>Microsoft Office PowerPoint</Application>
  <PresentationFormat>Widescreen</PresentationFormat>
  <Paragraphs>170</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Trebuchet MS</vt:lpstr>
      <vt:lpstr>Wingdings 3</vt:lpstr>
      <vt:lpstr>Facet</vt:lpstr>
      <vt:lpstr>Disney Ticket Connect (DTC)  MTP Guidance for Installation Managers</vt:lpstr>
      <vt:lpstr>DTC Guide for Managers</vt:lpstr>
      <vt:lpstr>DTC Overview</vt:lpstr>
      <vt:lpstr>Login Access DTC for Installation Staff</vt:lpstr>
      <vt:lpstr>Magnetic Card Readers</vt:lpstr>
      <vt:lpstr>Sale Process –Confirmation, Customer &amp; Agent Email </vt:lpstr>
      <vt:lpstr>PowerPoint Presentation</vt:lpstr>
      <vt:lpstr>Shell Management</vt:lpstr>
      <vt:lpstr>DTC Reporting</vt:lpstr>
      <vt:lpstr>TMS Back Office</vt:lpstr>
      <vt:lpstr>Find our DTC Number and Generic Email </vt:lpstr>
      <vt:lpstr>Find our DTC Number and Generic Email </vt:lpstr>
      <vt:lpstr>TMS Back Office</vt:lpstr>
      <vt:lpstr>TMS Back Office</vt:lpstr>
      <vt:lpstr>Point of Sale </vt:lpstr>
      <vt:lpstr>DTC Trouble Tickets </vt:lpstr>
      <vt:lpstr>Questions?</vt:lpstr>
    </vt:vector>
  </TitlesOfParts>
  <Company>Department of Defense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DTC Guidance for MTP Ticket Sellers</dc:title>
  <dc:creator>Navy Guest</dc:creator>
  <cp:lastModifiedBy>Navy Guest</cp:lastModifiedBy>
  <cp:revision>60</cp:revision>
  <dcterms:created xsi:type="dcterms:W3CDTF">2021-01-18T15:42:51Z</dcterms:created>
  <dcterms:modified xsi:type="dcterms:W3CDTF">2021-02-12T20:16:14Z</dcterms:modified>
</cp:coreProperties>
</file>