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61" r:id="rId5"/>
    <p:sldId id="262" r:id="rId6"/>
    <p:sldId id="256" r:id="rId7"/>
    <p:sldId id="257" r:id="rId8"/>
    <p:sldId id="268" r:id="rId9"/>
    <p:sldId id="269" r:id="rId10"/>
    <p:sldId id="264" r:id="rId11"/>
    <p:sldId id="266" r:id="rId12"/>
    <p:sldId id="265" r:id="rId13"/>
    <p:sldId id="270" r:id="rId14"/>
    <p:sldId id="259" r:id="rId15"/>
    <p:sldId id="267" r:id="rId16"/>
    <p:sldId id="263" r:id="rId17"/>
    <p:sldId id="26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03" autoAdjust="0"/>
    <p:restoredTop sz="94660"/>
  </p:normalViewPr>
  <p:slideViewPr>
    <p:cSldViewPr snapToGrid="0">
      <p:cViewPr varScale="1">
        <p:scale>
          <a:sx n="106" d="100"/>
          <a:sy n="106" d="100"/>
        </p:scale>
        <p:origin x="44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5A7056-A53A-42A6-966D-9BB341951490}" type="datetimeFigureOut">
              <a:rPr lang="en-US" smtClean="0"/>
              <a:t>10/22/2025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7E7B7F-8643-4909-8716-438D3A6D82CC}" type="slidenum">
              <a:rPr lang="en-US" smtClean="0"/>
              <a:t>‹#›</a:t>
            </a:fld>
            <a:endParaRPr lang="en-US"/>
          </a:p>
        </p:txBody>
      </p:sp>
    </p:spTree>
    <p:extLst>
      <p:ext uri="{BB962C8B-B14F-4D97-AF65-F5344CB8AC3E}">
        <p14:creationId xmlns:p14="http://schemas.microsoft.com/office/powerpoint/2010/main" val="2206373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7E7B7F-8643-4909-8716-438D3A6D82CC}" type="slidenum">
              <a:rPr lang="en-US" smtClean="0"/>
              <a:t>1</a:t>
            </a:fld>
            <a:endParaRPr lang="en-US"/>
          </a:p>
        </p:txBody>
      </p:sp>
    </p:spTree>
    <p:extLst>
      <p:ext uri="{BB962C8B-B14F-4D97-AF65-F5344CB8AC3E}">
        <p14:creationId xmlns:p14="http://schemas.microsoft.com/office/powerpoint/2010/main" val="2887466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7E7B7F-8643-4909-8716-438D3A6D82CC}" type="slidenum">
              <a:rPr lang="en-US" smtClean="0"/>
              <a:t>11</a:t>
            </a:fld>
            <a:endParaRPr lang="en-US"/>
          </a:p>
        </p:txBody>
      </p:sp>
    </p:spTree>
    <p:extLst>
      <p:ext uri="{BB962C8B-B14F-4D97-AF65-F5344CB8AC3E}">
        <p14:creationId xmlns:p14="http://schemas.microsoft.com/office/powerpoint/2010/main" val="3089665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7E7B7F-8643-4909-8716-438D3A6D82CC}" type="slidenum">
              <a:rPr lang="en-US" smtClean="0"/>
              <a:t>12</a:t>
            </a:fld>
            <a:endParaRPr lang="en-US"/>
          </a:p>
        </p:txBody>
      </p:sp>
    </p:spTree>
    <p:extLst>
      <p:ext uri="{BB962C8B-B14F-4D97-AF65-F5344CB8AC3E}">
        <p14:creationId xmlns:p14="http://schemas.microsoft.com/office/powerpoint/2010/main" val="915063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7E7B7F-8643-4909-8716-438D3A6D82CC}" type="slidenum">
              <a:rPr lang="en-US" smtClean="0"/>
              <a:t>13</a:t>
            </a:fld>
            <a:endParaRPr lang="en-US"/>
          </a:p>
        </p:txBody>
      </p:sp>
    </p:spTree>
    <p:extLst>
      <p:ext uri="{BB962C8B-B14F-4D97-AF65-F5344CB8AC3E}">
        <p14:creationId xmlns:p14="http://schemas.microsoft.com/office/powerpoint/2010/main" val="3802131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7E7B7F-8643-4909-8716-438D3A6D82CC}" type="slidenum">
              <a:rPr lang="en-US" smtClean="0"/>
              <a:t>3</a:t>
            </a:fld>
            <a:endParaRPr lang="en-US"/>
          </a:p>
        </p:txBody>
      </p:sp>
    </p:spTree>
    <p:extLst>
      <p:ext uri="{BB962C8B-B14F-4D97-AF65-F5344CB8AC3E}">
        <p14:creationId xmlns:p14="http://schemas.microsoft.com/office/powerpoint/2010/main" val="2886893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SzPts val="1000"/>
              <a:tabLst>
                <a:tab pos="457200" algn="l"/>
              </a:tabLst>
            </a:pPr>
            <a:endParaRPr lang="en-US" dirty="0"/>
          </a:p>
        </p:txBody>
      </p:sp>
      <p:sp>
        <p:nvSpPr>
          <p:cNvPr id="4" name="Slide Number Placeholder 3"/>
          <p:cNvSpPr>
            <a:spLocks noGrp="1"/>
          </p:cNvSpPr>
          <p:nvPr>
            <p:ph type="sldNum" sz="quarter" idx="5"/>
          </p:nvPr>
        </p:nvSpPr>
        <p:spPr/>
        <p:txBody>
          <a:bodyPr/>
          <a:lstStyle/>
          <a:p>
            <a:fld id="{F17E7B7F-8643-4909-8716-438D3A6D82CC}" type="slidenum">
              <a:rPr lang="en-US" smtClean="0"/>
              <a:t>4</a:t>
            </a:fld>
            <a:endParaRPr lang="en-US"/>
          </a:p>
        </p:txBody>
      </p:sp>
    </p:spTree>
    <p:extLst>
      <p:ext uri="{BB962C8B-B14F-4D97-AF65-F5344CB8AC3E}">
        <p14:creationId xmlns:p14="http://schemas.microsoft.com/office/powerpoint/2010/main" val="3478068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7E7B7F-8643-4909-8716-438D3A6D82CC}" type="slidenum">
              <a:rPr lang="en-US" smtClean="0"/>
              <a:t>5</a:t>
            </a:fld>
            <a:endParaRPr lang="en-US"/>
          </a:p>
        </p:txBody>
      </p:sp>
    </p:spTree>
    <p:extLst>
      <p:ext uri="{BB962C8B-B14F-4D97-AF65-F5344CB8AC3E}">
        <p14:creationId xmlns:p14="http://schemas.microsoft.com/office/powerpoint/2010/main" val="3705905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7E7B7F-8643-4909-8716-438D3A6D82CC}" type="slidenum">
              <a:rPr lang="en-US" smtClean="0"/>
              <a:t>6</a:t>
            </a:fld>
            <a:endParaRPr lang="en-US"/>
          </a:p>
        </p:txBody>
      </p:sp>
    </p:spTree>
    <p:extLst>
      <p:ext uri="{BB962C8B-B14F-4D97-AF65-F5344CB8AC3E}">
        <p14:creationId xmlns:p14="http://schemas.microsoft.com/office/powerpoint/2010/main" val="1986682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7E7B7F-8643-4909-8716-438D3A6D82CC}" type="slidenum">
              <a:rPr lang="en-US" smtClean="0"/>
              <a:t>7</a:t>
            </a:fld>
            <a:endParaRPr lang="en-US"/>
          </a:p>
        </p:txBody>
      </p:sp>
    </p:spTree>
    <p:extLst>
      <p:ext uri="{BB962C8B-B14F-4D97-AF65-F5344CB8AC3E}">
        <p14:creationId xmlns:p14="http://schemas.microsoft.com/office/powerpoint/2010/main" val="1431856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7E7B7F-8643-4909-8716-438D3A6D82CC}" type="slidenum">
              <a:rPr lang="en-US" smtClean="0"/>
              <a:t>8</a:t>
            </a:fld>
            <a:endParaRPr lang="en-US"/>
          </a:p>
        </p:txBody>
      </p:sp>
    </p:spTree>
    <p:extLst>
      <p:ext uri="{BB962C8B-B14F-4D97-AF65-F5344CB8AC3E}">
        <p14:creationId xmlns:p14="http://schemas.microsoft.com/office/powerpoint/2010/main" val="146617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7E7B7F-8643-4909-8716-438D3A6D82CC}" type="slidenum">
              <a:rPr lang="en-US" smtClean="0"/>
              <a:t>9</a:t>
            </a:fld>
            <a:endParaRPr lang="en-US"/>
          </a:p>
        </p:txBody>
      </p:sp>
    </p:spTree>
    <p:extLst>
      <p:ext uri="{BB962C8B-B14F-4D97-AF65-F5344CB8AC3E}">
        <p14:creationId xmlns:p14="http://schemas.microsoft.com/office/powerpoint/2010/main" val="3945936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7E7B7F-8643-4909-8716-438D3A6D82CC}" type="slidenum">
              <a:rPr lang="en-US" smtClean="0"/>
              <a:t>10</a:t>
            </a:fld>
            <a:endParaRPr lang="en-US"/>
          </a:p>
        </p:txBody>
      </p:sp>
    </p:spTree>
    <p:extLst>
      <p:ext uri="{BB962C8B-B14F-4D97-AF65-F5344CB8AC3E}">
        <p14:creationId xmlns:p14="http://schemas.microsoft.com/office/powerpoint/2010/main" val="21426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EE7DF-C1B6-267F-9FC1-154220FE60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2DD0B93-E418-8B36-24C3-D4FA4E225B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18AD61-0028-EC47-AA4E-E1C3023884A8}"/>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5" name="Footer Placeholder 4">
            <a:extLst>
              <a:ext uri="{FF2B5EF4-FFF2-40B4-BE49-F238E27FC236}">
                <a16:creationId xmlns:a16="http://schemas.microsoft.com/office/drawing/2014/main" id="{D05BFD28-FE90-E6CF-20AE-582104544B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883831-7C5E-1FD2-580B-4D0C03E9A878}"/>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2198701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359A6-A105-B5C3-DA1B-0DC4EF2FE2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3E1042-A06D-0033-D75B-663A1105242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EE32F1-699D-47E5-1328-3C41346A59A3}"/>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5" name="Footer Placeholder 4">
            <a:extLst>
              <a:ext uri="{FF2B5EF4-FFF2-40B4-BE49-F238E27FC236}">
                <a16:creationId xmlns:a16="http://schemas.microsoft.com/office/drawing/2014/main" id="{024A097A-39B5-9B0A-222F-23D2079628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FDF18A-B55F-0603-7D19-F7585FC76680}"/>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878358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063F3F-AC28-1448-B830-48520D53D78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2EAD71E-D8FE-7A20-C7AF-DC1BDFA200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0C2DCE-0F33-7A18-8625-BB60F1F0892A}"/>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5" name="Footer Placeholder 4">
            <a:extLst>
              <a:ext uri="{FF2B5EF4-FFF2-40B4-BE49-F238E27FC236}">
                <a16:creationId xmlns:a16="http://schemas.microsoft.com/office/drawing/2014/main" id="{09D57782-127B-44C6-4B00-04952E976D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17777D-9541-5730-E7AC-A7343584BB59}"/>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2191767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607AE-4F26-D798-05F4-A65C683CE7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57B4CA-8912-5882-D659-56C469BE4A9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2F1DC8-627C-4192-4B52-86C1BE6D1B71}"/>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5" name="Footer Placeholder 4">
            <a:extLst>
              <a:ext uri="{FF2B5EF4-FFF2-40B4-BE49-F238E27FC236}">
                <a16:creationId xmlns:a16="http://schemas.microsoft.com/office/drawing/2014/main" id="{C1470C9E-97FD-E761-27C7-E766EDAC3C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B6AA08-50FC-D4AF-DC17-56F0A6D418D0}"/>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4110847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ADE48-597F-834E-5D8B-7A9EEA4EC1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76F069E-A402-5D40-C1E8-6500B34B022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3558A61-D1E7-7C87-C2DF-2C4D44DF8D8A}"/>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5" name="Footer Placeholder 4">
            <a:extLst>
              <a:ext uri="{FF2B5EF4-FFF2-40B4-BE49-F238E27FC236}">
                <a16:creationId xmlns:a16="http://schemas.microsoft.com/office/drawing/2014/main" id="{6F9D169D-C26C-B44A-A997-79E22F33F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992A68-1FF3-7A89-C290-1E99514C9F0E}"/>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2922642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19289-D174-1EED-55FE-3C5F9CDE4E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BCEDA7-35DA-2050-DC4A-D7B51C78148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914350B-B447-CE1F-7CC6-9BF132138F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CB9A700-8066-72C2-CF90-254C4D626B4C}"/>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6" name="Footer Placeholder 5">
            <a:extLst>
              <a:ext uri="{FF2B5EF4-FFF2-40B4-BE49-F238E27FC236}">
                <a16:creationId xmlns:a16="http://schemas.microsoft.com/office/drawing/2014/main" id="{B7300A4C-9C44-F77C-5D35-FB343405EC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71699C-4D68-A316-2550-534DC0164DB3}"/>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2561645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F3C90-845E-661A-9B44-B9D6B68F811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91253E9-CF48-54D7-744B-A9856C9C47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893455-C899-9EB1-7D04-A65D853A61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1337920-ABD8-A370-3A4D-6445C26714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0C2CC3E-3224-C207-F57F-D0B88A7B2E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CE5B197-3D68-D608-6B53-58CDF7164678}"/>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8" name="Footer Placeholder 7">
            <a:extLst>
              <a:ext uri="{FF2B5EF4-FFF2-40B4-BE49-F238E27FC236}">
                <a16:creationId xmlns:a16="http://schemas.microsoft.com/office/drawing/2014/main" id="{BA517207-ABB7-EDED-76D2-C14E9B4AA3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D9D012-ABB5-289E-127D-847EE34B0879}"/>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2221924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DAD6F-5BCD-09C0-1C92-9BCFC90520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34C5D27-F168-8F91-1667-D96E0ABE3B36}"/>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4" name="Footer Placeholder 3">
            <a:extLst>
              <a:ext uri="{FF2B5EF4-FFF2-40B4-BE49-F238E27FC236}">
                <a16:creationId xmlns:a16="http://schemas.microsoft.com/office/drawing/2014/main" id="{BAE40AE7-D930-3FC2-25C4-798DA32B87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FA18CC-2443-058F-EBA5-B6D363B18910}"/>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2637982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1BBF44-6C7B-17FC-39CD-0E34676B893E}"/>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3" name="Footer Placeholder 2">
            <a:extLst>
              <a:ext uri="{FF2B5EF4-FFF2-40B4-BE49-F238E27FC236}">
                <a16:creationId xmlns:a16="http://schemas.microsoft.com/office/drawing/2014/main" id="{20705E82-1BE3-D939-B3E4-94C913B8D5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8BC9759-53E9-6A60-1E51-6EDC111F7EB2}"/>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3811666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EC9E3-C734-415F-39ED-F616B76E62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F4EC358-39C5-E1C6-3507-92AFC0DBD6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6FD70EB-FEDB-395F-02F1-98F3D38AE4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DA049B-F078-CCA6-2A47-E607843B7FEB}"/>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6" name="Footer Placeholder 5">
            <a:extLst>
              <a:ext uri="{FF2B5EF4-FFF2-40B4-BE49-F238E27FC236}">
                <a16:creationId xmlns:a16="http://schemas.microsoft.com/office/drawing/2014/main" id="{E50F7E21-801A-33B7-CEF3-2FCE62AE24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528700-5FFF-5334-FA9B-6D58902023EF}"/>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1149425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5C640-8AB2-236F-5F96-99ABFF11A6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C4EB7A-97C5-E76C-B077-6D052656E1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19F0A7-7DC6-94AC-DA1F-7DB7BACAB5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C019F6-077B-260B-D920-EA7377C1D30D}"/>
              </a:ext>
            </a:extLst>
          </p:cNvPr>
          <p:cNvSpPr>
            <a:spLocks noGrp="1"/>
          </p:cNvSpPr>
          <p:nvPr>
            <p:ph type="dt" sz="half" idx="10"/>
          </p:nvPr>
        </p:nvSpPr>
        <p:spPr/>
        <p:txBody>
          <a:bodyPr/>
          <a:lstStyle/>
          <a:p>
            <a:fld id="{D18E90C9-129E-4D5A-B657-92DA1FAF335C}" type="datetimeFigureOut">
              <a:rPr lang="en-US" smtClean="0"/>
              <a:t>10/22/2025</a:t>
            </a:fld>
            <a:endParaRPr lang="en-US"/>
          </a:p>
        </p:txBody>
      </p:sp>
      <p:sp>
        <p:nvSpPr>
          <p:cNvPr id="6" name="Footer Placeholder 5">
            <a:extLst>
              <a:ext uri="{FF2B5EF4-FFF2-40B4-BE49-F238E27FC236}">
                <a16:creationId xmlns:a16="http://schemas.microsoft.com/office/drawing/2014/main" id="{0083292F-1214-615E-907D-1229B1736C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16A49D-2853-0101-6CF0-A92153CDE32E}"/>
              </a:ext>
            </a:extLst>
          </p:cNvPr>
          <p:cNvSpPr>
            <a:spLocks noGrp="1"/>
          </p:cNvSpPr>
          <p:nvPr>
            <p:ph type="sldNum" sz="quarter" idx="12"/>
          </p:nvPr>
        </p:nvSpPr>
        <p:spPr/>
        <p:txBody>
          <a:bodyPr/>
          <a:lstStyle/>
          <a:p>
            <a:fld id="{BA8BC5BD-EFD7-40DF-AB88-7B0CFDAE1195}" type="slidenum">
              <a:rPr lang="en-US" smtClean="0"/>
              <a:t>‹#›</a:t>
            </a:fld>
            <a:endParaRPr lang="en-US"/>
          </a:p>
        </p:txBody>
      </p:sp>
    </p:spTree>
    <p:extLst>
      <p:ext uri="{BB962C8B-B14F-4D97-AF65-F5344CB8AC3E}">
        <p14:creationId xmlns:p14="http://schemas.microsoft.com/office/powerpoint/2010/main" val="94539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E5814F-C1A9-F459-3E70-B5A19B6879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96583A-2F5F-2428-7CC1-BA53E4E4EB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971798-B0FC-39A3-FE98-0CE135EDDD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18E90C9-129E-4D5A-B657-92DA1FAF335C}" type="datetimeFigureOut">
              <a:rPr lang="en-US" smtClean="0"/>
              <a:t>10/22/2025</a:t>
            </a:fld>
            <a:endParaRPr lang="en-US"/>
          </a:p>
        </p:txBody>
      </p:sp>
      <p:sp>
        <p:nvSpPr>
          <p:cNvPr id="5" name="Footer Placeholder 4">
            <a:extLst>
              <a:ext uri="{FF2B5EF4-FFF2-40B4-BE49-F238E27FC236}">
                <a16:creationId xmlns:a16="http://schemas.microsoft.com/office/drawing/2014/main" id="{F564771F-0A60-D48A-2CEE-82AF4E6BDC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A518744-B23A-FD22-C1A5-152CD74A1A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A8BC5BD-EFD7-40DF-AB88-7B0CFDAE1195}" type="slidenum">
              <a:rPr lang="en-US" smtClean="0"/>
              <a:t>‹#›</a:t>
            </a:fld>
            <a:endParaRPr lang="en-US"/>
          </a:p>
        </p:txBody>
      </p:sp>
    </p:spTree>
    <p:extLst>
      <p:ext uri="{BB962C8B-B14F-4D97-AF65-F5344CB8AC3E}">
        <p14:creationId xmlns:p14="http://schemas.microsoft.com/office/powerpoint/2010/main" val="20904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hyperlink" Target="mailto:info_mtp.fct@us.navy.mil"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hyperlink" Target="mailto:info_mtp.fct@us.navy.mil" TargetMode="Externa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7DC181-5942-648E-C9F4-AB5BF13B6D70}"/>
              </a:ext>
            </a:extLst>
          </p:cNvPr>
          <p:cNvSpPr>
            <a:spLocks noGrp="1"/>
          </p:cNvSpPr>
          <p:nvPr>
            <p:ph idx="1"/>
          </p:nvPr>
        </p:nvSpPr>
        <p:spPr>
          <a:xfrm>
            <a:off x="838200" y="1825625"/>
            <a:ext cx="10515600" cy="2540187"/>
          </a:xfrm>
        </p:spPr>
        <p:txBody>
          <a:bodyPr/>
          <a:lstStyle/>
          <a:p>
            <a:pPr marL="0" indent="0" algn="ctr">
              <a:buNone/>
            </a:pPr>
            <a:r>
              <a:rPr lang="en-US" sz="3200" b="1" dirty="0" smtClean="0">
                <a:solidFill>
                  <a:schemeClr val="tx2">
                    <a:lumMod val="90000"/>
                    <a:lumOff val="10000"/>
                  </a:schemeClr>
                </a:solidFill>
                <a:latin typeface="Arial" panose="020B0604020202020204" pitchFamily="34" charset="0"/>
                <a:cs typeface="Arial" panose="020B0604020202020204" pitchFamily="34" charset="0"/>
              </a:rPr>
              <a:t>GO CITY SIGHTSEEING PASSES</a:t>
            </a:r>
            <a:endParaRPr lang="en-US" sz="3200" b="1" dirty="0">
              <a:solidFill>
                <a:schemeClr val="tx2">
                  <a:lumMod val="90000"/>
                  <a:lumOff val="10000"/>
                </a:schemeClr>
              </a:solidFill>
              <a:latin typeface="Arial" panose="020B0604020202020204" pitchFamily="34" charset="0"/>
              <a:cs typeface="Arial" panose="020B0604020202020204" pitchFamily="34" charset="0"/>
            </a:endParaRPr>
          </a:p>
          <a:p>
            <a:pPr marL="0" indent="0" algn="ctr">
              <a:buNone/>
            </a:pPr>
            <a:r>
              <a:rPr lang="en-US" sz="3200" b="1" dirty="0" smtClean="0">
                <a:solidFill>
                  <a:schemeClr val="tx2">
                    <a:lumMod val="90000"/>
                    <a:lumOff val="10000"/>
                  </a:schemeClr>
                </a:solidFill>
                <a:latin typeface="Arial" panose="020B0604020202020204" pitchFamily="34" charset="0"/>
                <a:cs typeface="Arial" panose="020B0604020202020204" pitchFamily="34" charset="0"/>
              </a:rPr>
              <a:t>Oct 15, 2025</a:t>
            </a:r>
            <a:endParaRPr lang="en-US" sz="3200" b="1" dirty="0">
              <a:solidFill>
                <a:schemeClr val="tx2">
                  <a:lumMod val="90000"/>
                  <a:lumOff val="10000"/>
                </a:schemeClr>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326FD58-3424-B1FA-878C-F9E9956D4A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944" y="235672"/>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61626F71-74AE-90AA-310A-8E3E0B5435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76377" y="235672"/>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C23B8E33-EA33-CD74-FD7E-AFDC9F0AADB4}"/>
              </a:ext>
            </a:extLst>
          </p:cNvPr>
          <p:cNvCxnSpPr/>
          <p:nvPr/>
        </p:nvCxnSpPr>
        <p:spPr>
          <a:xfrm>
            <a:off x="374073" y="1337895"/>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A6E1CBC-7776-243D-4255-20D04CC8497C}"/>
              </a:ext>
            </a:extLst>
          </p:cNvPr>
          <p:cNvCxnSpPr/>
          <p:nvPr/>
        </p:nvCxnSpPr>
        <p:spPr>
          <a:xfrm>
            <a:off x="374073" y="1283423"/>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E5BCE1B-0A2C-5157-54C5-D8A0FE7E4FB5}"/>
              </a:ext>
            </a:extLst>
          </p:cNvPr>
          <p:cNvSpPr txBox="1"/>
          <p:nvPr/>
        </p:nvSpPr>
        <p:spPr>
          <a:xfrm>
            <a:off x="3558990" y="417681"/>
            <a:ext cx="5549152" cy="646331"/>
          </a:xfrm>
          <a:prstGeom prst="rect">
            <a:avLst/>
          </a:prstGeom>
          <a:noFill/>
        </p:spPr>
        <p:txBody>
          <a:bodyPr wrap="square" rtlCol="0">
            <a:spAutoFit/>
          </a:bodyPr>
          <a:lstStyle/>
          <a:p>
            <a:r>
              <a:rPr lang="en-US" sz="3600" b="1" dirty="0">
                <a:solidFill>
                  <a:schemeClr val="tx2">
                    <a:lumMod val="90000"/>
                    <a:lumOff val="10000"/>
                  </a:schemeClr>
                </a:solidFill>
                <a:latin typeface="Arial" panose="020B0604020202020204" pitchFamily="34" charset="0"/>
                <a:cs typeface="Arial" panose="020B0604020202020204" pitchFamily="34" charset="0"/>
              </a:rPr>
              <a:t>Military Ticket Program</a:t>
            </a:r>
          </a:p>
        </p:txBody>
      </p:sp>
    </p:spTree>
    <p:extLst>
      <p:ext uri="{BB962C8B-B14F-4D97-AF65-F5344CB8AC3E}">
        <p14:creationId xmlns:p14="http://schemas.microsoft.com/office/powerpoint/2010/main" val="37083855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A849D18B-BF1E-CDA7-D4A7-B96CF8E478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10C570D-C2EA-D490-9C72-ECA5FE9B4C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C996066C-70BB-C71B-57A0-82A72FC52BA2}"/>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ED8C7E36-BF29-D384-88F7-C3AFA00ACBE5}"/>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
        <p:nvSpPr>
          <p:cNvPr id="7" name="TextBox 6"/>
          <p:cNvSpPr txBox="1"/>
          <p:nvPr/>
        </p:nvSpPr>
        <p:spPr>
          <a:xfrm>
            <a:off x="183930" y="1466759"/>
            <a:ext cx="6316458" cy="923330"/>
          </a:xfrm>
          <a:prstGeom prst="rect">
            <a:avLst/>
          </a:prstGeom>
          <a:noFill/>
        </p:spPr>
        <p:txBody>
          <a:bodyPr wrap="square" rtlCol="0">
            <a:spAutoFit/>
          </a:bodyPr>
          <a:lstStyle/>
          <a:p>
            <a:r>
              <a:rPr lang="en-US" dirty="0">
                <a:solidFill>
                  <a:schemeClr val="tx2">
                    <a:lumMod val="90000"/>
                    <a:lumOff val="10000"/>
                  </a:schemeClr>
                </a:solidFill>
                <a:latin typeface="Arial" panose="020B0604020202020204" pitchFamily="34" charset="0"/>
                <a:cs typeface="Arial" panose="020B0604020202020204" pitchFamily="34" charset="0"/>
              </a:rPr>
              <a:t>When needing to </a:t>
            </a:r>
            <a:r>
              <a:rPr lang="en-US" dirty="0" smtClean="0">
                <a:solidFill>
                  <a:schemeClr val="tx2">
                    <a:lumMod val="90000"/>
                    <a:lumOff val="10000"/>
                  </a:schemeClr>
                </a:solidFill>
                <a:latin typeface="Arial" panose="020B0604020202020204" pitchFamily="34" charset="0"/>
                <a:cs typeface="Arial" panose="020B0604020202020204" pitchFamily="34" charset="0"/>
              </a:rPr>
              <a:t>cancel tickets sold through the new API, </a:t>
            </a:r>
            <a:r>
              <a:rPr lang="en-US" dirty="0">
                <a:solidFill>
                  <a:schemeClr val="tx2">
                    <a:lumMod val="90000"/>
                    <a:lumOff val="10000"/>
                  </a:schemeClr>
                </a:solidFill>
                <a:latin typeface="Arial" panose="020B0604020202020204" pitchFamily="34" charset="0"/>
                <a:cs typeface="Arial" panose="020B0604020202020204" pitchFamily="34" charset="0"/>
              </a:rPr>
              <a:t>if tickets have not left the office, </a:t>
            </a:r>
            <a:r>
              <a:rPr lang="en-US" dirty="0" smtClean="0">
                <a:solidFill>
                  <a:schemeClr val="tx2">
                    <a:lumMod val="90000"/>
                    <a:lumOff val="10000"/>
                  </a:schemeClr>
                </a:solidFill>
                <a:latin typeface="Arial" panose="020B0604020202020204" pitchFamily="34" charset="0"/>
                <a:cs typeface="Arial" panose="020B0604020202020204" pitchFamily="34" charset="0"/>
              </a:rPr>
              <a:t>click the </a:t>
            </a:r>
            <a:r>
              <a:rPr lang="en-US" dirty="0" smtClean="0">
                <a:solidFill>
                  <a:srgbClr val="FF0000"/>
                </a:solidFill>
                <a:latin typeface="Arial" panose="020B0604020202020204" pitchFamily="34" charset="0"/>
                <a:cs typeface="Arial" panose="020B0604020202020204" pitchFamily="34" charset="0"/>
              </a:rPr>
              <a:t>RED</a:t>
            </a:r>
            <a:r>
              <a:rPr lang="en-US" dirty="0" smtClean="0">
                <a:solidFill>
                  <a:schemeClr val="tx2">
                    <a:lumMod val="90000"/>
                    <a:lumOff val="10000"/>
                  </a:schemeClr>
                </a:solidFill>
                <a:latin typeface="Arial" panose="020B0604020202020204" pitchFamily="34" charset="0"/>
                <a:cs typeface="Arial" panose="020B0604020202020204" pitchFamily="34" charset="0"/>
              </a:rPr>
              <a:t> cancel button</a:t>
            </a:r>
            <a:endParaRPr lang="en-US" dirty="0">
              <a:solidFill>
                <a:schemeClr val="tx2">
                  <a:lumMod val="90000"/>
                  <a:lumOff val="10000"/>
                </a:schemeClr>
              </a:solidFill>
              <a:latin typeface="Arial" panose="020B0604020202020204" pitchFamily="34" charset="0"/>
              <a:cs typeface="Arial" panose="020B0604020202020204" pitchFamily="34" charset="0"/>
            </a:endParaRPr>
          </a:p>
          <a:p>
            <a:endParaRPr lang="en-US" dirty="0"/>
          </a:p>
        </p:txBody>
      </p:sp>
      <p:pic>
        <p:nvPicPr>
          <p:cNvPr id="3074" name="Picture 2" descr="Inline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35881" y="1472977"/>
            <a:ext cx="5255648" cy="2124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83930" y="2804002"/>
            <a:ext cx="5981457" cy="646331"/>
          </a:xfrm>
          <a:prstGeom prst="rect">
            <a:avLst/>
          </a:prstGeom>
          <a:noFill/>
        </p:spPr>
        <p:txBody>
          <a:bodyPr wrap="square" rtlCol="0">
            <a:spAutoFit/>
          </a:bodyPr>
          <a:lstStyle/>
          <a:p>
            <a:r>
              <a:rPr lang="en-US" dirty="0" smtClean="0">
                <a:solidFill>
                  <a:srgbClr val="002060"/>
                </a:solidFill>
                <a:latin typeface="Arial" panose="020B0604020202020204" pitchFamily="34" charset="0"/>
                <a:cs typeface="Arial" panose="020B0604020202020204" pitchFamily="34" charset="0"/>
              </a:rPr>
              <a:t>Next, </a:t>
            </a:r>
            <a:r>
              <a:rPr lang="en-US" dirty="0">
                <a:solidFill>
                  <a:srgbClr val="002060"/>
                </a:solidFill>
                <a:latin typeface="Arial" panose="020B0604020202020204" pitchFamily="34" charset="0"/>
                <a:cs typeface="Arial" panose="020B0604020202020204" pitchFamily="34" charset="0"/>
              </a:rPr>
              <a:t>you will see this pop up </a:t>
            </a:r>
            <a:r>
              <a:rPr lang="en-US" dirty="0" smtClean="0">
                <a:solidFill>
                  <a:srgbClr val="002060"/>
                </a:solidFill>
                <a:latin typeface="Arial" panose="020B0604020202020204" pitchFamily="34" charset="0"/>
                <a:cs typeface="Arial" panose="020B0604020202020204" pitchFamily="34" charset="0"/>
              </a:rPr>
              <a:t>indicating </a:t>
            </a:r>
            <a:r>
              <a:rPr lang="en-US" dirty="0">
                <a:solidFill>
                  <a:srgbClr val="002060"/>
                </a:solidFill>
                <a:latin typeface="Arial" panose="020B0604020202020204" pitchFamily="34" charset="0"/>
                <a:cs typeface="Arial" panose="020B0604020202020204" pitchFamily="34" charset="0"/>
              </a:rPr>
              <a:t>that to cancel </a:t>
            </a:r>
            <a:r>
              <a:rPr lang="en-US" dirty="0" smtClean="0">
                <a:solidFill>
                  <a:srgbClr val="002060"/>
                </a:solidFill>
                <a:latin typeface="Arial" panose="020B0604020202020204" pitchFamily="34" charset="0"/>
                <a:cs typeface="Arial" panose="020B0604020202020204" pitchFamily="34" charset="0"/>
              </a:rPr>
              <a:t>one  </a:t>
            </a:r>
            <a:r>
              <a:rPr lang="en-US" dirty="0">
                <a:solidFill>
                  <a:srgbClr val="002060"/>
                </a:solidFill>
                <a:latin typeface="Arial" panose="020B0604020202020204" pitchFamily="34" charset="0"/>
                <a:cs typeface="Arial" panose="020B0604020202020204" pitchFamily="34" charset="0"/>
              </a:rPr>
              <a:t>ticket is to cancel all like tickets on the order.</a:t>
            </a:r>
          </a:p>
        </p:txBody>
      </p:sp>
      <p:pic>
        <p:nvPicPr>
          <p:cNvPr id="3075" name="Picture 3" descr="Inline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55576" y="3535481"/>
            <a:ext cx="6756905" cy="323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41440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80DE334B-AEB5-3617-CA9F-2142726A20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a:extLst>
              <a:ext uri="{FF2B5EF4-FFF2-40B4-BE49-F238E27FC236}">
                <a16:creationId xmlns:a16="http://schemas.microsoft.com/office/drawing/2014/main" id="{869F75DE-AD54-60E4-5CA6-75F1198636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DCC3E1E7-8598-BFC0-F838-3CE16349F102}"/>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05ECB0A5-9746-399D-21B0-15B3A38C7156}"/>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B845DB3-290A-32C2-5EEB-939217FE8942}"/>
              </a:ext>
            </a:extLst>
          </p:cNvPr>
          <p:cNvSpPr txBox="1"/>
          <p:nvPr/>
        </p:nvSpPr>
        <p:spPr>
          <a:xfrm>
            <a:off x="300471" y="1325403"/>
            <a:ext cx="11719251" cy="3139321"/>
          </a:xfrm>
          <a:prstGeom prst="rect">
            <a:avLst/>
          </a:prstGeom>
          <a:noFill/>
        </p:spPr>
        <p:txBody>
          <a:bodyPr wrap="square" rtlCol="0">
            <a:spAutoFit/>
          </a:bodyPr>
          <a:lstStyle/>
          <a:p>
            <a:r>
              <a:rPr lang="en-US" b="1" dirty="0" smtClean="0">
                <a:solidFill>
                  <a:srgbClr val="002060"/>
                </a:solidFill>
                <a:latin typeface="Arial" panose="020B0604020202020204" pitchFamily="34" charset="0"/>
                <a:cs typeface="Arial" panose="020B0604020202020204" pitchFamily="34" charset="0"/>
              </a:rPr>
              <a:t>CANCELATIONS:</a:t>
            </a:r>
            <a:r>
              <a:rPr lang="en-US" b="1" dirty="0" smtClean="0">
                <a:solidFill>
                  <a:srgbClr val="FF0000"/>
                </a:solidFill>
                <a:latin typeface="Arial" panose="020B0604020202020204" pitchFamily="34" charset="0"/>
                <a:ea typeface="Aptos" panose="020B0004020202020204" pitchFamily="34" charset="0"/>
                <a:cs typeface="Arial" panose="020B0604020202020204" pitchFamily="34" charset="0"/>
              </a:rPr>
              <a:t> </a:t>
            </a:r>
          </a:p>
          <a:p>
            <a:endParaRPr lang="en-US" b="1"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en-US" b="1" dirty="0" smtClean="0">
                <a:solidFill>
                  <a:srgbClr val="002060"/>
                </a:solidFill>
                <a:latin typeface="Arial" panose="020B0604020202020204" pitchFamily="34" charset="0"/>
                <a:ea typeface="Aptos" panose="020B0004020202020204" pitchFamily="34" charset="0"/>
                <a:cs typeface="Arial" panose="020B0604020202020204" pitchFamily="34" charset="0"/>
              </a:rPr>
              <a:t>New </a:t>
            </a:r>
            <a:r>
              <a:rPr lang="en-US" b="1" dirty="0">
                <a:solidFill>
                  <a:srgbClr val="002060"/>
                </a:solidFill>
                <a:latin typeface="Arial" panose="020B0604020202020204" pitchFamily="34" charset="0"/>
                <a:ea typeface="Aptos" panose="020B0004020202020204" pitchFamily="34" charset="0"/>
                <a:cs typeface="Arial" panose="020B0604020202020204" pitchFamily="34" charset="0"/>
              </a:rPr>
              <a:t>API Redeam Cancelations</a:t>
            </a:r>
            <a:r>
              <a:rPr lang="en-US" b="1" dirty="0" smtClean="0">
                <a:solidFill>
                  <a:srgbClr val="002060"/>
                </a:solidFill>
                <a:latin typeface="Arial" panose="020B0604020202020204" pitchFamily="34" charset="0"/>
                <a:ea typeface="Aptos" panose="020B0004020202020204" pitchFamily="34" charset="0"/>
                <a:cs typeface="Arial" panose="020B0604020202020204" pitchFamily="34" charset="0"/>
              </a:rPr>
              <a:t>: </a:t>
            </a:r>
            <a:r>
              <a:rPr lang="en-US" sz="1400" dirty="0" smtClean="0">
                <a:solidFill>
                  <a:schemeClr val="tx2">
                    <a:lumMod val="90000"/>
                    <a:lumOff val="10000"/>
                  </a:schemeClr>
                </a:solidFill>
                <a:latin typeface="Arial" panose="020B0604020202020204" pitchFamily="34" charset="0"/>
                <a:cs typeface="Arial" panose="020B0604020202020204" pitchFamily="34" charset="0"/>
              </a:rPr>
              <a:t>When </a:t>
            </a:r>
            <a:r>
              <a:rPr lang="en-US" sz="1400" dirty="0">
                <a:solidFill>
                  <a:schemeClr val="tx2">
                    <a:lumMod val="90000"/>
                    <a:lumOff val="10000"/>
                  </a:schemeClr>
                </a:solidFill>
                <a:latin typeface="Arial" panose="020B0604020202020204" pitchFamily="34" charset="0"/>
                <a:cs typeface="Arial" panose="020B0604020202020204" pitchFamily="34" charset="0"/>
              </a:rPr>
              <a:t>cancelling tickets, you have two ways to do so. </a:t>
            </a:r>
            <a:endParaRPr lang="en-US" sz="1400" dirty="0" smtClean="0">
              <a:solidFill>
                <a:schemeClr val="tx2">
                  <a:lumMod val="90000"/>
                  <a:lumOff val="10000"/>
                </a:schemeClr>
              </a:solidFill>
              <a:latin typeface="Arial" panose="020B0604020202020204" pitchFamily="34" charset="0"/>
              <a:cs typeface="Arial" panose="020B0604020202020204" pitchFamily="34" charset="0"/>
            </a:endParaRPr>
          </a:p>
          <a:p>
            <a:pPr marL="342900" indent="-342900">
              <a:buAutoNum type="arabicPeriod"/>
            </a:pPr>
            <a:r>
              <a:rPr lang="en-US" sz="1400" dirty="0" smtClean="0">
                <a:solidFill>
                  <a:schemeClr val="tx2">
                    <a:lumMod val="90000"/>
                    <a:lumOff val="10000"/>
                  </a:schemeClr>
                </a:solidFill>
                <a:latin typeface="Arial" panose="020B0604020202020204" pitchFamily="34" charset="0"/>
                <a:cs typeface="Arial" panose="020B0604020202020204" pitchFamily="34" charset="0"/>
              </a:rPr>
              <a:t>Click </a:t>
            </a:r>
            <a:r>
              <a:rPr lang="en-US" sz="1400" dirty="0">
                <a:solidFill>
                  <a:schemeClr val="tx2">
                    <a:lumMod val="90000"/>
                    <a:lumOff val="10000"/>
                  </a:schemeClr>
                </a:solidFill>
                <a:latin typeface="Arial" panose="020B0604020202020204" pitchFamily="34" charset="0"/>
                <a:cs typeface="Arial" panose="020B0604020202020204" pitchFamily="34" charset="0"/>
              </a:rPr>
              <a:t>the red Cancel Tickets button at the bottom which will bring up a pop up with boxes you can select for which ticket you would like to cancel. The system will then look for any other tickets that have matching variant and attraction IDs as the selected ticket and automatically select those as well</a:t>
            </a:r>
            <a:r>
              <a:rPr lang="en-US" sz="1400" dirty="0" smtClean="0">
                <a:solidFill>
                  <a:schemeClr val="tx2">
                    <a:lumMod val="90000"/>
                    <a:lumOff val="10000"/>
                  </a:schemeClr>
                </a:solidFill>
                <a:latin typeface="Arial" panose="020B0604020202020204" pitchFamily="34" charset="0"/>
                <a:cs typeface="Arial" panose="020B0604020202020204" pitchFamily="34" charset="0"/>
              </a:rPr>
              <a:t>.</a:t>
            </a:r>
          </a:p>
          <a:p>
            <a:endParaRPr lang="en-US" sz="1400" dirty="0" smtClean="0">
              <a:solidFill>
                <a:schemeClr val="tx2">
                  <a:lumMod val="90000"/>
                  <a:lumOff val="10000"/>
                </a:schemeClr>
              </a:solidFill>
              <a:latin typeface="Arial" panose="020B0604020202020204" pitchFamily="34" charset="0"/>
              <a:cs typeface="Arial" panose="020B0604020202020204" pitchFamily="34" charset="0"/>
            </a:endParaRPr>
          </a:p>
          <a:p>
            <a:r>
              <a:rPr lang="en-US" sz="1400" dirty="0" smtClean="0">
                <a:solidFill>
                  <a:schemeClr val="tx2">
                    <a:lumMod val="90000"/>
                    <a:lumOff val="10000"/>
                  </a:schemeClr>
                </a:solidFill>
                <a:latin typeface="Arial" panose="020B0604020202020204" pitchFamily="34" charset="0"/>
                <a:cs typeface="Arial" panose="020B0604020202020204" pitchFamily="34" charset="0"/>
              </a:rPr>
              <a:t>2. Select </a:t>
            </a:r>
            <a:r>
              <a:rPr lang="en-US" sz="1400" dirty="0">
                <a:solidFill>
                  <a:schemeClr val="tx2">
                    <a:lumMod val="90000"/>
                    <a:lumOff val="10000"/>
                  </a:schemeClr>
                </a:solidFill>
                <a:latin typeface="Arial" panose="020B0604020202020204" pitchFamily="34" charset="0"/>
                <a:cs typeface="Arial" panose="020B0604020202020204" pitchFamily="34" charset="0"/>
              </a:rPr>
              <a:t>View Barcodes and then click the Cancel button next to one. This will cause a pop up to appear that informs you which tickets will also be cancelled along with that </a:t>
            </a:r>
            <a:r>
              <a:rPr lang="en-US" sz="1400" dirty="0" smtClean="0">
                <a:solidFill>
                  <a:schemeClr val="tx2">
                    <a:lumMod val="90000"/>
                    <a:lumOff val="10000"/>
                  </a:schemeClr>
                </a:solidFill>
                <a:latin typeface="Arial" panose="020B0604020202020204" pitchFamily="34" charset="0"/>
                <a:cs typeface="Arial" panose="020B0604020202020204" pitchFamily="34" charset="0"/>
              </a:rPr>
              <a:t>ticket </a:t>
            </a:r>
          </a:p>
          <a:p>
            <a:endParaRPr lang="en-US" sz="1400" dirty="0" smtClean="0">
              <a:solidFill>
                <a:schemeClr val="tx2">
                  <a:lumMod val="90000"/>
                  <a:lumOff val="10000"/>
                </a:schemeClr>
              </a:solidFill>
              <a:latin typeface="Arial" panose="020B0604020202020204" pitchFamily="34" charset="0"/>
              <a:cs typeface="Arial" panose="020B0604020202020204" pitchFamily="34" charset="0"/>
            </a:endParaRPr>
          </a:p>
          <a:p>
            <a:r>
              <a:rPr lang="en-US" sz="1400" b="1" dirty="0" smtClean="0">
                <a:solidFill>
                  <a:srgbClr val="002060"/>
                </a:solidFill>
                <a:latin typeface="Arial" panose="020B0604020202020204" pitchFamily="34" charset="0"/>
                <a:ea typeface="Aptos" panose="020B0004020202020204" pitchFamily="34" charset="0"/>
                <a:cs typeface="Arial" panose="020B0604020202020204" pitchFamily="34" charset="0"/>
              </a:rPr>
              <a:t>Partial </a:t>
            </a:r>
            <a:r>
              <a:rPr lang="en-US" sz="1400" b="1" dirty="0">
                <a:solidFill>
                  <a:srgbClr val="002060"/>
                </a:solidFill>
                <a:latin typeface="Arial" panose="020B0604020202020204" pitchFamily="34" charset="0"/>
                <a:ea typeface="Aptos" panose="020B0004020202020204" pitchFamily="34" charset="0"/>
                <a:cs typeface="Arial" panose="020B0604020202020204" pitchFamily="34" charset="0"/>
              </a:rPr>
              <a:t>cancelations per ticket type are not </a:t>
            </a:r>
            <a:r>
              <a:rPr lang="en-US" sz="1400" b="1" dirty="0" smtClean="0">
                <a:solidFill>
                  <a:srgbClr val="002060"/>
                </a:solidFill>
                <a:latin typeface="Arial" panose="020B0604020202020204" pitchFamily="34" charset="0"/>
                <a:ea typeface="Aptos" panose="020B0004020202020204" pitchFamily="34" charset="0"/>
                <a:cs typeface="Arial" panose="020B0604020202020204" pitchFamily="34" charset="0"/>
              </a:rPr>
              <a:t>allowed </a:t>
            </a:r>
            <a:r>
              <a:rPr lang="en-US" sz="1400" dirty="0" smtClean="0">
                <a:solidFill>
                  <a:srgbClr val="002060"/>
                </a:solidFill>
                <a:latin typeface="Arial" panose="020B0604020202020204" pitchFamily="34" charset="0"/>
                <a:ea typeface="Aptos" panose="020B0004020202020204" pitchFamily="34" charset="0"/>
                <a:cs typeface="Arial" panose="020B0604020202020204" pitchFamily="34" charset="0"/>
              </a:rPr>
              <a:t>meaning </a:t>
            </a:r>
            <a:r>
              <a:rPr lang="en-US" sz="1400" dirty="0">
                <a:solidFill>
                  <a:srgbClr val="002060"/>
                </a:solidFill>
                <a:latin typeface="Arial" panose="020B0604020202020204" pitchFamily="34" charset="0"/>
                <a:ea typeface="Aptos" panose="020B0004020202020204" pitchFamily="34" charset="0"/>
                <a:cs typeface="Arial" panose="020B0604020202020204" pitchFamily="34" charset="0"/>
              </a:rPr>
              <a:t>Adult &amp; Child tickets of same ticket type </a:t>
            </a:r>
            <a:r>
              <a:rPr lang="en-US" sz="1400" dirty="0" smtClean="0">
                <a:solidFill>
                  <a:srgbClr val="002060"/>
                </a:solidFill>
                <a:latin typeface="Arial" panose="020B0604020202020204" pitchFamily="34" charset="0"/>
                <a:ea typeface="Aptos" panose="020B0004020202020204" pitchFamily="34" charset="0"/>
                <a:cs typeface="Arial" panose="020B0604020202020204" pitchFamily="34" charset="0"/>
              </a:rPr>
              <a:t>will </a:t>
            </a:r>
            <a:r>
              <a:rPr lang="en-US" sz="1400" dirty="0">
                <a:solidFill>
                  <a:srgbClr val="002060"/>
                </a:solidFill>
                <a:latin typeface="Arial" panose="020B0604020202020204" pitchFamily="34" charset="0"/>
                <a:ea typeface="Aptos" panose="020B0004020202020204" pitchFamily="34" charset="0"/>
                <a:cs typeface="Arial" panose="020B0604020202020204" pitchFamily="34" charset="0"/>
              </a:rPr>
              <a:t>all be canceled</a:t>
            </a:r>
            <a:r>
              <a:rPr lang="en-US" sz="1400" dirty="0" smtClean="0">
                <a:solidFill>
                  <a:srgbClr val="002060"/>
                </a:solidFill>
                <a:latin typeface="Arial" panose="020B0604020202020204" pitchFamily="34" charset="0"/>
                <a:ea typeface="Aptos" panose="020B0004020202020204" pitchFamily="34" charset="0"/>
                <a:cs typeface="Arial" panose="020B0604020202020204" pitchFamily="34" charset="0"/>
              </a:rPr>
              <a:t>. </a:t>
            </a:r>
            <a:endParaRPr lang="en-US" sz="1400" dirty="0" smtClean="0">
              <a:solidFill>
                <a:schemeClr val="accent5">
                  <a:lumMod val="75000"/>
                </a:schemeClr>
              </a:solidFill>
              <a:latin typeface="Arial" panose="020B0604020202020204" pitchFamily="34" charset="0"/>
              <a:ea typeface="Aptos" panose="020B0004020202020204" pitchFamily="34" charset="0"/>
              <a:cs typeface="Arial" panose="020B0604020202020204" pitchFamily="34" charset="0"/>
            </a:endParaRPr>
          </a:p>
          <a:p>
            <a:endParaRPr lang="en-US" sz="1400" dirty="0">
              <a:solidFill>
                <a:schemeClr val="accent5">
                  <a:lumMod val="75000"/>
                </a:schemeClr>
              </a:solidFill>
              <a:latin typeface="Arial" panose="020B0604020202020204" pitchFamily="34" charset="0"/>
              <a:ea typeface="Aptos" panose="020B00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pic>
        <p:nvPicPr>
          <p:cNvPr id="7" name="Picture 6"/>
          <p:cNvPicPr>
            <a:picLocks noChangeAspect="1"/>
          </p:cNvPicPr>
          <p:nvPr/>
        </p:nvPicPr>
        <p:blipFill>
          <a:blip r:embed="rId5"/>
          <a:stretch>
            <a:fillRect/>
          </a:stretch>
        </p:blipFill>
        <p:spPr>
          <a:xfrm>
            <a:off x="963573" y="4363449"/>
            <a:ext cx="4311812" cy="2316706"/>
          </a:xfrm>
          <a:prstGeom prst="rect">
            <a:avLst/>
          </a:prstGeom>
        </p:spPr>
      </p:pic>
      <p:pic>
        <p:nvPicPr>
          <p:cNvPr id="9" name="Picture 8"/>
          <p:cNvPicPr>
            <a:picLocks noChangeAspect="1"/>
          </p:cNvPicPr>
          <p:nvPr/>
        </p:nvPicPr>
        <p:blipFill>
          <a:blip r:embed="rId6"/>
          <a:stretch>
            <a:fillRect/>
          </a:stretch>
        </p:blipFill>
        <p:spPr>
          <a:xfrm>
            <a:off x="5529466" y="4396154"/>
            <a:ext cx="5595949" cy="2046280"/>
          </a:xfrm>
          <a:prstGeom prst="rect">
            <a:avLst/>
          </a:prstGeom>
        </p:spPr>
      </p:pic>
    </p:spTree>
    <p:extLst>
      <p:ext uri="{BB962C8B-B14F-4D97-AF65-F5344CB8AC3E}">
        <p14:creationId xmlns:p14="http://schemas.microsoft.com/office/powerpoint/2010/main" val="1370315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5461" y="1533222"/>
            <a:ext cx="9144000" cy="3416320"/>
          </a:xfrm>
          <a:prstGeom prst="rect">
            <a:avLst/>
          </a:prstGeom>
        </p:spPr>
        <p:txBody>
          <a:bodyPr wrap="square">
            <a:spAutoFit/>
          </a:bodyPr>
          <a:lstStyle/>
          <a:p>
            <a:r>
              <a:rPr lang="en-US" b="1" dirty="0" smtClean="0">
                <a:solidFill>
                  <a:srgbClr val="002060"/>
                </a:solidFill>
                <a:latin typeface="Arial" panose="020B0604020202020204" pitchFamily="34" charset="0"/>
                <a:cs typeface="Arial" panose="020B0604020202020204" pitchFamily="34" charset="0"/>
              </a:rPr>
              <a:t>CANCELATIONS CONT’D:</a:t>
            </a:r>
            <a:r>
              <a:rPr lang="en-US" b="1" dirty="0" smtClean="0">
                <a:solidFill>
                  <a:srgbClr val="FF0000"/>
                </a:solidFill>
                <a:latin typeface="Arial" panose="020B0604020202020204" pitchFamily="34" charset="0"/>
                <a:ea typeface="Aptos" panose="020B0004020202020204" pitchFamily="34" charset="0"/>
                <a:cs typeface="Arial" panose="020B0604020202020204" pitchFamily="34" charset="0"/>
              </a:rPr>
              <a:t> </a:t>
            </a:r>
          </a:p>
          <a:p>
            <a:endParaRPr lang="en-US" b="1" dirty="0">
              <a:solidFill>
                <a:srgbClr val="FF0000"/>
              </a:solidFill>
              <a:latin typeface="Arial" panose="020B0604020202020204" pitchFamily="34" charset="0"/>
              <a:ea typeface="Aptos" panose="020B0004020202020204" pitchFamily="34" charset="0"/>
              <a:cs typeface="Arial" panose="020B0604020202020204" pitchFamily="34" charset="0"/>
            </a:endParaRPr>
          </a:p>
          <a:p>
            <a:pPr marL="285750" marR="0" indent="-285750">
              <a:buFont typeface="Arial" panose="020B0604020202020204" pitchFamily="34" charset="0"/>
              <a:buChar char="•"/>
            </a:pPr>
            <a:r>
              <a:rPr lang="en-US" dirty="0" smtClean="0">
                <a:solidFill>
                  <a:srgbClr val="002060"/>
                </a:solidFill>
                <a:latin typeface="Arial" panose="020B0604020202020204" pitchFamily="34" charset="0"/>
                <a:ea typeface="Aptos" panose="020B0004020202020204" pitchFamily="34" charset="0"/>
                <a:cs typeface="Arial" panose="020B0604020202020204" pitchFamily="34" charset="0"/>
              </a:rPr>
              <a:t>Cancelations </a:t>
            </a:r>
            <a:r>
              <a:rPr lang="en-US" dirty="0">
                <a:solidFill>
                  <a:srgbClr val="002060"/>
                </a:solidFill>
                <a:latin typeface="Arial" panose="020B0604020202020204" pitchFamily="34" charset="0"/>
                <a:ea typeface="Aptos" panose="020B0004020202020204" pitchFamily="34" charset="0"/>
                <a:cs typeface="Arial" panose="020B0604020202020204" pitchFamily="34" charset="0"/>
              </a:rPr>
              <a:t>are not allowed if any ticket within the reservation has been used, expired beyond the selling end date, or modified through the vendor.</a:t>
            </a:r>
          </a:p>
          <a:p>
            <a:pPr marR="0"/>
            <a:endParaRPr lang="en-US"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285750" indent="-28575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Complete a “Cancellation Request Form” for those that do not process and submit to </a:t>
            </a:r>
            <a:r>
              <a:rPr lang="en-US" b="1" u="sng" dirty="0">
                <a:latin typeface="Arial" panose="020B0604020202020204" pitchFamily="34" charset="0"/>
                <a:cs typeface="Arial" panose="020B0604020202020204" pitchFamily="34" charset="0"/>
                <a:hlinkClick r:id="rId3"/>
              </a:rPr>
              <a:t>info_mtp.fct@us.navy.mil</a:t>
            </a:r>
            <a:endParaRPr lang="en-US" b="1" u="sng"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b="1" u="sng"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MTP will reach out to the vendor to request the cancelation and will respond to bases with the vendor’s decision. </a:t>
            </a:r>
          </a:p>
          <a:p>
            <a:pPr marL="285750" indent="-285750">
              <a:buFont typeface="Arial" panose="020B0604020202020204" pitchFamily="34" charset="0"/>
              <a:buChar char="•"/>
            </a:pPr>
            <a:endParaRPr lang="en-US"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a:solidFill>
                <a:srgbClr val="002060"/>
              </a:solidFill>
              <a:latin typeface="Arial" panose="020B0604020202020204" pitchFamily="34" charset="0"/>
              <a:cs typeface="Arial" panose="020B0604020202020204" pitchFamily="34" charset="0"/>
            </a:endParaRPr>
          </a:p>
        </p:txBody>
      </p:sp>
      <p:pic>
        <p:nvPicPr>
          <p:cNvPr id="3" name="Picture 3">
            <a:extLst>
              <a:ext uri="{FF2B5EF4-FFF2-40B4-BE49-F238E27FC236}">
                <a16:creationId xmlns:a16="http://schemas.microsoft.com/office/drawing/2014/main" id="{80DE334B-AEB5-3617-CA9F-2142726A20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869F75DE-AD54-60E4-5CA6-75F1198636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DCC3E1E7-8598-BFC0-F838-3CE16349F102}"/>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5ECB0A5-9746-399D-21B0-15B3A38C7156}"/>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Tree>
    <p:extLst>
      <p:ext uri="{BB962C8B-B14F-4D97-AF65-F5344CB8AC3E}">
        <p14:creationId xmlns:p14="http://schemas.microsoft.com/office/powerpoint/2010/main" val="4688446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A5F718D7-A851-86AF-769F-9262967DC7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E4F2300-15BD-9CBA-947E-808E909550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D03914A4-94F8-CE32-6331-41C519199D47}"/>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4CF4FA33-2162-E73E-C43D-BB4D7AE37BA1}"/>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FC5B85D-BFEA-54CA-D36B-1CD1AEB0AE06}"/>
              </a:ext>
            </a:extLst>
          </p:cNvPr>
          <p:cNvSpPr txBox="1"/>
          <p:nvPr/>
        </p:nvSpPr>
        <p:spPr>
          <a:xfrm>
            <a:off x="489527" y="1690255"/>
            <a:ext cx="11480800" cy="3416320"/>
          </a:xfrm>
          <a:prstGeom prst="rect">
            <a:avLst/>
          </a:prstGeom>
          <a:noFill/>
        </p:spPr>
        <p:txBody>
          <a:bodyPr wrap="square" rtlCol="0">
            <a:spAutoFit/>
          </a:bodyPr>
          <a:lstStyle/>
          <a:p>
            <a:r>
              <a:rPr lang="en-US" b="1" dirty="0">
                <a:solidFill>
                  <a:srgbClr val="002060"/>
                </a:solidFill>
                <a:latin typeface="Arial" panose="020B0604020202020204" pitchFamily="34" charset="0"/>
                <a:cs typeface="Arial" panose="020B0604020202020204" pitchFamily="34" charset="0"/>
              </a:rPr>
              <a:t>Special Notes for Reconciliation:</a:t>
            </a:r>
          </a:p>
          <a:p>
            <a:endParaRPr lang="en-US"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solidFill>
                  <a:srgbClr val="002060"/>
                </a:solidFill>
                <a:latin typeface="Arial" panose="020B0604020202020204" pitchFamily="34" charset="0"/>
                <a:cs typeface="Arial" panose="020B0604020202020204" pitchFamily="34" charset="0"/>
              </a:rPr>
              <a:t>Changing price codes for tickets on the new API will </a:t>
            </a:r>
            <a:r>
              <a:rPr lang="en-US" dirty="0">
                <a:solidFill>
                  <a:srgbClr val="002060"/>
                </a:solidFill>
                <a:latin typeface="Arial" panose="020B0604020202020204" pitchFamily="34" charset="0"/>
                <a:cs typeface="Arial" panose="020B0604020202020204" pitchFamily="34" charset="0"/>
              </a:rPr>
              <a:t>allow </a:t>
            </a:r>
            <a:r>
              <a:rPr lang="en-US" dirty="0" smtClean="0">
                <a:solidFill>
                  <a:srgbClr val="002060"/>
                </a:solidFill>
                <a:latin typeface="Arial" panose="020B0604020202020204" pitchFamily="34" charset="0"/>
                <a:cs typeface="Arial" panose="020B0604020202020204" pitchFamily="34" charset="0"/>
              </a:rPr>
              <a:t>you to clearly identify </a:t>
            </a:r>
            <a:r>
              <a:rPr lang="en-US" dirty="0">
                <a:solidFill>
                  <a:srgbClr val="002060"/>
                </a:solidFill>
                <a:latin typeface="Arial" panose="020B0604020202020204" pitchFamily="34" charset="0"/>
                <a:cs typeface="Arial" panose="020B0604020202020204" pitchFamily="34" charset="0"/>
              </a:rPr>
              <a:t>tickets sold </a:t>
            </a:r>
            <a:r>
              <a:rPr lang="en-US" dirty="0" smtClean="0">
                <a:solidFill>
                  <a:srgbClr val="002060"/>
                </a:solidFill>
                <a:latin typeface="Arial" panose="020B0604020202020204" pitchFamily="34" charset="0"/>
                <a:cs typeface="Arial" panose="020B0604020202020204" pitchFamily="34" charset="0"/>
              </a:rPr>
              <a:t>through the deadline of </a:t>
            </a:r>
            <a:r>
              <a:rPr lang="en-US" dirty="0" smtClean="0">
                <a:solidFill>
                  <a:srgbClr val="FF0000"/>
                </a:solidFill>
                <a:latin typeface="Arial" panose="020B0604020202020204" pitchFamily="34" charset="0"/>
                <a:cs typeface="Arial" panose="020B0604020202020204" pitchFamily="34" charset="0"/>
              </a:rPr>
              <a:t>Oct 26, 2025 (old API) </a:t>
            </a:r>
            <a:r>
              <a:rPr lang="en-US" dirty="0" smtClean="0">
                <a:solidFill>
                  <a:srgbClr val="002060"/>
                </a:solidFill>
                <a:latin typeface="Arial" panose="020B0604020202020204" pitchFamily="34" charset="0"/>
                <a:cs typeface="Arial" panose="020B0604020202020204" pitchFamily="34" charset="0"/>
              </a:rPr>
              <a:t>vs tickets </a:t>
            </a:r>
            <a:r>
              <a:rPr lang="en-US" dirty="0">
                <a:solidFill>
                  <a:srgbClr val="002060"/>
                </a:solidFill>
                <a:latin typeface="Arial" panose="020B0604020202020204" pitchFamily="34" charset="0"/>
                <a:cs typeface="Arial" panose="020B0604020202020204" pitchFamily="34" charset="0"/>
              </a:rPr>
              <a:t>sold </a:t>
            </a:r>
            <a:r>
              <a:rPr lang="en-US" dirty="0" smtClean="0">
                <a:solidFill>
                  <a:srgbClr val="002060"/>
                </a:solidFill>
                <a:latin typeface="Arial" panose="020B0604020202020204" pitchFamily="34" charset="0"/>
                <a:cs typeface="Arial" panose="020B0604020202020204" pitchFamily="34" charset="0"/>
              </a:rPr>
              <a:t>on the upgraded API beginning </a:t>
            </a:r>
            <a:r>
              <a:rPr lang="en-US" dirty="0" smtClean="0">
                <a:solidFill>
                  <a:srgbClr val="FF0000"/>
                </a:solidFill>
                <a:latin typeface="Arial" panose="020B0604020202020204" pitchFamily="34" charset="0"/>
                <a:cs typeface="Arial" panose="020B0604020202020204" pitchFamily="34" charset="0"/>
              </a:rPr>
              <a:t>Oct 27, 2025.</a:t>
            </a:r>
          </a:p>
          <a:p>
            <a:pPr marL="285750" indent="-285750">
              <a:buFont typeface="Arial" panose="020B0604020202020204" pitchFamily="34" charset="0"/>
              <a:buChar char="•"/>
            </a:pPr>
            <a:endParaRPr lang="en-US" dirty="0">
              <a:solidFill>
                <a:srgbClr val="FF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solidFill>
                  <a:srgbClr val="002060"/>
                </a:solidFill>
                <a:latin typeface="Arial" panose="020B0604020202020204" pitchFamily="34" charset="0"/>
                <a:cs typeface="Arial" panose="020B0604020202020204" pitchFamily="34" charset="0"/>
              </a:rPr>
              <a:t>Reminder – any cancelation requests of tickets sold on the old API should be submitted on the Cancelation Request Form through </a:t>
            </a:r>
            <a:r>
              <a:rPr lang="en-US" sz="1400" b="1" u="sng" dirty="0" smtClean="0">
                <a:solidFill>
                  <a:srgbClr val="002060"/>
                </a:solidFill>
                <a:latin typeface="Arial" panose="020B0604020202020204" pitchFamily="34" charset="0"/>
                <a:cs typeface="Arial" panose="020B0604020202020204" pitchFamily="34" charset="0"/>
                <a:hlinkClick r:id="rId5"/>
              </a:rPr>
              <a:t>info_mtp.fct@us.navy.mil</a:t>
            </a:r>
            <a:endParaRPr lang="en-US" sz="1400" b="1" u="sng"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0" i="0" u="none" strike="noStrike" dirty="0">
                <a:solidFill>
                  <a:srgbClr val="002060"/>
                </a:solidFill>
                <a:effectLst/>
                <a:latin typeface="Arial" panose="020B0604020202020204" pitchFamily="34" charset="0"/>
                <a:cs typeface="Arial" panose="020B0604020202020204" pitchFamily="34" charset="0"/>
              </a:rPr>
              <a:t>Bases should reconcile </a:t>
            </a:r>
            <a:r>
              <a:rPr lang="en-US" b="1" i="0" u="none" strike="noStrike" dirty="0">
                <a:solidFill>
                  <a:srgbClr val="002060"/>
                </a:solidFill>
                <a:effectLst/>
                <a:latin typeface="Arial" panose="020B0604020202020204" pitchFamily="34" charset="0"/>
                <a:cs typeface="Arial" panose="020B0604020202020204" pitchFamily="34" charset="0"/>
              </a:rPr>
              <a:t>ALL</a:t>
            </a:r>
            <a:r>
              <a:rPr lang="en-US" b="0" i="0" u="none" strike="noStrike" dirty="0">
                <a:solidFill>
                  <a:srgbClr val="002060"/>
                </a:solidFill>
                <a:effectLst/>
                <a:latin typeface="Arial" panose="020B0604020202020204" pitchFamily="34" charset="0"/>
                <a:cs typeface="Arial" panose="020B0604020202020204" pitchFamily="34" charset="0"/>
              </a:rPr>
              <a:t> sales daily &amp; especiall</a:t>
            </a:r>
            <a:r>
              <a:rPr lang="en-US" dirty="0">
                <a:solidFill>
                  <a:srgbClr val="002060"/>
                </a:solidFill>
                <a:latin typeface="Arial" panose="020B0604020202020204" pitchFamily="34" charset="0"/>
                <a:cs typeface="Arial" panose="020B0604020202020204" pitchFamily="34" charset="0"/>
              </a:rPr>
              <a:t>y reconcile at COB on the </a:t>
            </a:r>
            <a:r>
              <a:rPr lang="en-US" dirty="0" smtClean="0">
                <a:solidFill>
                  <a:srgbClr val="002060"/>
                </a:solidFill>
                <a:latin typeface="Arial" panose="020B0604020202020204" pitchFamily="34" charset="0"/>
                <a:cs typeface="Arial" panose="020B0604020202020204" pitchFamily="34" charset="0"/>
              </a:rPr>
              <a:t>26th </a:t>
            </a:r>
            <a:r>
              <a:rPr lang="en-US" b="0" i="0" u="none" strike="noStrike" dirty="0">
                <a:solidFill>
                  <a:srgbClr val="002060"/>
                </a:solidFill>
                <a:effectLst/>
                <a:latin typeface="Arial" panose="020B0604020202020204" pitchFamily="34" charset="0"/>
                <a:cs typeface="Arial" panose="020B0604020202020204" pitchFamily="34" charset="0"/>
              </a:rPr>
              <a:t>after your final </a:t>
            </a:r>
            <a:r>
              <a:rPr lang="en-US" b="0" i="0" u="none" strike="noStrike" dirty="0" smtClean="0">
                <a:solidFill>
                  <a:srgbClr val="002060"/>
                </a:solidFill>
                <a:effectLst/>
                <a:latin typeface="Arial" panose="020B0604020202020204" pitchFamily="34" charset="0"/>
                <a:cs typeface="Arial" panose="020B0604020202020204" pitchFamily="34" charset="0"/>
              </a:rPr>
              <a:t>sale on the old API.</a:t>
            </a:r>
          </a:p>
          <a:p>
            <a:pPr marL="285750" indent="-285750">
              <a:buFont typeface="Arial" panose="020B0604020202020204" pitchFamily="34" charset="0"/>
              <a:buChar char="•"/>
            </a:pPr>
            <a:endParaRPr lang="en-US"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Tree>
    <p:extLst>
      <p:ext uri="{BB962C8B-B14F-4D97-AF65-F5344CB8AC3E}">
        <p14:creationId xmlns:p14="http://schemas.microsoft.com/office/powerpoint/2010/main" val="2748973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674970B3-670B-243A-BA1A-D1926B51A0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D1809847-913F-5709-2AFE-A61AA1F2B2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C3D68F70-760F-F27A-B032-266833CE15DE}"/>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BE27DD0D-FD74-0586-7142-B72ED119B043}"/>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E6DD186-C231-2C2C-8585-E11D7FC4891B}"/>
              </a:ext>
            </a:extLst>
          </p:cNvPr>
          <p:cNvSpPr txBox="1"/>
          <p:nvPr/>
        </p:nvSpPr>
        <p:spPr>
          <a:xfrm>
            <a:off x="4213139" y="2345028"/>
            <a:ext cx="3765721" cy="646331"/>
          </a:xfrm>
          <a:prstGeom prst="rect">
            <a:avLst/>
          </a:prstGeom>
          <a:noFill/>
        </p:spPr>
        <p:txBody>
          <a:bodyPr wrap="square" rtlCol="0">
            <a:spAutoFit/>
          </a:bodyPr>
          <a:lstStyle/>
          <a:p>
            <a:r>
              <a:rPr lang="en-US" sz="3600" b="1" dirty="0">
                <a:solidFill>
                  <a:srgbClr val="002060"/>
                </a:solidFill>
                <a:latin typeface="Arial" panose="020B0604020202020204" pitchFamily="34" charset="0"/>
                <a:cs typeface="Arial" panose="020B0604020202020204" pitchFamily="34" charset="0"/>
              </a:rPr>
              <a:t>QUESTIONS?</a:t>
            </a:r>
          </a:p>
        </p:txBody>
      </p:sp>
      <p:sp>
        <p:nvSpPr>
          <p:cNvPr id="8" name="TextBox 7">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Tree>
    <p:extLst>
      <p:ext uri="{BB962C8B-B14F-4D97-AF65-F5344CB8AC3E}">
        <p14:creationId xmlns:p14="http://schemas.microsoft.com/office/powerpoint/2010/main" val="92074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32DEB7-1028-812D-2D9F-C253028CF8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B25F973D-DBAF-2640-ACA3-34C32F7E34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BCCBCE9C-0053-21D4-1F52-24CA5403F9B9}"/>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B945018B-6A55-1454-044D-CC77296F40F5}"/>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8839B8FA-A1DA-7490-53D5-70F7E03DD780}"/>
              </a:ext>
            </a:extLst>
          </p:cNvPr>
          <p:cNvSpPr txBox="1"/>
          <p:nvPr/>
        </p:nvSpPr>
        <p:spPr>
          <a:xfrm>
            <a:off x="1667435" y="399435"/>
            <a:ext cx="7890469"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
        <p:nvSpPr>
          <p:cNvPr id="7" name="TextBox 6">
            <a:extLst>
              <a:ext uri="{FF2B5EF4-FFF2-40B4-BE49-F238E27FC236}">
                <a16:creationId xmlns:a16="http://schemas.microsoft.com/office/drawing/2014/main" id="{3E3242BA-4ECA-9FEB-6F41-1A2B51682F12}"/>
              </a:ext>
            </a:extLst>
          </p:cNvPr>
          <p:cNvSpPr txBox="1"/>
          <p:nvPr/>
        </p:nvSpPr>
        <p:spPr>
          <a:xfrm>
            <a:off x="355600" y="1634836"/>
            <a:ext cx="10635673" cy="3831818"/>
          </a:xfrm>
          <a:prstGeom prst="rect">
            <a:avLst/>
          </a:prstGeom>
          <a:noFill/>
        </p:spPr>
        <p:txBody>
          <a:bodyPr wrap="square" rtlCol="0">
            <a:spAutoFit/>
          </a:bodyPr>
          <a:lstStyle/>
          <a:p>
            <a:pPr algn="l" rtl="0" fontAlgn="base">
              <a:lnSpc>
                <a:spcPts val="3825"/>
              </a:lnSpc>
              <a:buNone/>
            </a:pPr>
            <a:r>
              <a:rPr lang="en-US" b="0" i="0" u="sng" dirty="0">
                <a:solidFill>
                  <a:srgbClr val="C00000"/>
                </a:solidFill>
                <a:effectLst/>
                <a:latin typeface="Arial" panose="020B0604020202020204" pitchFamily="34" charset="0"/>
              </a:rPr>
              <a:t>Training Agenda:</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a:p>
            <a:pPr algn="l" rtl="0" fontAlgn="base">
              <a:lnSpc>
                <a:spcPts val="2850"/>
              </a:lnSpc>
              <a:buFont typeface="Arial" panose="020B0604020202020204" pitchFamily="34" charset="0"/>
              <a:buChar char="•"/>
            </a:pPr>
            <a:r>
              <a:rPr lang="en-US" b="0" i="0" u="none" strike="noStrike" dirty="0">
                <a:solidFill>
                  <a:srgbClr val="002060"/>
                </a:solidFill>
                <a:effectLst/>
                <a:latin typeface="Arial" panose="020B0604020202020204" pitchFamily="34" charset="0"/>
              </a:rPr>
              <a:t>Overview</a:t>
            </a:r>
            <a:r>
              <a:rPr lang="en-US" b="0" i="0" dirty="0">
                <a:solidFill>
                  <a:srgbClr val="000000"/>
                </a:solidFill>
                <a:effectLst/>
                <a:latin typeface="Arial" panose="020B0604020202020204" pitchFamily="34" charset="0"/>
              </a:rPr>
              <a:t>​</a:t>
            </a:r>
          </a:p>
          <a:p>
            <a:pPr algn="l" rtl="0" fontAlgn="base">
              <a:lnSpc>
                <a:spcPts val="2850"/>
              </a:lnSpc>
              <a:buFont typeface="Arial" panose="020B0604020202020204" pitchFamily="34" charset="0"/>
              <a:buChar char="•"/>
            </a:pPr>
            <a:r>
              <a:rPr lang="en-US" b="0" i="0" u="none" strike="noStrike" dirty="0">
                <a:solidFill>
                  <a:srgbClr val="002060"/>
                </a:solidFill>
                <a:effectLst/>
                <a:latin typeface="Arial" panose="020B0604020202020204" pitchFamily="34" charset="0"/>
              </a:rPr>
              <a:t>Key Transition Dates &amp; </a:t>
            </a:r>
            <a:r>
              <a:rPr lang="en-US" b="0" i="0" u="none" strike="noStrike" dirty="0" smtClean="0">
                <a:solidFill>
                  <a:srgbClr val="002060"/>
                </a:solidFill>
                <a:effectLst/>
                <a:latin typeface="Arial" panose="020B0604020202020204" pitchFamily="34" charset="0"/>
              </a:rPr>
              <a:t>Timeline</a:t>
            </a:r>
          </a:p>
          <a:p>
            <a:pPr algn="l" rtl="0" fontAlgn="base">
              <a:lnSpc>
                <a:spcPts val="2850"/>
              </a:lnSpc>
              <a:buFont typeface="Arial" panose="020B0604020202020204" pitchFamily="34" charset="0"/>
              <a:buChar char="•"/>
            </a:pPr>
            <a:r>
              <a:rPr lang="en-US" dirty="0" smtClean="0">
                <a:solidFill>
                  <a:srgbClr val="002060"/>
                </a:solidFill>
                <a:latin typeface="Arial" panose="020B0604020202020204" pitchFamily="34" charset="0"/>
              </a:rPr>
              <a:t>Sell A Ticket</a:t>
            </a:r>
            <a:endParaRPr lang="en-US" b="0" i="0" u="none" strike="noStrike" dirty="0">
              <a:solidFill>
                <a:srgbClr val="002060"/>
              </a:solidFill>
              <a:effectLst/>
              <a:latin typeface="Arial" panose="020B0604020202020204" pitchFamily="34" charset="0"/>
            </a:endParaRPr>
          </a:p>
          <a:p>
            <a:pPr algn="l" rtl="0" fontAlgn="base">
              <a:lnSpc>
                <a:spcPts val="2850"/>
              </a:lnSpc>
              <a:buFont typeface="Arial" panose="020B0604020202020204" pitchFamily="34" charset="0"/>
              <a:buChar char="•"/>
            </a:pPr>
            <a:r>
              <a:rPr lang="en-US" b="0" i="0" dirty="0">
                <a:solidFill>
                  <a:srgbClr val="002060"/>
                </a:solidFill>
                <a:effectLst/>
                <a:latin typeface="Arial" panose="020B0604020202020204" pitchFamily="34" charset="0"/>
              </a:rPr>
              <a:t>Ticket Deliver</a:t>
            </a:r>
            <a:r>
              <a:rPr lang="en-US" dirty="0">
                <a:solidFill>
                  <a:srgbClr val="002060"/>
                </a:solidFill>
                <a:latin typeface="Arial" panose="020B0604020202020204" pitchFamily="34" charset="0"/>
              </a:rPr>
              <a:t>y</a:t>
            </a:r>
          </a:p>
          <a:p>
            <a:pPr algn="l" rtl="0" fontAlgn="base">
              <a:lnSpc>
                <a:spcPts val="2850"/>
              </a:lnSpc>
              <a:buFont typeface="Arial" panose="020B0604020202020204" pitchFamily="34" charset="0"/>
              <a:buChar char="•"/>
            </a:pPr>
            <a:r>
              <a:rPr lang="en-US" dirty="0" smtClean="0">
                <a:solidFill>
                  <a:srgbClr val="002060"/>
                </a:solidFill>
                <a:latin typeface="Arial" panose="020B0604020202020204" pitchFamily="34" charset="0"/>
              </a:rPr>
              <a:t>Confirmation Email Sample</a:t>
            </a:r>
            <a:endParaRPr lang="en-US" b="0" i="0" dirty="0">
              <a:solidFill>
                <a:srgbClr val="002060"/>
              </a:solidFill>
              <a:effectLst/>
              <a:latin typeface="Arial" panose="020B0604020202020204" pitchFamily="34" charset="0"/>
            </a:endParaRPr>
          </a:p>
          <a:p>
            <a:pPr algn="l" rtl="0" fontAlgn="base">
              <a:lnSpc>
                <a:spcPts val="2850"/>
              </a:lnSpc>
              <a:buFont typeface="Arial" panose="020B0604020202020204" pitchFamily="34" charset="0"/>
              <a:buChar char="•"/>
            </a:pPr>
            <a:r>
              <a:rPr lang="en-US" dirty="0">
                <a:solidFill>
                  <a:srgbClr val="002060"/>
                </a:solidFill>
                <a:latin typeface="Arial" panose="020B0604020202020204" pitchFamily="34" charset="0"/>
              </a:rPr>
              <a:t>Cancelations</a:t>
            </a:r>
          </a:p>
          <a:p>
            <a:pPr algn="l" rtl="0" fontAlgn="base">
              <a:lnSpc>
                <a:spcPts val="2850"/>
              </a:lnSpc>
              <a:buFont typeface="Arial" panose="020B0604020202020204" pitchFamily="34" charset="0"/>
              <a:buChar char="•"/>
            </a:pPr>
            <a:r>
              <a:rPr lang="en-US" dirty="0">
                <a:solidFill>
                  <a:srgbClr val="002060"/>
                </a:solidFill>
                <a:latin typeface="Arial" panose="020B0604020202020204" pitchFamily="34" charset="0"/>
              </a:rPr>
              <a:t>Special Notes for Reconciliation</a:t>
            </a:r>
          </a:p>
          <a:p>
            <a:pPr algn="l" rtl="0" fontAlgn="base">
              <a:lnSpc>
                <a:spcPts val="2850"/>
              </a:lnSpc>
              <a:buFont typeface="Arial" panose="020B0604020202020204" pitchFamily="34" charset="0"/>
              <a:buChar char="•"/>
            </a:pPr>
            <a:r>
              <a:rPr lang="en-US" b="0" i="0" dirty="0" smtClean="0">
                <a:solidFill>
                  <a:srgbClr val="002060"/>
                </a:solidFill>
                <a:effectLst/>
                <a:latin typeface="Arial" panose="020B0604020202020204" pitchFamily="34" charset="0"/>
              </a:rPr>
              <a:t>Q&amp;A</a:t>
            </a:r>
            <a:endParaRPr lang="en-US" b="0" i="0" dirty="0">
              <a:solidFill>
                <a:srgbClr val="000000"/>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1275468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E2A998D-39C2-86AD-8E9E-51A5E6FF19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9C522E41-5DE4-C5AB-F305-D90C3D051A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DE42F038-17D9-365F-E903-14D9A0D9BDBC}"/>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3B29533-F256-0C3E-8C19-D3ECCA9291F3}"/>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D89C8E3-FA2B-A69E-D620-A04E024FAFEF}"/>
              </a:ext>
            </a:extLst>
          </p:cNvPr>
          <p:cNvSpPr txBox="1"/>
          <p:nvPr/>
        </p:nvSpPr>
        <p:spPr>
          <a:xfrm>
            <a:off x="1963271" y="455737"/>
            <a:ext cx="7594633"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
        <p:nvSpPr>
          <p:cNvPr id="9" name="TextBox 8">
            <a:extLst>
              <a:ext uri="{FF2B5EF4-FFF2-40B4-BE49-F238E27FC236}">
                <a16:creationId xmlns:a16="http://schemas.microsoft.com/office/drawing/2014/main" id="{E599819D-6830-03F2-349A-4B3A03BCE638}"/>
              </a:ext>
            </a:extLst>
          </p:cNvPr>
          <p:cNvSpPr txBox="1"/>
          <p:nvPr/>
        </p:nvSpPr>
        <p:spPr>
          <a:xfrm>
            <a:off x="449349" y="1975745"/>
            <a:ext cx="11293301" cy="4493538"/>
          </a:xfrm>
          <a:prstGeom prst="rect">
            <a:avLst/>
          </a:prstGeom>
          <a:noFill/>
        </p:spPr>
        <p:txBody>
          <a:bodyPr wrap="square" rtlCol="0">
            <a:spAutoFit/>
          </a:bodyPr>
          <a:lstStyle/>
          <a:p>
            <a:r>
              <a:rPr lang="en-US" b="1" dirty="0">
                <a:solidFill>
                  <a:srgbClr val="002060"/>
                </a:solidFill>
                <a:latin typeface="Arial" panose="020B0604020202020204" pitchFamily="34" charset="0"/>
                <a:cs typeface="Arial" panose="020B0604020202020204" pitchFamily="34" charset="0"/>
              </a:rPr>
              <a:t>OVERVIEW: </a:t>
            </a:r>
            <a:endParaRPr lang="en-US" b="1" dirty="0" smtClean="0">
              <a:solidFill>
                <a:srgbClr val="002060"/>
              </a:solidFill>
              <a:latin typeface="Arial" panose="020B0604020202020204" pitchFamily="34" charset="0"/>
              <a:cs typeface="Arial" panose="020B0604020202020204" pitchFamily="34" charset="0"/>
            </a:endParaRPr>
          </a:p>
          <a:p>
            <a:endParaRPr lang="en-US" b="1" dirty="0">
              <a:solidFill>
                <a:srgbClr val="002060"/>
              </a:solidFill>
              <a:latin typeface="Arial" panose="020B0604020202020204" pitchFamily="34" charset="0"/>
              <a:cs typeface="Arial" panose="020B0604020202020204" pitchFamily="34" charset="0"/>
            </a:endParaRPr>
          </a:p>
          <a:p>
            <a:r>
              <a:rPr lang="en-US" dirty="0" smtClean="0">
                <a:solidFill>
                  <a:srgbClr val="002060"/>
                </a:solidFill>
                <a:latin typeface="Arial" panose="020B0604020202020204" pitchFamily="34" charset="0"/>
                <a:cs typeface="Arial" panose="020B0604020202020204" pitchFamily="34" charset="0"/>
              </a:rPr>
              <a:t>Go City is discontinuing </a:t>
            </a:r>
            <a:r>
              <a:rPr lang="en-US" dirty="0">
                <a:solidFill>
                  <a:srgbClr val="002060"/>
                </a:solidFill>
                <a:latin typeface="Arial" panose="020B0604020202020204" pitchFamily="34" charset="0"/>
                <a:cs typeface="Arial" panose="020B0604020202020204" pitchFamily="34" charset="0"/>
              </a:rPr>
              <a:t>sales through the current API platform </a:t>
            </a:r>
            <a:r>
              <a:rPr lang="en-US" dirty="0" smtClean="0">
                <a:solidFill>
                  <a:srgbClr val="002060"/>
                </a:solidFill>
                <a:latin typeface="Arial" panose="020B0604020202020204" pitchFamily="34" charset="0"/>
                <a:cs typeface="Arial" panose="020B0604020202020204" pitchFamily="34" charset="0"/>
              </a:rPr>
              <a:t>and is </a:t>
            </a:r>
            <a:r>
              <a:rPr lang="en-US" dirty="0">
                <a:solidFill>
                  <a:srgbClr val="002060"/>
                </a:solidFill>
                <a:latin typeface="Arial" panose="020B0604020202020204" pitchFamily="34" charset="0"/>
                <a:cs typeface="Arial" panose="020B0604020202020204" pitchFamily="34" charset="0"/>
              </a:rPr>
              <a:t>transitioning to sales through </a:t>
            </a:r>
            <a:r>
              <a:rPr lang="en-US" dirty="0" smtClean="0">
                <a:solidFill>
                  <a:srgbClr val="002060"/>
                </a:solidFill>
                <a:latin typeface="Arial" panose="020B0604020202020204" pitchFamily="34" charset="0"/>
                <a:cs typeface="Arial" panose="020B0604020202020204" pitchFamily="34" charset="0"/>
              </a:rPr>
              <a:t>the upgraded API Platform which will go live on Monday, October 27</a:t>
            </a:r>
            <a:r>
              <a:rPr lang="en-US" baseline="30000" dirty="0" smtClean="0">
                <a:solidFill>
                  <a:srgbClr val="002060"/>
                </a:solidFill>
                <a:latin typeface="Arial" panose="020B0604020202020204" pitchFamily="34" charset="0"/>
                <a:cs typeface="Arial" panose="020B0604020202020204" pitchFamily="34" charset="0"/>
              </a:rPr>
              <a:t>th</a:t>
            </a:r>
            <a:r>
              <a:rPr lang="en-US" dirty="0" smtClean="0">
                <a:solidFill>
                  <a:srgbClr val="002060"/>
                </a:solidFill>
                <a:latin typeface="Arial" panose="020B0604020202020204" pitchFamily="34" charset="0"/>
                <a:cs typeface="Arial" panose="020B0604020202020204" pitchFamily="34" charset="0"/>
              </a:rPr>
              <a:t>.</a:t>
            </a:r>
          </a:p>
          <a:p>
            <a:endParaRPr lang="en-US" dirty="0">
              <a:solidFill>
                <a:srgbClr val="002060"/>
              </a:solidFill>
              <a:latin typeface="Arial" panose="020B0604020202020204" pitchFamily="34" charset="0"/>
              <a:cs typeface="Arial" panose="020B0604020202020204" pitchFamily="34" charset="0"/>
            </a:endParaRPr>
          </a:p>
          <a:p>
            <a:r>
              <a:rPr lang="en-US" b="1" u="sng" dirty="0">
                <a:solidFill>
                  <a:srgbClr val="002060"/>
                </a:solidFill>
                <a:latin typeface="Arial" panose="020B0604020202020204" pitchFamily="34" charset="0"/>
                <a:cs typeface="Arial" panose="020B0604020202020204" pitchFamily="34" charset="0"/>
              </a:rPr>
              <a:t>What </a:t>
            </a:r>
            <a:r>
              <a:rPr lang="en-US" b="1" u="sng" dirty="0" smtClean="0">
                <a:solidFill>
                  <a:srgbClr val="002060"/>
                </a:solidFill>
                <a:latin typeface="Arial" panose="020B0604020202020204" pitchFamily="34" charset="0"/>
                <a:cs typeface="Arial" panose="020B0604020202020204" pitchFamily="34" charset="0"/>
              </a:rPr>
              <a:t>changes will you see</a:t>
            </a:r>
            <a:r>
              <a:rPr lang="en-US" b="1" dirty="0" smtClean="0">
                <a:solidFill>
                  <a:srgbClr val="002060"/>
                </a:solidFill>
                <a:latin typeface="Arial" panose="020B0604020202020204" pitchFamily="34" charset="0"/>
                <a:cs typeface="Arial" panose="020B0604020202020204" pitchFamily="34" charset="0"/>
              </a:rPr>
              <a:t>: </a:t>
            </a:r>
          </a:p>
          <a:p>
            <a:endParaRPr lang="en-US" b="1"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smtClean="0">
                <a:solidFill>
                  <a:srgbClr val="002060"/>
                </a:solidFill>
                <a:latin typeface="Arial" panose="020B0604020202020204" pitchFamily="34" charset="0"/>
                <a:cs typeface="Arial" panose="020B0604020202020204" pitchFamily="34" charset="0"/>
              </a:rPr>
              <a:t>Once the sale is complete, customers will receive the email confirmation which will prompt them to print or download their passes. </a:t>
            </a:r>
          </a:p>
          <a:p>
            <a:pPr marL="285750" indent="-285750">
              <a:buFont typeface="Arial" panose="020B0604020202020204" pitchFamily="34" charset="0"/>
              <a:buChar char="•"/>
            </a:pPr>
            <a:endParaRPr lang="en-US" b="1"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smtClean="0">
                <a:solidFill>
                  <a:srgbClr val="002060"/>
                </a:solidFill>
                <a:latin typeface="Arial" panose="020B0604020202020204" pitchFamily="34" charset="0"/>
                <a:cs typeface="Arial" panose="020B0604020202020204" pitchFamily="34" charset="0"/>
              </a:rPr>
              <a:t>Passes are mobile friendly. </a:t>
            </a:r>
          </a:p>
          <a:p>
            <a:pPr marL="285750" indent="-285750">
              <a:buFont typeface="Arial" panose="020B0604020202020204" pitchFamily="34" charset="0"/>
              <a:buChar char="•"/>
            </a:pPr>
            <a:endParaRPr lang="en-US" b="1"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smtClean="0">
                <a:solidFill>
                  <a:srgbClr val="002060"/>
                </a:solidFill>
                <a:latin typeface="Arial" panose="020B0604020202020204" pitchFamily="34" charset="0"/>
                <a:cs typeface="Arial" panose="020B0604020202020204" pitchFamily="34" charset="0"/>
              </a:rPr>
              <a:t>Customers will use the app to make their reservations.</a:t>
            </a:r>
            <a:endParaRPr lang="en-US" b="0" i="0" dirty="0">
              <a:solidFill>
                <a:srgbClr val="002060"/>
              </a:solidFill>
              <a:effectLst/>
              <a:latin typeface="Arial" panose="020B0604020202020204" pitchFamily="34" charset="0"/>
              <a:cs typeface="Arial" panose="020B0604020202020204" pitchFamily="34" charset="0"/>
            </a:endParaRPr>
          </a:p>
          <a:p>
            <a:endParaRPr lang="en-US" sz="1600" b="0" i="0" dirty="0">
              <a:solidFill>
                <a:srgbClr val="002060"/>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615313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A849D18B-BF1E-CDA7-D4A7-B96CF8E478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10C570D-C2EA-D490-9C72-ECA5FE9B4C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C996066C-70BB-C71B-57A0-82A72FC52BA2}"/>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ED8C7E36-BF29-D384-88F7-C3AFA00ACBE5}"/>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DDEFDCB-E09A-692F-AD18-FC8406BF4D31}"/>
              </a:ext>
            </a:extLst>
          </p:cNvPr>
          <p:cNvSpPr txBox="1"/>
          <p:nvPr/>
        </p:nvSpPr>
        <p:spPr>
          <a:xfrm>
            <a:off x="397164" y="1472197"/>
            <a:ext cx="11794836" cy="4524315"/>
          </a:xfrm>
          <a:prstGeom prst="rect">
            <a:avLst/>
          </a:prstGeom>
          <a:noFill/>
        </p:spPr>
        <p:txBody>
          <a:bodyPr wrap="square" rtlCol="0">
            <a:spAutoFit/>
          </a:bodyPr>
          <a:lstStyle/>
          <a:p>
            <a:r>
              <a:rPr lang="en-US" b="1" dirty="0">
                <a:solidFill>
                  <a:srgbClr val="002060"/>
                </a:solidFill>
                <a:latin typeface="Arial" panose="020B0604020202020204" pitchFamily="34" charset="0"/>
                <a:cs typeface="Arial" panose="020B0604020202020204" pitchFamily="34" charset="0"/>
              </a:rPr>
              <a:t>KEY TRANSITION DATES</a:t>
            </a:r>
            <a:r>
              <a:rPr lang="en-US" b="1" dirty="0" smtClean="0">
                <a:solidFill>
                  <a:srgbClr val="002060"/>
                </a:solidFill>
                <a:latin typeface="Arial" panose="020B0604020202020204" pitchFamily="34" charset="0"/>
                <a:cs typeface="Arial" panose="020B0604020202020204" pitchFamily="34" charset="0"/>
              </a:rPr>
              <a:t>:</a:t>
            </a:r>
          </a:p>
          <a:p>
            <a:endParaRPr lang="en-US" b="1" dirty="0" smtClean="0">
              <a:solidFill>
                <a:srgbClr val="002060"/>
              </a:solidFill>
              <a:latin typeface="Arial" panose="020B0604020202020204" pitchFamily="34" charset="0"/>
              <a:cs typeface="Arial" panose="020B0604020202020204" pitchFamily="34" charset="0"/>
            </a:endParaRPr>
          </a:p>
          <a:p>
            <a:pPr lvl="1" eaLnBrk="0" fontAlgn="base" hangingPunct="0">
              <a:spcBef>
                <a:spcPct val="0"/>
              </a:spcBef>
              <a:spcAft>
                <a:spcPct val="0"/>
              </a:spcAft>
              <a:buFontTx/>
              <a:buChar char="•"/>
            </a:pPr>
            <a:r>
              <a:rPr lang="en-US" altLang="en-US" dirty="0">
                <a:solidFill>
                  <a:srgbClr val="002060"/>
                </a:solidFill>
                <a:latin typeface="Arial" panose="020B0604020202020204" pitchFamily="34" charset="0"/>
              </a:rPr>
              <a:t>MTP will send an </a:t>
            </a:r>
            <a:r>
              <a:rPr lang="en-US" altLang="en-US" dirty="0" smtClean="0">
                <a:solidFill>
                  <a:srgbClr val="002060"/>
                </a:solidFill>
                <a:latin typeface="Arial" panose="020B0604020202020204" pitchFamily="34" charset="0"/>
              </a:rPr>
              <a:t>enouncement this week confirming </a:t>
            </a:r>
            <a:r>
              <a:rPr lang="en-US" altLang="en-US" dirty="0">
                <a:solidFill>
                  <a:srgbClr val="002060"/>
                </a:solidFill>
                <a:latin typeface="Arial" panose="020B0604020202020204" pitchFamily="34" charset="0"/>
              </a:rPr>
              <a:t>the Go City products with new Price Codes</a:t>
            </a:r>
            <a:r>
              <a:rPr lang="en-US" altLang="en-US" dirty="0" smtClean="0">
                <a:solidFill>
                  <a:srgbClr val="002060"/>
                </a:solidFill>
                <a:latin typeface="Arial" panose="020B0604020202020204" pitchFamily="34" charset="0"/>
              </a:rPr>
              <a:t>.</a:t>
            </a:r>
          </a:p>
          <a:p>
            <a:pPr lvl="1" eaLnBrk="0" fontAlgn="base" hangingPunct="0">
              <a:spcBef>
                <a:spcPct val="0"/>
              </a:spcBef>
              <a:spcAft>
                <a:spcPct val="0"/>
              </a:spcAft>
              <a:buFontTx/>
              <a:buChar char="•"/>
            </a:pPr>
            <a:endParaRPr lang="en-US" altLang="en-US" dirty="0">
              <a:solidFill>
                <a:srgbClr val="002060"/>
              </a:solidFill>
              <a:latin typeface="Arial" panose="020B0604020202020204" pitchFamily="34" charset="0"/>
            </a:endParaRPr>
          </a:p>
          <a:p>
            <a:pPr lvl="1" eaLnBrk="0" fontAlgn="base" hangingPunct="0">
              <a:spcBef>
                <a:spcPct val="0"/>
              </a:spcBef>
              <a:spcAft>
                <a:spcPct val="0"/>
              </a:spcAft>
              <a:buFontTx/>
              <a:buChar char="•"/>
            </a:pPr>
            <a:r>
              <a:rPr lang="en-US" altLang="en-US" dirty="0">
                <a:solidFill>
                  <a:srgbClr val="002060"/>
                </a:solidFill>
                <a:latin typeface="Arial" panose="020B0604020202020204" pitchFamily="34" charset="0"/>
              </a:rPr>
              <a:t>The old Price Codes on the existing API will show a selling end date of </a:t>
            </a:r>
            <a:r>
              <a:rPr lang="en-US" altLang="en-US" b="1" dirty="0">
                <a:solidFill>
                  <a:srgbClr val="002060"/>
                </a:solidFill>
                <a:latin typeface="Arial" panose="020B0604020202020204" pitchFamily="34" charset="0"/>
              </a:rPr>
              <a:t>October 26, 2025</a:t>
            </a:r>
            <a:r>
              <a:rPr lang="en-US" altLang="en-US" dirty="0" smtClean="0">
                <a:solidFill>
                  <a:srgbClr val="002060"/>
                </a:solidFill>
                <a:latin typeface="Arial" panose="020B0604020202020204" pitchFamily="34" charset="0"/>
              </a:rPr>
              <a:t>.</a:t>
            </a:r>
          </a:p>
          <a:p>
            <a:pPr lvl="1" eaLnBrk="0" fontAlgn="base" hangingPunct="0">
              <a:spcBef>
                <a:spcPct val="0"/>
              </a:spcBef>
              <a:spcAft>
                <a:spcPct val="0"/>
              </a:spcAft>
              <a:buFontTx/>
              <a:buChar char="•"/>
            </a:pPr>
            <a:endParaRPr lang="en-US" altLang="en-US" dirty="0">
              <a:solidFill>
                <a:srgbClr val="002060"/>
              </a:solidFill>
              <a:latin typeface="Arial" panose="020B0604020202020204" pitchFamily="34" charset="0"/>
            </a:endParaRPr>
          </a:p>
          <a:p>
            <a:pPr lvl="1" eaLnBrk="0" fontAlgn="base" hangingPunct="0">
              <a:spcBef>
                <a:spcPct val="0"/>
              </a:spcBef>
              <a:spcAft>
                <a:spcPct val="0"/>
              </a:spcAft>
              <a:buFontTx/>
              <a:buChar char="•"/>
            </a:pPr>
            <a:r>
              <a:rPr lang="en-US" altLang="en-US" dirty="0" smtClean="0">
                <a:solidFill>
                  <a:srgbClr val="002060"/>
                </a:solidFill>
                <a:latin typeface="Arial" panose="020B0604020202020204" pitchFamily="34" charset="0"/>
              </a:rPr>
              <a:t>The new API/New </a:t>
            </a:r>
            <a:r>
              <a:rPr lang="en-US" altLang="en-US" dirty="0">
                <a:solidFill>
                  <a:srgbClr val="002060"/>
                </a:solidFill>
                <a:latin typeface="Arial" panose="020B0604020202020204" pitchFamily="34" charset="0"/>
              </a:rPr>
              <a:t>Price Codes will go live on </a:t>
            </a:r>
            <a:r>
              <a:rPr lang="en-US" altLang="en-US" dirty="0" smtClean="0">
                <a:solidFill>
                  <a:srgbClr val="002060"/>
                </a:solidFill>
                <a:latin typeface="Arial" panose="020B0604020202020204" pitchFamily="34" charset="0"/>
              </a:rPr>
              <a:t>Monday, </a:t>
            </a:r>
            <a:r>
              <a:rPr lang="en-US" altLang="en-US" b="1" dirty="0" smtClean="0">
                <a:solidFill>
                  <a:srgbClr val="002060"/>
                </a:solidFill>
                <a:latin typeface="Arial" panose="020B0604020202020204" pitchFamily="34" charset="0"/>
              </a:rPr>
              <a:t>October </a:t>
            </a:r>
            <a:r>
              <a:rPr lang="en-US" altLang="en-US" b="1" dirty="0">
                <a:solidFill>
                  <a:srgbClr val="002060"/>
                </a:solidFill>
                <a:latin typeface="Arial" panose="020B0604020202020204" pitchFamily="34" charset="0"/>
              </a:rPr>
              <a:t>27, 2025</a:t>
            </a:r>
            <a:r>
              <a:rPr lang="en-US" altLang="en-US" dirty="0">
                <a:solidFill>
                  <a:srgbClr val="002060"/>
                </a:solidFill>
                <a:latin typeface="Arial" panose="020B0604020202020204" pitchFamily="34" charset="0"/>
              </a:rPr>
              <a:t>. </a:t>
            </a:r>
            <a:r>
              <a:rPr lang="en-US" altLang="en-US" i="1" dirty="0">
                <a:solidFill>
                  <a:srgbClr val="002060"/>
                </a:solidFill>
                <a:latin typeface="Arial" panose="020B0604020202020204" pitchFamily="34" charset="0"/>
              </a:rPr>
              <a:t>(Note: There will be no changes to products or pricing, only the Price Codes will be updated</a:t>
            </a:r>
            <a:r>
              <a:rPr lang="en-US" altLang="en-US" i="1" dirty="0" smtClean="0">
                <a:solidFill>
                  <a:srgbClr val="002060"/>
                </a:solidFill>
                <a:latin typeface="Arial" panose="020B0604020202020204" pitchFamily="34" charset="0"/>
              </a:rPr>
              <a:t>.)</a:t>
            </a:r>
          </a:p>
          <a:p>
            <a:pPr lvl="1" eaLnBrk="0" fontAlgn="base" hangingPunct="0">
              <a:spcBef>
                <a:spcPct val="0"/>
              </a:spcBef>
              <a:spcAft>
                <a:spcPct val="0"/>
              </a:spcAft>
              <a:buFontTx/>
              <a:buChar char="•"/>
            </a:pPr>
            <a:endParaRPr lang="en-US" altLang="en-US" dirty="0">
              <a:solidFill>
                <a:srgbClr val="002060"/>
              </a:solidFill>
              <a:latin typeface="Arial" panose="020B0604020202020204" pitchFamily="34" charset="0"/>
            </a:endParaRPr>
          </a:p>
          <a:p>
            <a:pPr lvl="1" eaLnBrk="0" fontAlgn="base" hangingPunct="0">
              <a:spcBef>
                <a:spcPct val="0"/>
              </a:spcBef>
              <a:spcAft>
                <a:spcPct val="0"/>
              </a:spcAft>
              <a:buFontTx/>
              <a:buChar char="•"/>
            </a:pPr>
            <a:r>
              <a:rPr lang="en-US" altLang="en-US" dirty="0">
                <a:solidFill>
                  <a:srgbClr val="002060"/>
                </a:solidFill>
                <a:latin typeface="Arial" panose="020B0604020202020204" pitchFamily="34" charset="0"/>
              </a:rPr>
              <a:t>Bases should pull the Rec </a:t>
            </a:r>
            <a:r>
              <a:rPr lang="en-US" altLang="en-US" dirty="0" err="1">
                <a:solidFill>
                  <a:srgbClr val="002060"/>
                </a:solidFill>
                <a:latin typeface="Arial" panose="020B0604020202020204" pitchFamily="34" charset="0"/>
              </a:rPr>
              <a:t>Trac</a:t>
            </a:r>
            <a:r>
              <a:rPr lang="en-US" altLang="en-US" dirty="0">
                <a:solidFill>
                  <a:srgbClr val="002060"/>
                </a:solidFill>
                <a:latin typeface="Arial" panose="020B0604020202020204" pitchFamily="34" charset="0"/>
              </a:rPr>
              <a:t> Import on </a:t>
            </a:r>
            <a:r>
              <a:rPr lang="en-US" altLang="en-US" b="1" dirty="0">
                <a:solidFill>
                  <a:srgbClr val="002060"/>
                </a:solidFill>
                <a:latin typeface="Arial" panose="020B0604020202020204" pitchFamily="34" charset="0"/>
              </a:rPr>
              <a:t>October 27, 2025</a:t>
            </a:r>
            <a:r>
              <a:rPr lang="en-US" altLang="en-US" dirty="0">
                <a:solidFill>
                  <a:srgbClr val="002060"/>
                </a:solidFill>
                <a:latin typeface="Arial" panose="020B0604020202020204" pitchFamily="34" charset="0"/>
              </a:rPr>
              <a:t> and load the file to prepare for sales starting that day. The export will reflect the new Price Codes, while product and pricing remain unchanged</a:t>
            </a:r>
            <a:r>
              <a:rPr lang="en-US" altLang="en-US" dirty="0" smtClean="0">
                <a:solidFill>
                  <a:srgbClr val="002060"/>
                </a:solidFill>
                <a:latin typeface="Arial" panose="020B0604020202020204" pitchFamily="34" charset="0"/>
              </a:rPr>
              <a:t>.</a:t>
            </a:r>
          </a:p>
          <a:p>
            <a:pPr lvl="1" eaLnBrk="0" fontAlgn="base" hangingPunct="0">
              <a:spcBef>
                <a:spcPct val="0"/>
              </a:spcBef>
              <a:spcAft>
                <a:spcPct val="0"/>
              </a:spcAft>
              <a:buFontTx/>
              <a:buChar char="•"/>
            </a:pPr>
            <a:endParaRPr lang="en-US" altLang="en-US" dirty="0">
              <a:solidFill>
                <a:srgbClr val="002060"/>
              </a:solidFill>
              <a:latin typeface="Arial" panose="020B0604020202020204" pitchFamily="34" charset="0"/>
            </a:endParaRPr>
          </a:p>
          <a:p>
            <a:pPr lvl="1" eaLnBrk="0" fontAlgn="base" hangingPunct="0">
              <a:spcBef>
                <a:spcPct val="0"/>
              </a:spcBef>
              <a:spcAft>
                <a:spcPct val="0"/>
              </a:spcAft>
              <a:buFontTx/>
              <a:buChar char="•"/>
            </a:pPr>
            <a:r>
              <a:rPr lang="en-US" altLang="en-US" dirty="0">
                <a:solidFill>
                  <a:srgbClr val="002060"/>
                </a:solidFill>
                <a:latin typeface="Arial" panose="020B0604020202020204" pitchFamily="34" charset="0"/>
              </a:rPr>
              <a:t>Any requests for </a:t>
            </a:r>
            <a:r>
              <a:rPr lang="en-US" altLang="en-US" dirty="0" smtClean="0">
                <a:solidFill>
                  <a:srgbClr val="002060"/>
                </a:solidFill>
                <a:latin typeface="Arial" panose="020B0604020202020204" pitchFamily="34" charset="0"/>
              </a:rPr>
              <a:t>cancellation of tickets sold on the old API should </a:t>
            </a:r>
            <a:r>
              <a:rPr lang="en-US" altLang="en-US" dirty="0">
                <a:solidFill>
                  <a:srgbClr val="002060"/>
                </a:solidFill>
                <a:latin typeface="Arial" panose="020B0604020202020204" pitchFamily="34" charset="0"/>
              </a:rPr>
              <a:t>be sent to the MTP info box for processing. Credit for cancellation requests is not guaranteed. Once a response is received from the vendor, MTP will inform the bases of the vendor’s decision</a:t>
            </a:r>
            <a:r>
              <a:rPr lang="en-US" altLang="en-US" dirty="0" smtClean="0">
                <a:solidFill>
                  <a:srgbClr val="002060"/>
                </a:solidFill>
                <a:latin typeface="Arial" panose="020B0604020202020204" pitchFamily="34" charset="0"/>
              </a:rPr>
              <a:t>.</a:t>
            </a:r>
          </a:p>
          <a:p>
            <a:pPr lvl="1" eaLnBrk="0" fontAlgn="base" hangingPunct="0">
              <a:spcBef>
                <a:spcPct val="0"/>
              </a:spcBef>
              <a:spcAft>
                <a:spcPct val="0"/>
              </a:spcAft>
            </a:pPr>
            <a:endParaRPr lang="en-US" altLang="en-US" dirty="0">
              <a:solidFill>
                <a:srgbClr val="002060"/>
              </a:solidFill>
              <a:latin typeface="Arial" panose="020B0604020202020204" pitchFamily="34" charset="0"/>
            </a:endParaRPr>
          </a:p>
        </p:txBody>
      </p:sp>
      <p:sp>
        <p:nvSpPr>
          <p:cNvPr id="6" name="TextBox 5">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Tree>
    <p:extLst>
      <p:ext uri="{BB962C8B-B14F-4D97-AF65-F5344CB8AC3E}">
        <p14:creationId xmlns:p14="http://schemas.microsoft.com/office/powerpoint/2010/main" val="2137588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A849D18B-BF1E-CDA7-D4A7-B96CF8E478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10C570D-C2EA-D490-9C72-ECA5FE9B4C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C996066C-70BB-C71B-57A0-82A72FC52BA2}"/>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ED8C7E36-BF29-D384-88F7-C3AFA00ACBE5}"/>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pic>
        <p:nvPicPr>
          <p:cNvPr id="1027" name="Picture 3" descr="Inline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7483" y="1768097"/>
            <a:ext cx="6356796" cy="200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50574" y="1349857"/>
            <a:ext cx="7275443" cy="369332"/>
          </a:xfrm>
          <a:prstGeom prst="rect">
            <a:avLst/>
          </a:prstGeom>
          <a:noFill/>
        </p:spPr>
        <p:txBody>
          <a:bodyPr wrap="square" rtlCol="0">
            <a:spAutoFit/>
          </a:bodyPr>
          <a:lstStyle/>
          <a:p>
            <a:r>
              <a:rPr lang="en-US" b="1" dirty="0" smtClean="0">
                <a:solidFill>
                  <a:schemeClr val="tx2">
                    <a:lumMod val="90000"/>
                    <a:lumOff val="10000"/>
                  </a:schemeClr>
                </a:solidFill>
                <a:latin typeface="Arial" panose="020B0604020202020204" pitchFamily="34" charset="0"/>
                <a:cs typeface="Arial" panose="020B0604020202020204" pitchFamily="34" charset="0"/>
              </a:rPr>
              <a:t>SELL A PRODUCT.  </a:t>
            </a:r>
            <a:r>
              <a:rPr lang="en-US" dirty="0" smtClean="0">
                <a:solidFill>
                  <a:schemeClr val="tx2">
                    <a:lumMod val="90000"/>
                    <a:lumOff val="10000"/>
                  </a:schemeClr>
                </a:solidFill>
                <a:latin typeface="Arial" panose="020B0604020202020204" pitchFamily="34" charset="0"/>
                <a:cs typeface="Arial" panose="020B0604020202020204" pitchFamily="34" charset="0"/>
              </a:rPr>
              <a:t>Choose the product and add to the cart</a:t>
            </a:r>
            <a:endParaRPr lang="en-US" dirty="0">
              <a:solidFill>
                <a:schemeClr val="tx2">
                  <a:lumMod val="90000"/>
                  <a:lumOff val="10000"/>
                </a:schemeClr>
              </a:solidFill>
              <a:latin typeface="Arial" panose="020B0604020202020204" pitchFamily="34" charset="0"/>
              <a:cs typeface="Arial" panose="020B0604020202020204" pitchFamily="34" charset="0"/>
            </a:endParaRPr>
          </a:p>
        </p:txBody>
      </p:sp>
      <p:sp>
        <p:nvSpPr>
          <p:cNvPr id="10" name="TextBox 9"/>
          <p:cNvSpPr txBox="1"/>
          <p:nvPr/>
        </p:nvSpPr>
        <p:spPr>
          <a:xfrm>
            <a:off x="355600" y="3934848"/>
            <a:ext cx="9057341" cy="369332"/>
          </a:xfrm>
          <a:prstGeom prst="rect">
            <a:avLst/>
          </a:prstGeom>
          <a:noFill/>
        </p:spPr>
        <p:txBody>
          <a:bodyPr wrap="square" rtlCol="0">
            <a:spAutoFit/>
          </a:bodyPr>
          <a:lstStyle/>
          <a:p>
            <a:r>
              <a:rPr lang="en-US" dirty="0" smtClean="0">
                <a:solidFill>
                  <a:schemeClr val="tx2">
                    <a:lumMod val="90000"/>
                    <a:lumOff val="10000"/>
                  </a:schemeClr>
                </a:solidFill>
                <a:latin typeface="Arial" panose="020B0604020202020204" pitchFamily="34" charset="0"/>
                <a:cs typeface="Arial" panose="020B0604020202020204" pitchFamily="34" charset="0"/>
              </a:rPr>
              <a:t>Proceed to checkout. Note the warning icons indicating more info is required.</a:t>
            </a:r>
            <a:endParaRPr lang="en-US" dirty="0">
              <a:solidFill>
                <a:schemeClr val="tx2">
                  <a:lumMod val="90000"/>
                  <a:lumOff val="10000"/>
                </a:schemeClr>
              </a:solidFill>
              <a:latin typeface="Arial" panose="020B0604020202020204" pitchFamily="34" charset="0"/>
              <a:cs typeface="Arial" panose="020B0604020202020204" pitchFamily="34" charset="0"/>
            </a:endParaRPr>
          </a:p>
        </p:txBody>
      </p:sp>
      <p:pic>
        <p:nvPicPr>
          <p:cNvPr id="1028" name="Picture 4" descr="Inline image"/>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3363861" y="4467825"/>
            <a:ext cx="4464039" cy="205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3652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A849D18B-BF1E-CDA7-D4A7-B96CF8E478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10C570D-C2EA-D490-9C72-ECA5FE9B4C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C996066C-70BB-C71B-57A0-82A72FC52BA2}"/>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ED8C7E36-BF29-D384-88F7-C3AFA00ACBE5}"/>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
        <p:nvSpPr>
          <p:cNvPr id="7" name="TextBox 6"/>
          <p:cNvSpPr txBox="1"/>
          <p:nvPr/>
        </p:nvSpPr>
        <p:spPr>
          <a:xfrm>
            <a:off x="300471" y="1518133"/>
            <a:ext cx="6584423" cy="646331"/>
          </a:xfrm>
          <a:prstGeom prst="rect">
            <a:avLst/>
          </a:prstGeom>
          <a:noFill/>
        </p:spPr>
        <p:txBody>
          <a:bodyPr wrap="square" rtlCol="0">
            <a:spAutoFit/>
          </a:bodyPr>
          <a:lstStyle/>
          <a:p>
            <a:r>
              <a:rPr lang="en-US" dirty="0" smtClean="0">
                <a:solidFill>
                  <a:schemeClr val="tx2">
                    <a:lumMod val="90000"/>
                    <a:lumOff val="10000"/>
                  </a:schemeClr>
                </a:solidFill>
                <a:latin typeface="Arial" panose="020B0604020202020204" pitchFamily="34" charset="0"/>
                <a:cs typeface="Arial" panose="020B0604020202020204" pitchFamily="34" charset="0"/>
              </a:rPr>
              <a:t>After completing required info you will see the calendar popup. </a:t>
            </a:r>
          </a:p>
          <a:p>
            <a:r>
              <a:rPr lang="en-US" dirty="0" smtClean="0">
                <a:solidFill>
                  <a:schemeClr val="tx2">
                    <a:lumMod val="90000"/>
                    <a:lumOff val="10000"/>
                  </a:schemeClr>
                </a:solidFill>
                <a:latin typeface="Arial" panose="020B0604020202020204" pitchFamily="34" charset="0"/>
                <a:cs typeface="Arial" panose="020B0604020202020204" pitchFamily="34" charset="0"/>
              </a:rPr>
              <a:t>Choose the dates requested by the customer.</a:t>
            </a:r>
            <a:endParaRPr lang="en-US" dirty="0">
              <a:solidFill>
                <a:schemeClr val="tx2">
                  <a:lumMod val="90000"/>
                  <a:lumOff val="10000"/>
                </a:schemeClr>
              </a:solidFill>
              <a:latin typeface="Arial" panose="020B0604020202020204" pitchFamily="34" charset="0"/>
              <a:cs typeface="Arial" panose="020B0604020202020204" pitchFamily="34" charset="0"/>
            </a:endParaRPr>
          </a:p>
        </p:txBody>
      </p:sp>
      <p:pic>
        <p:nvPicPr>
          <p:cNvPr id="2050" name="Picture 2" descr="Inline image"/>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6988154" y="1421102"/>
            <a:ext cx="4848246" cy="2647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66000" y="4159623"/>
            <a:ext cx="6907153" cy="646331"/>
          </a:xfrm>
          <a:prstGeom prst="rect">
            <a:avLst/>
          </a:prstGeom>
          <a:noFill/>
        </p:spPr>
        <p:txBody>
          <a:bodyPr wrap="square" rtlCol="0">
            <a:spAutoFit/>
          </a:bodyPr>
          <a:lstStyle/>
          <a:p>
            <a:r>
              <a:rPr lang="en-US" dirty="0">
                <a:solidFill>
                  <a:schemeClr val="tx2">
                    <a:lumMod val="90000"/>
                    <a:lumOff val="10000"/>
                  </a:schemeClr>
                </a:solidFill>
                <a:latin typeface="Arial" panose="020B0604020202020204" pitchFamily="34" charset="0"/>
                <a:cs typeface="Arial" panose="020B0604020202020204" pitchFamily="34" charset="0"/>
              </a:rPr>
              <a:t>A</a:t>
            </a:r>
            <a:r>
              <a:rPr lang="en-US" dirty="0" smtClean="0">
                <a:solidFill>
                  <a:schemeClr val="tx2">
                    <a:lumMod val="90000"/>
                    <a:lumOff val="10000"/>
                  </a:schemeClr>
                </a:solidFill>
                <a:latin typeface="Arial" panose="020B0604020202020204" pitchFamily="34" charset="0"/>
                <a:cs typeface="Arial" panose="020B0604020202020204" pitchFamily="34" charset="0"/>
              </a:rPr>
              <a:t>fter </a:t>
            </a:r>
            <a:r>
              <a:rPr lang="en-US" dirty="0">
                <a:solidFill>
                  <a:schemeClr val="tx2">
                    <a:lumMod val="90000"/>
                    <a:lumOff val="10000"/>
                  </a:schemeClr>
                </a:solidFill>
                <a:latin typeface="Arial" panose="020B0604020202020204" pitchFamily="34" charset="0"/>
                <a:cs typeface="Arial" panose="020B0604020202020204" pitchFamily="34" charset="0"/>
              </a:rPr>
              <a:t>you choose a date for the AD ticket, all in </a:t>
            </a:r>
            <a:r>
              <a:rPr lang="en-US" dirty="0" smtClean="0">
                <a:solidFill>
                  <a:schemeClr val="tx2">
                    <a:lumMod val="90000"/>
                    <a:lumOff val="10000"/>
                  </a:schemeClr>
                </a:solidFill>
                <a:latin typeface="Arial" panose="020B0604020202020204" pitchFamily="34" charset="0"/>
                <a:cs typeface="Arial" panose="020B0604020202020204" pitchFamily="34" charset="0"/>
              </a:rPr>
              <a:t>the cart will</a:t>
            </a:r>
          </a:p>
          <a:p>
            <a:r>
              <a:rPr lang="en-US" dirty="0" smtClean="0">
                <a:solidFill>
                  <a:schemeClr val="tx2">
                    <a:lumMod val="90000"/>
                    <a:lumOff val="10000"/>
                  </a:schemeClr>
                </a:solidFill>
                <a:latin typeface="Arial" panose="020B0604020202020204" pitchFamily="34" charset="0"/>
                <a:cs typeface="Arial" panose="020B0604020202020204" pitchFamily="34" charset="0"/>
              </a:rPr>
              <a:t>be </a:t>
            </a:r>
            <a:r>
              <a:rPr lang="en-US" dirty="0">
                <a:solidFill>
                  <a:schemeClr val="tx2">
                    <a:lumMod val="90000"/>
                    <a:lumOff val="10000"/>
                  </a:schemeClr>
                </a:solidFill>
                <a:latin typeface="Arial" panose="020B0604020202020204" pitchFamily="34" charset="0"/>
                <a:cs typeface="Arial" panose="020B0604020202020204" pitchFamily="34" charset="0"/>
              </a:rPr>
              <a:t>populated with that </a:t>
            </a:r>
            <a:r>
              <a:rPr lang="en-US" dirty="0" smtClean="0">
                <a:solidFill>
                  <a:schemeClr val="tx2">
                    <a:lumMod val="90000"/>
                    <a:lumOff val="10000"/>
                  </a:schemeClr>
                </a:solidFill>
                <a:latin typeface="Arial" panose="020B0604020202020204" pitchFamily="34" charset="0"/>
                <a:cs typeface="Arial" panose="020B0604020202020204" pitchFamily="34" charset="0"/>
              </a:rPr>
              <a:t>same date</a:t>
            </a:r>
            <a:endParaRPr lang="en-US" dirty="0">
              <a:solidFill>
                <a:schemeClr val="tx2">
                  <a:lumMod val="90000"/>
                  <a:lumOff val="10000"/>
                </a:schemeClr>
              </a:solidFill>
              <a:latin typeface="Arial" panose="020B0604020202020204" pitchFamily="34" charset="0"/>
              <a:cs typeface="Arial" panose="020B0604020202020204" pitchFamily="34" charset="0"/>
            </a:endParaRPr>
          </a:p>
        </p:txBody>
      </p:sp>
      <p:pic>
        <p:nvPicPr>
          <p:cNvPr id="2051" name="Picture 3" descr="Inline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0776" y="4159623"/>
            <a:ext cx="5650753" cy="248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3097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33B0343-8F13-BB4D-EBE4-1BEA665938D4}"/>
              </a:ext>
            </a:extLst>
          </p:cNvPr>
          <p:cNvSpPr txBox="1"/>
          <p:nvPr/>
        </p:nvSpPr>
        <p:spPr>
          <a:xfrm>
            <a:off x="300471" y="1690254"/>
            <a:ext cx="11535929" cy="4247317"/>
          </a:xfrm>
          <a:prstGeom prst="rect">
            <a:avLst/>
          </a:prstGeom>
          <a:noFill/>
        </p:spPr>
        <p:txBody>
          <a:bodyPr wrap="square" rtlCol="0">
            <a:spAutoFit/>
          </a:bodyPr>
          <a:lstStyle/>
          <a:p>
            <a:pPr>
              <a:spcBef>
                <a:spcPts val="750"/>
              </a:spcBef>
            </a:pPr>
            <a:r>
              <a:rPr lang="en-US" sz="2400" b="1" dirty="0">
                <a:solidFill>
                  <a:srgbClr val="002060"/>
                </a:solidFill>
                <a:latin typeface="Arial" panose="020B0604020202020204" pitchFamily="34" charset="0"/>
                <a:cs typeface="Arial" panose="020B0604020202020204" pitchFamily="34" charset="0"/>
              </a:rPr>
              <a:t>TICKET DELIVERY &amp; ETICKET </a:t>
            </a:r>
            <a:r>
              <a:rPr lang="en-US" sz="2400" b="1" dirty="0" smtClean="0">
                <a:solidFill>
                  <a:srgbClr val="002060"/>
                </a:solidFill>
                <a:latin typeface="Arial" panose="020B0604020202020204" pitchFamily="34" charset="0"/>
                <a:cs typeface="Arial" panose="020B0604020202020204" pitchFamily="34" charset="0"/>
              </a:rPr>
              <a:t>EXAMPLE: </a:t>
            </a:r>
            <a:endParaRPr lang="en-US" sz="2400" b="1" dirty="0">
              <a:solidFill>
                <a:srgbClr val="002060"/>
              </a:solidFill>
              <a:latin typeface="Arial" panose="020B0604020202020204" pitchFamily="34" charset="0"/>
              <a:cs typeface="Arial" panose="020B0604020202020204" pitchFamily="34" charset="0"/>
            </a:endParaRPr>
          </a:p>
          <a:p>
            <a:pPr marL="285750" indent="-285750" algn="l">
              <a:spcBef>
                <a:spcPts val="750"/>
              </a:spcBef>
              <a:buFont typeface="Arial" panose="020B0604020202020204" pitchFamily="34" charset="0"/>
              <a:buChar char="•"/>
            </a:pPr>
            <a:r>
              <a:rPr lang="en-US" sz="2400" b="1" i="0" dirty="0">
                <a:solidFill>
                  <a:srgbClr val="002060"/>
                </a:solidFill>
                <a:effectLst/>
                <a:latin typeface="Arial" panose="020B0604020202020204" pitchFamily="34" charset="0"/>
                <a:cs typeface="Arial" panose="020B0604020202020204" pitchFamily="34" charset="0"/>
              </a:rPr>
              <a:t>Advise your customers </a:t>
            </a:r>
            <a:r>
              <a:rPr lang="en-US" sz="2000" b="0" i="0" dirty="0">
                <a:solidFill>
                  <a:srgbClr val="002060"/>
                </a:solidFill>
                <a:effectLst/>
                <a:latin typeface="Arial" panose="020B0604020202020204" pitchFamily="34" charset="0"/>
                <a:cs typeface="Arial" panose="020B0604020202020204" pitchFamily="34" charset="0"/>
              </a:rPr>
              <a:t>that an email has been sent with a copy of your ticket(s) &amp; to see the attached .pdf document in the email. Please read all details on your ticket(s) for usage instructions.  </a:t>
            </a:r>
            <a:endParaRPr lang="en-US" sz="2000" b="0" i="0" dirty="0" smtClean="0">
              <a:solidFill>
                <a:srgbClr val="002060"/>
              </a:solidFill>
              <a:effectLst/>
              <a:latin typeface="Arial" panose="020B0604020202020204" pitchFamily="34" charset="0"/>
              <a:cs typeface="Arial" panose="020B0604020202020204" pitchFamily="34" charset="0"/>
            </a:endParaRPr>
          </a:p>
          <a:p>
            <a:pPr algn="l">
              <a:spcBef>
                <a:spcPts val="750"/>
              </a:spcBef>
            </a:pPr>
            <a:endParaRPr lang="en-US" sz="2000" b="0" i="0" dirty="0" smtClean="0">
              <a:solidFill>
                <a:srgbClr val="002060"/>
              </a:solidFill>
              <a:effectLst/>
              <a:latin typeface="Arial" panose="020B0604020202020204" pitchFamily="34" charset="0"/>
              <a:cs typeface="Arial" panose="020B0604020202020204" pitchFamily="34" charset="0"/>
            </a:endParaRPr>
          </a:p>
          <a:p>
            <a:pPr marL="285750" indent="-285750" algn="l">
              <a:spcBef>
                <a:spcPts val="750"/>
              </a:spcBef>
              <a:buFont typeface="Arial" panose="020B0604020202020204" pitchFamily="34" charset="0"/>
              <a:buChar char="•"/>
            </a:pPr>
            <a:r>
              <a:rPr lang="en-US" sz="2000" b="0" i="0" dirty="0">
                <a:solidFill>
                  <a:srgbClr val="002060"/>
                </a:solidFill>
                <a:effectLst/>
                <a:latin typeface="Arial" panose="020B0604020202020204" pitchFamily="34" charset="0"/>
                <a:cs typeface="Arial" panose="020B0604020202020204" pitchFamily="34" charset="0"/>
              </a:rPr>
              <a:t> Once received, the customer should then proceed to </a:t>
            </a:r>
            <a:r>
              <a:rPr lang="en-US" sz="2000" b="0" i="0" dirty="0" smtClean="0">
                <a:solidFill>
                  <a:srgbClr val="002060"/>
                </a:solidFill>
                <a:effectLst/>
                <a:latin typeface="Arial" panose="020B0604020202020204" pitchFamily="34" charset="0"/>
                <a:cs typeface="Arial" panose="020B0604020202020204" pitchFamily="34" charset="0"/>
              </a:rPr>
              <a:t>the app to make reservations.</a:t>
            </a:r>
          </a:p>
          <a:p>
            <a:pPr algn="l">
              <a:spcBef>
                <a:spcPts val="750"/>
              </a:spcBef>
            </a:pPr>
            <a:endParaRPr lang="en-US" sz="2000" dirty="0">
              <a:solidFill>
                <a:srgbClr val="172B4D"/>
              </a:solidFill>
              <a:latin typeface="Arial" panose="020B0604020202020204" pitchFamily="34" charset="0"/>
              <a:cs typeface="Arial" panose="020B0604020202020204" pitchFamily="34" charset="0"/>
            </a:endParaRPr>
          </a:p>
          <a:p>
            <a:pPr marL="285750" indent="-285750" algn="l">
              <a:spcBef>
                <a:spcPts val="750"/>
              </a:spcBef>
              <a:buFont typeface="Arial" panose="020B0604020202020204" pitchFamily="34" charset="0"/>
              <a:buChar char="•"/>
            </a:pPr>
            <a:r>
              <a:rPr lang="en-US" sz="2400" b="0" i="0" u="none" strike="noStrike" dirty="0">
                <a:solidFill>
                  <a:srgbClr val="002060"/>
                </a:solidFill>
                <a:effectLst/>
                <a:latin typeface="Arial" panose="020B0604020202020204" pitchFamily="34" charset="0"/>
                <a:cs typeface="Arial" panose="020B0604020202020204" pitchFamily="34" charset="0"/>
              </a:rPr>
              <a:t>*</a:t>
            </a:r>
            <a:r>
              <a:rPr lang="en-US" sz="2400" b="1" i="0" u="none" strike="noStrike" dirty="0">
                <a:solidFill>
                  <a:srgbClr val="002060"/>
                </a:solidFill>
                <a:effectLst/>
                <a:latin typeface="Arial" panose="020B0604020202020204" pitchFamily="34" charset="0"/>
                <a:cs typeface="Arial" panose="020B0604020202020204" pitchFamily="34" charset="0"/>
              </a:rPr>
              <a:t>PROTIP: </a:t>
            </a:r>
            <a:r>
              <a:rPr lang="en-US" sz="2000" b="0" i="0" u="none" strike="noStrike" dirty="0">
                <a:solidFill>
                  <a:srgbClr val="002060"/>
                </a:solidFill>
                <a:effectLst/>
                <a:latin typeface="Arial" panose="020B0604020202020204" pitchFamily="34" charset="0"/>
                <a:cs typeface="Arial" panose="020B0604020202020204" pitchFamily="34" charset="0"/>
              </a:rPr>
              <a:t>Always have a guest provide an email they can access on their mobile device. The guest should check and confirm receipt of their confirmation </a:t>
            </a:r>
            <a:r>
              <a:rPr lang="en-US" sz="2000" b="1" i="0" u="none" strike="noStrike" dirty="0">
                <a:solidFill>
                  <a:srgbClr val="002060"/>
                </a:solidFill>
                <a:effectLst/>
                <a:latin typeface="Arial" panose="020B0604020202020204" pitchFamily="34" charset="0"/>
                <a:cs typeface="Arial" panose="020B0604020202020204" pitchFamily="34" charset="0"/>
              </a:rPr>
              <a:t>before they leave the ticket office. </a:t>
            </a:r>
          </a:p>
          <a:p>
            <a:pPr marL="285750" indent="-285750">
              <a:spcBef>
                <a:spcPts val="750"/>
              </a:spcBef>
              <a:buFont typeface="Arial" panose="020B0604020202020204" pitchFamily="34" charset="0"/>
              <a:buChar char="•"/>
            </a:pPr>
            <a:endParaRPr lang="en-US" sz="2000" b="1" dirty="0">
              <a:solidFill>
                <a:srgbClr val="002060"/>
              </a:solidFill>
              <a:latin typeface="Arial" panose="020B0604020202020204" pitchFamily="34" charset="0"/>
              <a:cs typeface="Arial" panose="020B0604020202020204" pitchFamily="34" charset="0"/>
            </a:endParaRPr>
          </a:p>
          <a:p>
            <a:endParaRPr lang="en-US" dirty="0"/>
          </a:p>
        </p:txBody>
      </p:sp>
      <p:pic>
        <p:nvPicPr>
          <p:cNvPr id="3" name="Picture 3">
            <a:extLst>
              <a:ext uri="{FF2B5EF4-FFF2-40B4-BE49-F238E27FC236}">
                <a16:creationId xmlns:a16="http://schemas.microsoft.com/office/drawing/2014/main" id="{35AFB1CC-CE53-EE27-6C01-57DDA69011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A63FBCCA-BAED-2564-2BC2-F62690424A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C1EA5EEC-5D92-270A-2D81-F9625389F30A}"/>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8942C0C-C2CC-1291-2074-F906AF9DA000}"/>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Tree>
    <p:extLst>
      <p:ext uri="{BB962C8B-B14F-4D97-AF65-F5344CB8AC3E}">
        <p14:creationId xmlns:p14="http://schemas.microsoft.com/office/powerpoint/2010/main" val="1502679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45123" y="1822569"/>
            <a:ext cx="4215364" cy="4476782"/>
          </a:xfrm>
          <a:prstGeom prst="rect">
            <a:avLst/>
          </a:prstGeom>
        </p:spPr>
      </p:pic>
      <p:pic>
        <p:nvPicPr>
          <p:cNvPr id="3" name="Picture 2"/>
          <p:cNvPicPr>
            <a:picLocks noChangeAspect="1"/>
          </p:cNvPicPr>
          <p:nvPr/>
        </p:nvPicPr>
        <p:blipFill>
          <a:blip r:embed="rId4"/>
          <a:stretch>
            <a:fillRect/>
          </a:stretch>
        </p:blipFill>
        <p:spPr>
          <a:xfrm>
            <a:off x="6507169" y="1508396"/>
            <a:ext cx="4506127" cy="4790955"/>
          </a:xfrm>
          <a:prstGeom prst="rect">
            <a:avLst/>
          </a:prstGeom>
        </p:spPr>
      </p:pic>
      <p:pic>
        <p:nvPicPr>
          <p:cNvPr id="4" name="Picture 3">
            <a:extLst>
              <a:ext uri="{FF2B5EF4-FFF2-40B4-BE49-F238E27FC236}">
                <a16:creationId xmlns:a16="http://schemas.microsoft.com/office/drawing/2014/main" id="{35AFB1CC-CE53-EE27-6C01-57DDA69011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471" y="198726"/>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A63FBCCA-BAED-2564-2BC2-F62690424AE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C1EA5EEC-5D92-270A-2D81-F9625389F30A}"/>
              </a:ext>
            </a:extLst>
          </p:cNvPr>
          <p:cNvCxnSpPr/>
          <p:nvPr/>
        </p:nvCxnSpPr>
        <p:spPr>
          <a:xfrm>
            <a:off x="355600" y="1300949"/>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8942C0C-C2CC-1291-2074-F906AF9DA000}"/>
              </a:ext>
            </a:extLst>
          </p:cNvPr>
          <p:cNvCxnSpPr/>
          <p:nvPr/>
        </p:nvCxnSpPr>
        <p:spPr>
          <a:xfrm>
            <a:off x="355600" y="1246477"/>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sp>
        <p:nvSpPr>
          <p:cNvPr id="9" name="Rectangle 8"/>
          <p:cNvSpPr/>
          <p:nvPr/>
        </p:nvSpPr>
        <p:spPr>
          <a:xfrm>
            <a:off x="300471" y="1349857"/>
            <a:ext cx="5442580" cy="369332"/>
          </a:xfrm>
          <a:prstGeom prst="rect">
            <a:avLst/>
          </a:prstGeom>
        </p:spPr>
        <p:txBody>
          <a:bodyPr wrap="none">
            <a:spAutoFit/>
          </a:bodyPr>
          <a:lstStyle/>
          <a:p>
            <a:pPr>
              <a:spcBef>
                <a:spcPts val="750"/>
              </a:spcBef>
            </a:pPr>
            <a:r>
              <a:rPr lang="en-US" b="1" dirty="0">
                <a:solidFill>
                  <a:srgbClr val="002060"/>
                </a:solidFill>
                <a:latin typeface="Arial" panose="020B0604020202020204" pitchFamily="34" charset="0"/>
                <a:cs typeface="Arial" panose="020B0604020202020204" pitchFamily="34" charset="0"/>
              </a:rPr>
              <a:t>TICKET DELIVERY &amp; ETICKET EXAMPLE</a:t>
            </a:r>
            <a:r>
              <a:rPr lang="en-US" b="1" dirty="0" smtClean="0">
                <a:solidFill>
                  <a:srgbClr val="002060"/>
                </a:solidFill>
                <a:latin typeface="Arial" panose="020B0604020202020204" pitchFamily="34" charset="0"/>
                <a:cs typeface="Arial" panose="020B0604020202020204" pitchFamily="34" charset="0"/>
              </a:rPr>
              <a:t>: </a:t>
            </a:r>
            <a:r>
              <a:rPr lang="en-US" b="1" dirty="0" err="1" smtClean="0">
                <a:solidFill>
                  <a:srgbClr val="002060"/>
                </a:solidFill>
                <a:latin typeface="Arial" panose="020B0604020202020204" pitchFamily="34" charset="0"/>
                <a:cs typeface="Arial" panose="020B0604020202020204" pitchFamily="34" charset="0"/>
              </a:rPr>
              <a:t>con’t</a:t>
            </a:r>
            <a:r>
              <a:rPr lang="en-US" b="1" dirty="0" smtClean="0">
                <a:solidFill>
                  <a:srgbClr val="002060"/>
                </a:solidFill>
                <a:latin typeface="Arial" panose="020B0604020202020204" pitchFamily="34" charset="0"/>
                <a:cs typeface="Arial" panose="020B0604020202020204" pitchFamily="34" charset="0"/>
              </a:rPr>
              <a:t> </a:t>
            </a:r>
            <a:endParaRPr lang="en-US"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29866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31FB23D7-1CB2-32F0-D670-54DE6FB12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471" y="87894"/>
            <a:ext cx="1047750" cy="104775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3168C609-3EBC-C7E9-9946-6E419325FF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7904" y="198726"/>
            <a:ext cx="2333625" cy="92392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1A543A8D-B404-0402-B6D5-A7C577409263}"/>
              </a:ext>
            </a:extLst>
          </p:cNvPr>
          <p:cNvCxnSpPr/>
          <p:nvPr/>
        </p:nvCxnSpPr>
        <p:spPr>
          <a:xfrm>
            <a:off x="401963" y="1117324"/>
            <a:ext cx="11480800" cy="4890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F29BD03-23AC-0FB2-2E0E-AD1792A1721C}"/>
              </a:ext>
            </a:extLst>
          </p:cNvPr>
          <p:cNvCxnSpPr/>
          <p:nvPr/>
        </p:nvCxnSpPr>
        <p:spPr>
          <a:xfrm>
            <a:off x="401963" y="1062852"/>
            <a:ext cx="11480800" cy="50800"/>
          </a:xfrm>
          <a:prstGeom prst="line">
            <a:avLst/>
          </a:prstGeom>
          <a:ln w="57150">
            <a:solidFill>
              <a:srgbClr val="000099"/>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B4ABB47-A223-2AA8-9CC2-0142E5C4E724}"/>
              </a:ext>
            </a:extLst>
          </p:cNvPr>
          <p:cNvSpPr txBox="1"/>
          <p:nvPr/>
        </p:nvSpPr>
        <p:spPr>
          <a:xfrm>
            <a:off x="300471" y="1531397"/>
            <a:ext cx="7088909" cy="3447098"/>
          </a:xfrm>
          <a:prstGeom prst="rect">
            <a:avLst/>
          </a:prstGeom>
          <a:noFill/>
        </p:spPr>
        <p:txBody>
          <a:bodyPr wrap="square" rtlCol="0">
            <a:spAutoFit/>
          </a:bodyPr>
          <a:lstStyle/>
          <a:p>
            <a:r>
              <a:rPr lang="en-US" b="1" dirty="0" smtClean="0">
                <a:solidFill>
                  <a:srgbClr val="002060"/>
                </a:solidFill>
                <a:latin typeface="Arial" panose="020B0604020202020204" pitchFamily="34" charset="0"/>
                <a:cs typeface="Arial" panose="020B0604020202020204" pitchFamily="34" charset="0"/>
              </a:rPr>
              <a:t>TICKET </a:t>
            </a:r>
            <a:r>
              <a:rPr lang="en-US" b="1" dirty="0">
                <a:solidFill>
                  <a:srgbClr val="002060"/>
                </a:solidFill>
                <a:latin typeface="Arial" panose="020B0604020202020204" pitchFamily="34" charset="0"/>
                <a:cs typeface="Arial" panose="020B0604020202020204" pitchFamily="34" charset="0"/>
              </a:rPr>
              <a:t>DELIVERY &amp; ETICKET </a:t>
            </a:r>
            <a:r>
              <a:rPr lang="en-US" b="1" dirty="0" smtClean="0">
                <a:solidFill>
                  <a:srgbClr val="002060"/>
                </a:solidFill>
                <a:latin typeface="Arial" panose="020B0604020202020204" pitchFamily="34" charset="0"/>
                <a:cs typeface="Arial" panose="020B0604020202020204" pitchFamily="34" charset="0"/>
              </a:rPr>
              <a:t>EXAMPLE cont’d: </a:t>
            </a:r>
          </a:p>
          <a:p>
            <a:endParaRPr lang="en-US" b="1"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smtClean="0">
                <a:solidFill>
                  <a:srgbClr val="002060"/>
                </a:solidFill>
                <a:latin typeface="Arial" panose="020B0604020202020204" pitchFamily="34" charset="0"/>
                <a:cs typeface="Arial" panose="020B0604020202020204" pitchFamily="34" charset="0"/>
              </a:rPr>
              <a:t>The customer will receive 2 emails, 1) with the MTP order details and 2) with links required to access their Go City Pass</a:t>
            </a:r>
          </a:p>
          <a:p>
            <a:pPr marL="285750" indent="-285750">
              <a:buFont typeface="Arial" panose="020B0604020202020204" pitchFamily="34" charset="0"/>
              <a:buChar char="•"/>
            </a:pPr>
            <a:endParaRPr lang="en-US"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solidFill>
                  <a:srgbClr val="002060"/>
                </a:solidFill>
                <a:latin typeface="Arial" panose="020B0604020202020204" pitchFamily="34" charset="0"/>
                <a:cs typeface="Arial" panose="020B0604020202020204" pitchFamily="34" charset="0"/>
              </a:rPr>
              <a:t>Tickets will be delivered through the link included in the email confirmation and can also be printed</a:t>
            </a:r>
            <a:r>
              <a:rPr lang="en-US" sz="1400" dirty="0" smtClean="0">
                <a:solidFill>
                  <a:srgbClr val="002060"/>
                </a:solidFill>
                <a:latin typeface="Arial" panose="020B0604020202020204" pitchFamily="34" charset="0"/>
                <a:cs typeface="Arial" panose="020B0604020202020204" pitchFamily="34" charset="0"/>
              </a:rPr>
              <a:t>. For </a:t>
            </a:r>
            <a:r>
              <a:rPr lang="en-US" sz="1400" dirty="0">
                <a:solidFill>
                  <a:srgbClr val="002060"/>
                </a:solidFill>
                <a:latin typeface="Arial" panose="020B0604020202020204" pitchFamily="34" charset="0"/>
                <a:cs typeface="Arial" panose="020B0604020202020204" pitchFamily="34" charset="0"/>
              </a:rPr>
              <a:t>customers, accessing tickets via email is the easiest option, as it provides direct access to the embedded ticket links</a:t>
            </a:r>
            <a:r>
              <a:rPr lang="en-US" sz="1400" dirty="0" smtClean="0">
                <a:solidFill>
                  <a:srgbClr val="002060"/>
                </a:solidFill>
                <a:latin typeface="Arial" panose="020B0604020202020204" pitchFamily="34" charset="0"/>
                <a:cs typeface="Arial" panose="020B0604020202020204" pitchFamily="34" charset="0"/>
              </a:rPr>
              <a:t>.</a:t>
            </a:r>
          </a:p>
          <a:p>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smtClean="0">
                <a:solidFill>
                  <a:srgbClr val="002060"/>
                </a:solidFill>
                <a:latin typeface="Arial" panose="020B0604020202020204" pitchFamily="34" charset="0"/>
                <a:cs typeface="Arial" panose="020B0604020202020204" pitchFamily="34" charset="0"/>
              </a:rPr>
              <a:t>Advise customers to get the </a:t>
            </a:r>
            <a:r>
              <a:rPr lang="en-US" sz="1400" dirty="0" err="1" smtClean="0">
                <a:solidFill>
                  <a:srgbClr val="002060"/>
                </a:solidFill>
                <a:latin typeface="Arial" panose="020B0604020202020204" pitchFamily="34" charset="0"/>
                <a:cs typeface="Arial" panose="020B0604020202020204" pitchFamily="34" charset="0"/>
              </a:rPr>
              <a:t>GoCity</a:t>
            </a:r>
            <a:r>
              <a:rPr lang="en-US" sz="1400" dirty="0" smtClean="0">
                <a:solidFill>
                  <a:srgbClr val="002060"/>
                </a:solidFill>
                <a:latin typeface="Arial" panose="020B0604020202020204" pitchFamily="34" charset="0"/>
                <a:cs typeface="Arial" panose="020B0604020202020204" pitchFamily="34" charset="0"/>
              </a:rPr>
              <a:t> APP on their phone so they can sync their pass. This info is also provided in the email confirmation.</a:t>
            </a:r>
          </a:p>
          <a:p>
            <a:pPr marL="285750" indent="-285750">
              <a:buFont typeface="Arial" panose="020B0604020202020204" pitchFamily="34" charset="0"/>
              <a:buChar char="•"/>
            </a:pPr>
            <a:endParaRPr lang="en-US"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smtClean="0">
                <a:solidFill>
                  <a:srgbClr val="002060"/>
                </a:solidFill>
                <a:latin typeface="Arial" panose="020B0604020202020204" pitchFamily="34" charset="0"/>
                <a:cs typeface="Arial" panose="020B0604020202020204" pitchFamily="34" charset="0"/>
              </a:rPr>
              <a:t>Ensure the customer can identify the Sales Order Number in case they need to call in to Go City.</a:t>
            </a:r>
          </a:p>
          <a:p>
            <a:pPr marL="285750" indent="-285750">
              <a:buFont typeface="Arial" panose="020B0604020202020204" pitchFamily="34" charset="0"/>
              <a:buChar char="•"/>
            </a:pPr>
            <a:endParaRPr lang="en-US" sz="1400" dirty="0">
              <a:solidFill>
                <a:srgbClr val="002060"/>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88B25AF6-D06A-B7FF-D64F-F80294642062}"/>
              </a:ext>
            </a:extLst>
          </p:cNvPr>
          <p:cNvSpPr txBox="1"/>
          <p:nvPr/>
        </p:nvSpPr>
        <p:spPr>
          <a:xfrm>
            <a:off x="2163108" y="424446"/>
            <a:ext cx="7394796" cy="646331"/>
          </a:xfrm>
          <a:prstGeom prst="rect">
            <a:avLst/>
          </a:prstGeom>
          <a:noFill/>
        </p:spPr>
        <p:txBody>
          <a:bodyPr wrap="square" rtlCol="0">
            <a:spAutoFit/>
          </a:bodyPr>
          <a:lstStyle/>
          <a:p>
            <a:pPr algn="ctr"/>
            <a:r>
              <a:rPr lang="en-US" sz="3600" b="1" dirty="0">
                <a:solidFill>
                  <a:schemeClr val="tx2">
                    <a:lumMod val="90000"/>
                    <a:lumOff val="10000"/>
                  </a:schemeClr>
                </a:solidFill>
                <a:latin typeface="Arial" panose="020B0604020202020204" pitchFamily="34" charset="0"/>
                <a:cs typeface="Arial" panose="020B0604020202020204" pitchFamily="34" charset="0"/>
              </a:rPr>
              <a:t>GO CITY SIGHTSEEING PASSES</a:t>
            </a:r>
          </a:p>
        </p:txBody>
      </p:sp>
      <p:pic>
        <p:nvPicPr>
          <p:cNvPr id="2" name="Picture 1"/>
          <p:cNvPicPr>
            <a:picLocks noChangeAspect="1"/>
          </p:cNvPicPr>
          <p:nvPr/>
        </p:nvPicPr>
        <p:blipFill>
          <a:blip r:embed="rId5"/>
          <a:stretch>
            <a:fillRect/>
          </a:stretch>
        </p:blipFill>
        <p:spPr>
          <a:xfrm>
            <a:off x="7824672" y="1348372"/>
            <a:ext cx="3944321" cy="5300385"/>
          </a:xfrm>
          <a:prstGeom prst="rect">
            <a:avLst/>
          </a:prstGeom>
        </p:spPr>
      </p:pic>
    </p:spTree>
    <p:extLst>
      <p:ext uri="{BB962C8B-B14F-4D97-AF65-F5344CB8AC3E}">
        <p14:creationId xmlns:p14="http://schemas.microsoft.com/office/powerpoint/2010/main" val="5187455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D5255E20C2EB46933843999236D328" ma:contentTypeVersion="18" ma:contentTypeDescription="Create a new document." ma:contentTypeScope="" ma:versionID="461705fc5b47018ee0bfb72aad342400">
  <xsd:schema xmlns:xsd="http://www.w3.org/2001/XMLSchema" xmlns:xs="http://www.w3.org/2001/XMLSchema" xmlns:p="http://schemas.microsoft.com/office/2006/metadata/properties" xmlns:ns1="http://schemas.microsoft.com/sharepoint/v3" xmlns:ns3="dab4dba0-2b8b-414a-8eb3-7f503f0ef013" xmlns:ns4="8149f086-38e7-4b93-8b9f-869f0dbfa57b" targetNamespace="http://schemas.microsoft.com/office/2006/metadata/properties" ma:root="true" ma:fieldsID="c06d02800009ea73af6e2d80f520b715" ns1:_="" ns3:_="" ns4:_="">
    <xsd:import namespace="http://schemas.microsoft.com/sharepoint/v3"/>
    <xsd:import namespace="dab4dba0-2b8b-414a-8eb3-7f503f0ef013"/>
    <xsd:import namespace="8149f086-38e7-4b93-8b9f-869f0dbfa57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_activity" minOccurs="0"/>
                <xsd:element ref="ns4:SharedWithUsers" minOccurs="0"/>
                <xsd:element ref="ns4:SharedWithDetails" minOccurs="0"/>
                <xsd:element ref="ns4:SharingHintHash" minOccurs="0"/>
                <xsd:element ref="ns3:MediaServiceDateTaken" minOccurs="0"/>
                <xsd:element ref="ns3:MediaLengthInSeconds" minOccurs="0"/>
                <xsd:element ref="ns3:MediaServiceObjectDetectorVersions" minOccurs="0"/>
                <xsd:element ref="ns3:MediaServiceSearchProperties" minOccurs="0"/>
                <xsd:element ref="ns3:MediaServiceSystemTags" minOccurs="0"/>
                <xsd:element ref="ns1:_ip_UnifiedCompliancePolicyProperties" minOccurs="0"/>
                <xsd:element ref="ns1:_ip_UnifiedCompliancePolicyUIActio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b4dba0-2b8b-414a-8eb3-7f503f0ef01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_activity" ma:index="14" nillable="true" ma:displayName="_activity" ma:hidden="true" ma:internalName="_activity">
      <xsd:simpleType>
        <xsd:restriction base="dms:Note"/>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149f086-38e7-4b93-8b9f-869f0dbfa57b"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_activity xmlns="dab4dba0-2b8b-414a-8eb3-7f503f0ef01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A182AD-6995-4627-890B-4272C531FD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ab4dba0-2b8b-414a-8eb3-7f503f0ef013"/>
    <ds:schemaRef ds:uri="8149f086-38e7-4b93-8b9f-869f0dbfa5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CA6459E-171F-4AE4-A20B-C2105D1DD6D4}">
  <ds:schemaRefs>
    <ds:schemaRef ds:uri="dab4dba0-2b8b-414a-8eb3-7f503f0ef013"/>
    <ds:schemaRef ds:uri="http://purl.org/dc/elements/1.1/"/>
    <ds:schemaRef ds:uri="http://schemas.microsoft.com/office/2006/documentManagement/types"/>
    <ds:schemaRef ds:uri="http://schemas.microsoft.com/office/infopath/2007/PartnerControls"/>
    <ds:schemaRef ds:uri="http://purl.org/dc/terms/"/>
    <ds:schemaRef ds:uri="http://schemas.microsoft.com/office/2006/metadata/properties"/>
    <ds:schemaRef ds:uri="http://purl.org/dc/dcmitype/"/>
    <ds:schemaRef ds:uri="http://schemas.microsoft.com/sharepoint/v3"/>
    <ds:schemaRef ds:uri="http://schemas.openxmlformats.org/package/2006/metadata/core-properties"/>
    <ds:schemaRef ds:uri="8149f086-38e7-4b93-8b9f-869f0dbfa57b"/>
    <ds:schemaRef ds:uri="http://www.w3.org/XML/1998/namespace"/>
  </ds:schemaRefs>
</ds:datastoreItem>
</file>

<file path=customXml/itemProps3.xml><?xml version="1.0" encoding="utf-8"?>
<ds:datastoreItem xmlns:ds="http://schemas.openxmlformats.org/officeDocument/2006/customXml" ds:itemID="{05A40CD3-7600-4811-AA25-3E1798DA60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1084</TotalTime>
  <Words>981</Words>
  <Application>Microsoft Office PowerPoint</Application>
  <PresentationFormat>Widescreen</PresentationFormat>
  <Paragraphs>109</Paragraphs>
  <Slides>14</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Gray, Bonnie E CIV USN CNIC WASHINGTON DC (USA)</dc:creator>
  <cp:lastModifiedBy>Bonnie Gray</cp:lastModifiedBy>
  <cp:revision>60</cp:revision>
  <dcterms:created xsi:type="dcterms:W3CDTF">2025-06-10T16:25:28Z</dcterms:created>
  <dcterms:modified xsi:type="dcterms:W3CDTF">2025-10-22T14:41:34Z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0x010100ABD5255E20C2EB46933843999236D328</vt:lpwstr>
  </property>
</Properties>
</file>