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sldIdLst>
    <p:sldId id="256" r:id="rId2"/>
    <p:sldId id="258" r:id="rId3"/>
    <p:sldId id="264" r:id="rId4"/>
    <p:sldId id="267" r:id="rId5"/>
    <p:sldId id="265" r:id="rId6"/>
    <p:sldId id="268" r:id="rId7"/>
    <p:sldId id="262" r:id="rId8"/>
    <p:sldId id="269" r:id="rId9"/>
    <p:sldId id="271" r:id="rId10"/>
    <p:sldId id="270" r:id="rId11"/>
    <p:sldId id="260" r:id="rId12"/>
    <p:sldId id="261" r:id="rId13"/>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6" autoAdjust="0"/>
    <p:restoredTop sz="94660"/>
  </p:normalViewPr>
  <p:slideViewPr>
    <p:cSldViewPr snapToGrid="0">
      <p:cViewPr varScale="1">
        <p:scale>
          <a:sx n="76" d="100"/>
          <a:sy n="76" d="100"/>
        </p:scale>
        <p:origin x="63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022434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47481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59320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807005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62754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40264715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74842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99096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86927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358287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9BBF4B-97BB-4670-B391-37926CDA98A4}" type="datetimeFigureOut">
              <a:rPr lang="en-US" smtClean="0"/>
              <a:t>4/26/2021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735819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9BBF4B-97BB-4670-B391-37926CDA98A4}" type="datetimeFigureOut">
              <a:rPr lang="en-US" smtClean="0"/>
              <a:t>4/26/2021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922170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9BBF4B-97BB-4670-B391-37926CDA98A4}" type="datetimeFigureOut">
              <a:rPr lang="en-US" smtClean="0"/>
              <a:t>4/26/2021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908387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9BBF4B-97BB-4670-B391-37926CDA98A4}" type="datetimeFigureOut">
              <a:rPr lang="en-US" smtClean="0"/>
              <a:t>4/26/2021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002331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F9BBF4B-97BB-4670-B391-37926CDA98A4}" type="datetimeFigureOut">
              <a:rPr lang="en-US" smtClean="0"/>
              <a:t>4/26/2021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49919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
        <p:nvSpPr>
          <p:cNvPr id="5" name="Date Placeholder 4"/>
          <p:cNvSpPr>
            <a:spLocks noGrp="1"/>
          </p:cNvSpPr>
          <p:nvPr>
            <p:ph type="dt" sz="half" idx="10"/>
          </p:nvPr>
        </p:nvSpPr>
        <p:spPr/>
        <p:txBody>
          <a:bodyPr/>
          <a:lstStyle/>
          <a:p>
            <a:fld id="{AF9BBF4B-97BB-4670-B391-37926CDA98A4}" type="datetimeFigureOut">
              <a:rPr lang="en-US" smtClean="0"/>
              <a:t>4/26/2021</a:t>
            </a:fld>
            <a:endParaRPr lang="en-US"/>
          </a:p>
        </p:txBody>
      </p:sp>
    </p:spTree>
    <p:extLst>
      <p:ext uri="{BB962C8B-B14F-4D97-AF65-F5344CB8AC3E}">
        <p14:creationId xmlns:p14="http://schemas.microsoft.com/office/powerpoint/2010/main" val="3092291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F9BBF4B-97BB-4670-B391-37926CDA98A4}" type="datetimeFigureOut">
              <a:rPr lang="en-US" smtClean="0"/>
              <a:t>4/26/2021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75E780-4A5E-42DF-B904-062FB5FAB7E8}" type="slidenum">
              <a:rPr lang="en-US" smtClean="0"/>
              <a:t>‹#›</a:t>
            </a:fld>
            <a:endParaRPr lang="en-US"/>
          </a:p>
        </p:txBody>
      </p:sp>
    </p:spTree>
    <p:extLst>
      <p:ext uri="{BB962C8B-B14F-4D97-AF65-F5344CB8AC3E}">
        <p14:creationId xmlns:p14="http://schemas.microsoft.com/office/powerpoint/2010/main" val="2708179862"/>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disneytraveltradeinfo.com/dlrcalenda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disneytraveltradeinfo.com/dlrcalenda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490134"/>
            <a:ext cx="7766936" cy="1646302"/>
          </a:xfrm>
        </p:spPr>
        <p:txBody>
          <a:bodyPr/>
          <a:lstStyle/>
          <a:p>
            <a:r>
              <a:rPr lang="en-US" sz="4400" dirty="0" smtClean="0">
                <a:solidFill>
                  <a:srgbClr val="0070C0"/>
                </a:solidFill>
              </a:rPr>
              <a:t>Disneyland</a:t>
            </a:r>
            <a:endParaRPr lang="en-US" sz="4400" dirty="0">
              <a:solidFill>
                <a:srgbClr val="0070C0"/>
              </a:solidFill>
            </a:endParaRPr>
          </a:p>
        </p:txBody>
      </p:sp>
      <p:sp>
        <p:nvSpPr>
          <p:cNvPr id="3" name="Subtitle 2"/>
          <p:cNvSpPr>
            <a:spLocks noGrp="1"/>
          </p:cNvSpPr>
          <p:nvPr>
            <p:ph type="subTitle" idx="1"/>
          </p:nvPr>
        </p:nvSpPr>
        <p:spPr>
          <a:xfrm>
            <a:off x="1507067" y="3016690"/>
            <a:ext cx="7766936" cy="1096899"/>
          </a:xfrm>
        </p:spPr>
        <p:txBody>
          <a:bodyPr/>
          <a:lstStyle/>
          <a:p>
            <a:r>
              <a:rPr lang="en-US" dirty="0" smtClean="0"/>
              <a:t>PRINT ON DEMAND TICKETS NOW AVAILABLE THROUGH TMS!</a:t>
            </a:r>
            <a:endParaRPr lang="en-US" dirty="0"/>
          </a:p>
        </p:txBody>
      </p:sp>
    </p:spTree>
    <p:extLst>
      <p:ext uri="{BB962C8B-B14F-4D97-AF65-F5344CB8AC3E}">
        <p14:creationId xmlns:p14="http://schemas.microsoft.com/office/powerpoint/2010/main" val="1522628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95980" y="609600"/>
            <a:ext cx="8596668" cy="1320800"/>
          </a:xfrm>
          <a:prstGeom prst="rect">
            <a:avLst/>
          </a:prstGeom>
        </p:spPr>
        <p:txBody>
          <a:bodyPr>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Usage Extension Information for 2020 Military Salute tickets</a:t>
            </a:r>
            <a:endParaRPr lang="en-US" dirty="0"/>
          </a:p>
        </p:txBody>
      </p:sp>
      <p:sp>
        <p:nvSpPr>
          <p:cNvPr id="5" name="Rectangle 4"/>
          <p:cNvSpPr/>
          <p:nvPr/>
        </p:nvSpPr>
        <p:spPr>
          <a:xfrm>
            <a:off x="1516784" y="2247852"/>
            <a:ext cx="6729047" cy="4247317"/>
          </a:xfrm>
          <a:prstGeom prst="rect">
            <a:avLst/>
          </a:prstGeom>
        </p:spPr>
        <p:txBody>
          <a:bodyPr wrap="square">
            <a:spAutoFit/>
          </a:bodyPr>
          <a:lstStyle/>
          <a:p>
            <a:r>
              <a:rPr lang="en-US" dirty="0" smtClean="0"/>
              <a:t>ALL Tickets Retain Value if Unused for exchange guests are encouraged to login to the Disney website to validate their unused tickets purchased prior the park closure due to</a:t>
            </a:r>
          </a:p>
          <a:p>
            <a:r>
              <a:rPr lang="en-US" dirty="0" smtClean="0"/>
              <a:t>COVID-19 </a:t>
            </a:r>
          </a:p>
          <a:p>
            <a:r>
              <a:rPr lang="en-US" dirty="0" smtClean="0"/>
              <a:t> </a:t>
            </a:r>
            <a:endParaRPr lang="en-US" dirty="0"/>
          </a:p>
          <a:p>
            <a:r>
              <a:rPr lang="en-US" u="sng" dirty="0" smtClean="0"/>
              <a:t>2020 Military Promotional Dates</a:t>
            </a:r>
            <a:r>
              <a:rPr lang="en-US" dirty="0" smtClean="0"/>
              <a:t>: </a:t>
            </a:r>
            <a:r>
              <a:rPr lang="en-US" dirty="0"/>
              <a:t>Salute is valid through 12/16/21. The usage window of "2020 Disneyland 3 and 4 day Military Salute Promotional Tickets" previously sold are extended through December 16, 2021 with the block-out dates of 12/19/20 - 1/4/21 and 3/26/21 - 4/11/21</a:t>
            </a:r>
            <a:r>
              <a:rPr lang="en-US" dirty="0" smtClean="0"/>
              <a:t>.</a:t>
            </a:r>
          </a:p>
          <a:p>
            <a:endParaRPr lang="en-US" dirty="0"/>
          </a:p>
          <a:p>
            <a:r>
              <a:rPr lang="en-US" dirty="0" smtClean="0"/>
              <a:t>If </a:t>
            </a:r>
            <a:r>
              <a:rPr lang="en-US" dirty="0"/>
              <a:t>the guest is unable to visit by December 16, 2021, Disney will allow the guest to apply the value of a wholly unused Ticket toward the purchase of a ticket for a future date</a:t>
            </a:r>
            <a:endParaRPr lang="en-US" dirty="0" smtClean="0"/>
          </a:p>
          <a:p>
            <a:endParaRPr lang="en-US" dirty="0"/>
          </a:p>
        </p:txBody>
      </p:sp>
    </p:spTree>
    <p:extLst>
      <p:ext uri="{BB962C8B-B14F-4D97-AF65-F5344CB8AC3E}">
        <p14:creationId xmlns:p14="http://schemas.microsoft.com/office/powerpoint/2010/main" val="3163087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Resort Park</a:t>
            </a:r>
            <a:endParaRPr lang="en-US" dirty="0"/>
          </a:p>
        </p:txBody>
      </p:sp>
      <p:sp>
        <p:nvSpPr>
          <p:cNvPr id="3" name="Content Placeholder 2"/>
          <p:cNvSpPr>
            <a:spLocks noGrp="1"/>
          </p:cNvSpPr>
          <p:nvPr>
            <p:ph idx="1"/>
          </p:nvPr>
        </p:nvSpPr>
        <p:spPr>
          <a:xfrm>
            <a:off x="601920" y="1736383"/>
            <a:ext cx="8596668" cy="3880773"/>
          </a:xfrm>
        </p:spPr>
        <p:txBody>
          <a:bodyPr>
            <a:normAutofit fontScale="92500"/>
          </a:bodyPr>
          <a:lstStyle/>
          <a:p>
            <a:r>
              <a:rPr lang="en-US" dirty="0"/>
              <a:t>Disneyland Park is where it all began. </a:t>
            </a:r>
            <a:r>
              <a:rPr lang="en-US" dirty="0" smtClean="0"/>
              <a:t>Two parks make up the Disneyland experience. There is Disneyland Resort and Disney California Adventure Park.</a:t>
            </a:r>
            <a:endParaRPr lang="en-US" dirty="0"/>
          </a:p>
          <a:p>
            <a:r>
              <a:rPr lang="en-US" dirty="0" smtClean="0"/>
              <a:t>Discover </a:t>
            </a:r>
            <a:r>
              <a:rPr lang="en-US" dirty="0"/>
              <a:t>a thrilling planet during your Star Wars-themed expedition on Star Tours—The Adventures Continue and meet Chewbacca, Darth Vader and </a:t>
            </a:r>
            <a:r>
              <a:rPr lang="en-US" dirty="0" err="1"/>
              <a:t>Kylo</a:t>
            </a:r>
            <a:r>
              <a:rPr lang="en-US" dirty="0"/>
              <a:t> Ren at Star Wars Launch Bay.</a:t>
            </a:r>
          </a:p>
          <a:p>
            <a:r>
              <a:rPr lang="en-US" dirty="0"/>
              <a:t>Explore Mickey’s </a:t>
            </a:r>
            <a:r>
              <a:rPr lang="en-US" dirty="0" err="1"/>
              <a:t>Toontown</a:t>
            </a:r>
            <a:r>
              <a:rPr lang="en-US" dirty="0"/>
              <a:t>, the longtime home of some of </a:t>
            </a:r>
            <a:r>
              <a:rPr lang="en-US" dirty="0" smtClean="0"/>
              <a:t>our favorite </a:t>
            </a:r>
            <a:r>
              <a:rPr lang="en-US" dirty="0"/>
              <a:t>Characters. Here you can meet Mickey—and take a self-guided tour of his house.</a:t>
            </a:r>
          </a:p>
          <a:p>
            <a:r>
              <a:rPr lang="en-US" dirty="0"/>
              <a:t>Celebrate more than 50 years of swashbuckling fun </a:t>
            </a:r>
            <a:r>
              <a:rPr lang="en-US" dirty="0" smtClean="0"/>
              <a:t>with </a:t>
            </a:r>
            <a:r>
              <a:rPr lang="en-US" dirty="0"/>
              <a:t>Pirates of the Caribbean.</a:t>
            </a:r>
          </a:p>
          <a:p>
            <a:r>
              <a:rPr lang="en-US" dirty="0"/>
              <a:t>Visit exciting worlds of imagination during Mickey and the Magical Map—a live musical show featuring beloved Disney Characters.</a:t>
            </a:r>
          </a:p>
          <a:p>
            <a:r>
              <a:rPr lang="en-US" dirty="0" smtClean="0"/>
              <a:t>There is a Haunted </a:t>
            </a:r>
            <a:r>
              <a:rPr lang="en-US" dirty="0"/>
              <a:t>Mansion, a creepy estate home to ghosts, ghouls and all sorts of supernatural surprises.</a:t>
            </a:r>
          </a:p>
        </p:txBody>
      </p:sp>
    </p:spTree>
    <p:extLst>
      <p:ext uri="{BB962C8B-B14F-4D97-AF65-F5344CB8AC3E}">
        <p14:creationId xmlns:p14="http://schemas.microsoft.com/office/powerpoint/2010/main" val="29918864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California Adventure Park</a:t>
            </a:r>
            <a:endParaRPr lang="en-US" dirty="0"/>
          </a:p>
        </p:txBody>
      </p:sp>
      <p:sp>
        <p:nvSpPr>
          <p:cNvPr id="3" name="Content Placeholder 2"/>
          <p:cNvSpPr>
            <a:spLocks noGrp="1"/>
          </p:cNvSpPr>
          <p:nvPr>
            <p:ph idx="1"/>
          </p:nvPr>
        </p:nvSpPr>
        <p:spPr/>
        <p:txBody>
          <a:bodyPr>
            <a:normAutofit/>
          </a:bodyPr>
          <a:lstStyle/>
          <a:p>
            <a:r>
              <a:rPr lang="en-US" dirty="0"/>
              <a:t>Discover a whimsical boardwalk where beloved Pixar stories and Characters come to life when you visit Pixar Pier, home to the newly reimagined </a:t>
            </a:r>
            <a:r>
              <a:rPr lang="en-US" dirty="0" err="1"/>
              <a:t>Incredicoaster</a:t>
            </a:r>
            <a:r>
              <a:rPr lang="en-US" dirty="0"/>
              <a:t>.</a:t>
            </a:r>
          </a:p>
          <a:p>
            <a:r>
              <a:rPr lang="en-US" dirty="0"/>
              <a:t>Embark on a thrilling, free-fall adventure </a:t>
            </a:r>
            <a:r>
              <a:rPr lang="en-US" dirty="0" smtClean="0"/>
              <a:t>with the Guardians </a:t>
            </a:r>
            <a:r>
              <a:rPr lang="en-US" dirty="0"/>
              <a:t>of the Galaxy – Mission: BREAKOUT!.</a:t>
            </a:r>
          </a:p>
          <a:p>
            <a:r>
              <a:rPr lang="en-US" dirty="0"/>
              <a:t>Meet cool Super Heroes like Black Panther, Spider-Man, Captain America, Thor and Groot.</a:t>
            </a:r>
          </a:p>
          <a:p>
            <a:r>
              <a:rPr lang="en-US" dirty="0"/>
              <a:t>Gear up for high-octane action in Cars Land with zippy attractions such as Radiator Springs Racers and Mater’s Junkyard Jamboree.</a:t>
            </a:r>
          </a:p>
          <a:p>
            <a:r>
              <a:rPr lang="en-US" dirty="0"/>
              <a:t>View riveting entertainment like Frozen—Live at the Hyperion.</a:t>
            </a:r>
          </a:p>
        </p:txBody>
      </p:sp>
    </p:spTree>
    <p:extLst>
      <p:ext uri="{BB962C8B-B14F-4D97-AF65-F5344CB8AC3E}">
        <p14:creationId xmlns:p14="http://schemas.microsoft.com/office/powerpoint/2010/main" val="17937453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Disneyland</a:t>
            </a:r>
            <a:r>
              <a:rPr lang="en-US" dirty="0">
                <a:solidFill>
                  <a:srgbClr val="0070C0"/>
                </a:solidFill>
              </a:rPr>
              <a:t>:</a:t>
            </a:r>
            <a:br>
              <a:rPr lang="en-US" dirty="0">
                <a:solidFill>
                  <a:srgbClr val="0070C0"/>
                </a:solidFill>
              </a:rPr>
            </a:br>
            <a:r>
              <a:rPr lang="en-US" dirty="0" smtClean="0">
                <a:solidFill>
                  <a:srgbClr val="0070C0"/>
                </a:solidFill>
              </a:rPr>
              <a:t>Print on Demand E-Tickets </a:t>
            </a:r>
            <a:r>
              <a:rPr lang="en-US" dirty="0">
                <a:solidFill>
                  <a:srgbClr val="0070C0"/>
                </a:solidFill>
              </a:rPr>
              <a:t>Live </a:t>
            </a:r>
            <a:r>
              <a:rPr lang="en-US" sz="2700" dirty="0" smtClean="0">
                <a:solidFill>
                  <a:srgbClr val="0070C0"/>
                </a:solidFill>
              </a:rPr>
              <a:t>April 15, 2021!</a:t>
            </a:r>
            <a:endParaRPr lang="en-US" sz="2700" dirty="0">
              <a:solidFill>
                <a:srgbClr val="0070C0"/>
              </a:solidFill>
            </a:endParaRPr>
          </a:p>
        </p:txBody>
      </p:sp>
      <p:sp>
        <p:nvSpPr>
          <p:cNvPr id="3" name="Content Placeholder 2"/>
          <p:cNvSpPr>
            <a:spLocks noGrp="1"/>
          </p:cNvSpPr>
          <p:nvPr>
            <p:ph idx="1"/>
          </p:nvPr>
        </p:nvSpPr>
        <p:spPr/>
        <p:txBody>
          <a:bodyPr/>
          <a:lstStyle/>
          <a:p>
            <a:r>
              <a:rPr lang="en-US" dirty="0" smtClean="0"/>
              <a:t>Now Available on the Sales Portal on the MTP Ticket Management System (TMS)</a:t>
            </a:r>
          </a:p>
          <a:p>
            <a:r>
              <a:rPr lang="en-US" dirty="0" smtClean="0"/>
              <a:t>Your Disneyland tickets will flow through to your E-Ticket Report!</a:t>
            </a:r>
          </a:p>
          <a:p>
            <a:r>
              <a:rPr lang="en-US" dirty="0" smtClean="0"/>
              <a:t>Currently Sales are restricted to CA Residents</a:t>
            </a:r>
            <a:endParaRPr lang="en-US" dirty="0"/>
          </a:p>
          <a:p>
            <a:r>
              <a:rPr lang="en-US" dirty="0" smtClean="0"/>
              <a:t>Use the </a:t>
            </a:r>
            <a:r>
              <a:rPr lang="en-US" dirty="0"/>
              <a:t>Disneyland Availability </a:t>
            </a:r>
            <a:r>
              <a:rPr lang="en-US" dirty="0" smtClean="0"/>
              <a:t>Calendar prior to selling to ensure your guest will be able to go on their date of choice:  </a:t>
            </a:r>
            <a:r>
              <a:rPr lang="en-US" u="sng" dirty="0" smtClean="0">
                <a:hlinkClick r:id="rId2"/>
              </a:rPr>
              <a:t>www.disneytraveltradeinfo.com/dlrcalendar</a:t>
            </a:r>
            <a:endParaRPr lang="en-US" u="sng" dirty="0" smtClean="0"/>
          </a:p>
          <a:p>
            <a:pPr marL="0" indent="0">
              <a:buNone/>
            </a:pPr>
            <a:endParaRPr lang="en-US" dirty="0"/>
          </a:p>
          <a:p>
            <a:endParaRPr lang="en-US" dirty="0" smtClean="0"/>
          </a:p>
        </p:txBody>
      </p:sp>
    </p:spTree>
    <p:extLst>
      <p:ext uri="{BB962C8B-B14F-4D97-AF65-F5344CB8AC3E}">
        <p14:creationId xmlns:p14="http://schemas.microsoft.com/office/powerpoint/2010/main" val="1640402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476" y="109999"/>
            <a:ext cx="8596667" cy="566738"/>
          </a:xfrm>
        </p:spPr>
        <p:txBody>
          <a:bodyPr/>
          <a:lstStyle/>
          <a:p>
            <a:r>
              <a:rPr lang="en-US" dirty="0" smtClean="0">
                <a:solidFill>
                  <a:srgbClr val="0070C0"/>
                </a:solidFill>
              </a:rPr>
              <a:t>Selling Disneyland products in TMS</a:t>
            </a:r>
            <a:endParaRPr lang="en-US" dirty="0">
              <a:solidFill>
                <a:srgbClr val="0070C0"/>
              </a:solidFill>
            </a:endParaRPr>
          </a:p>
        </p:txBody>
      </p:sp>
      <p:pic>
        <p:nvPicPr>
          <p:cNvPr id="4" name="Content Placeholder 3"/>
          <p:cNvPicPr>
            <a:picLocks noGrp="1" noChangeAspect="1"/>
          </p:cNvPicPr>
          <p:nvPr>
            <p:ph type="pic" idx="1"/>
          </p:nvPr>
        </p:nvPicPr>
        <p:blipFill rotWithShape="1">
          <a:blip r:embed="rId2">
            <a:extLst>
              <a:ext uri="{BEBA8EAE-BF5A-486C-A8C5-ECC9F3942E4B}">
                <a14:imgProps xmlns:a14="http://schemas.microsoft.com/office/drawing/2010/main">
                  <a14:imgLayer r:embed="rId3">
                    <a14:imgEffect>
                      <a14:saturation sat="155000"/>
                    </a14:imgEffect>
                  </a14:imgLayer>
                </a14:imgProps>
              </a:ext>
            </a:extLst>
          </a:blip>
          <a:srcRect l="85" t="2612" r="43001" b="26287"/>
          <a:stretch/>
        </p:blipFill>
        <p:spPr>
          <a:xfrm>
            <a:off x="568474" y="2183130"/>
            <a:ext cx="7566660" cy="4320540"/>
          </a:xfrm>
          <a:prstGeom prst="rect">
            <a:avLst/>
          </a:prstGeom>
          <a:ln w="12700">
            <a:solidFill>
              <a:schemeClr val="tx1"/>
            </a:solidFill>
          </a:ln>
        </p:spPr>
      </p:pic>
      <p:sp>
        <p:nvSpPr>
          <p:cNvPr id="5" name="Content Placeholder 4"/>
          <p:cNvSpPr>
            <a:spLocks noGrp="1"/>
          </p:cNvSpPr>
          <p:nvPr>
            <p:ph type="body" sz="half" idx="2"/>
          </p:nvPr>
        </p:nvSpPr>
        <p:spPr>
          <a:xfrm>
            <a:off x="568476" y="987821"/>
            <a:ext cx="8596667" cy="1545090"/>
          </a:xfrm>
        </p:spPr>
        <p:txBody>
          <a:bodyPr>
            <a:normAutofit/>
          </a:bodyPr>
          <a:lstStyle/>
          <a:p>
            <a:pPr marL="171450" indent="-171450">
              <a:buFont typeface="Wingdings 3" charset="2"/>
              <a:buChar char=""/>
            </a:pPr>
            <a:r>
              <a:rPr lang="en-US" sz="1800" dirty="0" smtClean="0"/>
              <a:t>Print </a:t>
            </a:r>
            <a:r>
              <a:rPr lang="en-US" sz="1800" dirty="0"/>
              <a:t>on Demand Ticket will have ‘Add to Cart” button</a:t>
            </a:r>
          </a:p>
          <a:p>
            <a:endParaRPr lang="en-US" dirty="0"/>
          </a:p>
        </p:txBody>
      </p:sp>
      <p:pic>
        <p:nvPicPr>
          <p:cNvPr id="3" name="Picture 2"/>
          <p:cNvPicPr>
            <a:picLocks noChangeAspect="1"/>
          </p:cNvPicPr>
          <p:nvPr/>
        </p:nvPicPr>
        <p:blipFill rotWithShape="1">
          <a:blip r:embed="rId4"/>
          <a:srcRect l="21644" t="20288" r="15204" b="1"/>
          <a:stretch/>
        </p:blipFill>
        <p:spPr>
          <a:xfrm>
            <a:off x="6520520" y="1496968"/>
            <a:ext cx="674370" cy="353747"/>
          </a:xfrm>
          <a:prstGeom prst="rect">
            <a:avLst/>
          </a:prstGeom>
        </p:spPr>
      </p:pic>
    </p:spTree>
    <p:extLst>
      <p:ext uri="{BB962C8B-B14F-4D97-AF65-F5344CB8AC3E}">
        <p14:creationId xmlns:p14="http://schemas.microsoft.com/office/powerpoint/2010/main" val="1264067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4380" y="2788565"/>
            <a:ext cx="7644287" cy="3881437"/>
          </a:xfrm>
          <a:prstGeom prst="rect">
            <a:avLst/>
          </a:prstGeom>
          <a:ln w="12700">
            <a:solidFill>
              <a:schemeClr val="tx1"/>
            </a:solidFill>
          </a:ln>
        </p:spPr>
      </p:pic>
      <p:sp>
        <p:nvSpPr>
          <p:cNvPr id="6" name="Title 1"/>
          <p:cNvSpPr txBox="1">
            <a:spLocks/>
          </p:cNvSpPr>
          <p:nvPr/>
        </p:nvSpPr>
        <p:spPr>
          <a:xfrm>
            <a:off x="568476" y="109999"/>
            <a:ext cx="8596667" cy="566738"/>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Selling Disneyland products in TMS</a:t>
            </a:r>
            <a:endParaRPr lang="en-US" dirty="0">
              <a:solidFill>
                <a:srgbClr val="0070C0"/>
              </a:solidFill>
            </a:endParaRPr>
          </a:p>
        </p:txBody>
      </p:sp>
      <p:sp>
        <p:nvSpPr>
          <p:cNvPr id="7" name="Content Placeholder 4"/>
          <p:cNvSpPr txBox="1">
            <a:spLocks/>
          </p:cNvSpPr>
          <p:nvPr/>
        </p:nvSpPr>
        <p:spPr>
          <a:xfrm>
            <a:off x="568475" y="676736"/>
            <a:ext cx="8746975" cy="2104309"/>
          </a:xfrm>
          <a:prstGeom prst="rect">
            <a:avLst/>
          </a:prstGeom>
        </p:spPr>
        <p:txBody>
          <a:bodyPr>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Once you have located the tickets and have entered and saved the customer’s information into the order you will need to provide the customers approximate “Arrival Date”</a:t>
            </a:r>
          </a:p>
          <a:p>
            <a:r>
              <a:rPr lang="en-US" dirty="0" smtClean="0"/>
              <a:t>Select the Alert        </a:t>
            </a:r>
          </a:p>
          <a:p>
            <a:r>
              <a:rPr lang="en-US" dirty="0" smtClean="0"/>
              <a:t>When pop-up appears use the calendar to select approximate date of first use. There is no penalty if the patron does not use it on the date input, but ticket validity dates still apply.</a:t>
            </a:r>
          </a:p>
          <a:p>
            <a:r>
              <a:rPr lang="en-US" dirty="0" smtClean="0"/>
              <a:t>You will have repeat the “Arrival Date” input for each ticket type. Once all the alert icons are resolved you may click              to finalize the order.</a:t>
            </a:r>
          </a:p>
          <a:p>
            <a:endParaRPr lang="en-US" dirty="0" smtClean="0"/>
          </a:p>
          <a:p>
            <a:endParaRPr lang="en-US" dirty="0" smtClean="0"/>
          </a:p>
          <a:p>
            <a:endParaRPr lang="en-US" dirty="0"/>
          </a:p>
        </p:txBody>
      </p:sp>
      <p:pic>
        <p:nvPicPr>
          <p:cNvPr id="3" name="Picture 2"/>
          <p:cNvPicPr>
            <a:picLocks noChangeAspect="1"/>
          </p:cNvPicPr>
          <p:nvPr/>
        </p:nvPicPr>
        <p:blipFill>
          <a:blip r:embed="rId3"/>
          <a:stretch>
            <a:fillRect/>
          </a:stretch>
        </p:blipFill>
        <p:spPr>
          <a:xfrm>
            <a:off x="2369576" y="1144742"/>
            <a:ext cx="407914" cy="375281"/>
          </a:xfrm>
          <a:prstGeom prst="rect">
            <a:avLst/>
          </a:prstGeom>
        </p:spPr>
      </p:pic>
      <p:pic>
        <p:nvPicPr>
          <p:cNvPr id="8" name="Picture 7"/>
          <p:cNvPicPr>
            <a:picLocks noChangeAspect="1"/>
          </p:cNvPicPr>
          <p:nvPr/>
        </p:nvPicPr>
        <p:blipFill rotWithShape="1">
          <a:blip r:embed="rId4"/>
          <a:srcRect l="2736" t="3115" r="4342" b="12371"/>
          <a:stretch/>
        </p:blipFill>
        <p:spPr>
          <a:xfrm>
            <a:off x="1985864" y="2781046"/>
            <a:ext cx="5761888" cy="2125203"/>
          </a:xfrm>
          <a:prstGeom prst="rect">
            <a:avLst/>
          </a:prstGeom>
        </p:spPr>
      </p:pic>
      <p:sp>
        <p:nvSpPr>
          <p:cNvPr id="9" name="Right Arrow 8"/>
          <p:cNvSpPr/>
          <p:nvPr/>
        </p:nvSpPr>
        <p:spPr>
          <a:xfrm>
            <a:off x="568475" y="4949247"/>
            <a:ext cx="678730" cy="179110"/>
          </a:xfrm>
          <a:prstGeom prst="rightArrow">
            <a:avLst/>
          </a:prstGeom>
          <a:solidFill>
            <a:srgbClr val="FFC000"/>
          </a:soli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0" name="Right Arrow 9"/>
          <p:cNvSpPr/>
          <p:nvPr/>
        </p:nvSpPr>
        <p:spPr>
          <a:xfrm rot="10800000">
            <a:off x="7408387" y="3664537"/>
            <a:ext cx="678730" cy="179110"/>
          </a:xfrm>
          <a:prstGeom prst="rightArrow">
            <a:avLst/>
          </a:prstGeom>
          <a:solidFill>
            <a:srgbClr val="FFC000"/>
          </a:soli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Rectangle 10"/>
          <p:cNvSpPr/>
          <p:nvPr/>
        </p:nvSpPr>
        <p:spPr>
          <a:xfrm>
            <a:off x="4755234" y="3647474"/>
            <a:ext cx="2422738" cy="196173"/>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5"/>
          <a:srcRect l="11433" t="17796" r="9490" b="10442"/>
          <a:stretch/>
        </p:blipFill>
        <p:spPr>
          <a:xfrm>
            <a:off x="2939293" y="2314837"/>
            <a:ext cx="764027" cy="336172"/>
          </a:xfrm>
          <a:prstGeom prst="rect">
            <a:avLst/>
          </a:prstGeom>
        </p:spPr>
      </p:pic>
    </p:spTree>
    <p:extLst>
      <p:ext uri="{BB962C8B-B14F-4D97-AF65-F5344CB8AC3E}">
        <p14:creationId xmlns:p14="http://schemas.microsoft.com/office/powerpoint/2010/main" val="1111019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68475" y="402229"/>
            <a:ext cx="8596667" cy="566738"/>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Cancelling Disneyland products in TMS</a:t>
            </a:r>
            <a:endParaRPr lang="en-US" dirty="0">
              <a:solidFill>
                <a:srgbClr val="0070C0"/>
              </a:solidFill>
            </a:endParaRPr>
          </a:p>
        </p:txBody>
      </p:sp>
      <p:sp>
        <p:nvSpPr>
          <p:cNvPr id="11" name="Content Placeholder 4"/>
          <p:cNvSpPr txBox="1">
            <a:spLocks/>
          </p:cNvSpPr>
          <p:nvPr/>
        </p:nvSpPr>
        <p:spPr>
          <a:xfrm>
            <a:off x="568475" y="1195211"/>
            <a:ext cx="8596667" cy="154509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Disneyland Print-on demand Cancellation Policy</a:t>
            </a:r>
          </a:p>
          <a:p>
            <a:r>
              <a:rPr lang="en-US" dirty="0" smtClean="0"/>
              <a:t>All tickets in an order must be cancelled at the same time</a:t>
            </a:r>
          </a:p>
          <a:p>
            <a:r>
              <a:rPr lang="en-US" dirty="0" smtClean="0"/>
              <a:t>Disney will not authorize partial credits/refunds for unused tickets.</a:t>
            </a:r>
          </a:p>
          <a:p>
            <a:pPr marL="0" indent="0">
              <a:buNone/>
            </a:pPr>
            <a:endParaRPr lang="en-US" dirty="0" smtClean="0"/>
          </a:p>
          <a:p>
            <a:endParaRPr lang="en-US" dirty="0" smtClean="0"/>
          </a:p>
          <a:p>
            <a:endParaRPr lang="en-US" dirty="0" smtClean="0"/>
          </a:p>
          <a:p>
            <a:endParaRPr lang="en-US" dirty="0"/>
          </a:p>
        </p:txBody>
      </p:sp>
      <p:pic>
        <p:nvPicPr>
          <p:cNvPr id="12" name="Content Placeholder 5"/>
          <p:cNvPicPr>
            <a:picLocks noChangeAspect="1"/>
          </p:cNvPicPr>
          <p:nvPr/>
        </p:nvPicPr>
        <p:blipFill>
          <a:blip r:embed="rId2"/>
          <a:stretch>
            <a:fillRect/>
          </a:stretch>
        </p:blipFill>
        <p:spPr>
          <a:xfrm>
            <a:off x="1729302" y="2966545"/>
            <a:ext cx="6086475" cy="3076575"/>
          </a:xfrm>
          <a:prstGeom prst="rect">
            <a:avLst/>
          </a:prstGeom>
        </p:spPr>
      </p:pic>
    </p:spTree>
    <p:extLst>
      <p:ext uri="{BB962C8B-B14F-4D97-AF65-F5344CB8AC3E}">
        <p14:creationId xmlns:p14="http://schemas.microsoft.com/office/powerpoint/2010/main" val="2291487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stretch>
            <a:fillRect/>
          </a:stretch>
        </p:blipFill>
        <p:spPr>
          <a:xfrm>
            <a:off x="6353047" y="845306"/>
            <a:ext cx="4516883" cy="5886964"/>
          </a:xfrm>
          <a:prstGeom prst="rect">
            <a:avLst/>
          </a:prstGeom>
          <a:ln w="12700">
            <a:solidFill>
              <a:schemeClr val="tx1"/>
            </a:solidFill>
          </a:ln>
        </p:spPr>
      </p:pic>
      <p:sp>
        <p:nvSpPr>
          <p:cNvPr id="4" name="Title 1"/>
          <p:cNvSpPr txBox="1">
            <a:spLocks noGrp="1"/>
          </p:cNvSpPr>
          <p:nvPr>
            <p:ph type="title"/>
          </p:nvPr>
        </p:nvSpPr>
        <p:spPr>
          <a:xfrm>
            <a:off x="448734" y="209550"/>
            <a:ext cx="7723716" cy="807720"/>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Selling Disneyland products in TMS</a:t>
            </a:r>
            <a:endParaRPr lang="en-US" dirty="0">
              <a:solidFill>
                <a:srgbClr val="0070C0"/>
              </a:solidFill>
            </a:endParaRPr>
          </a:p>
        </p:txBody>
      </p:sp>
      <p:sp>
        <p:nvSpPr>
          <p:cNvPr id="5" name="Content Placeholder 4"/>
          <p:cNvSpPr txBox="1">
            <a:spLocks/>
          </p:cNvSpPr>
          <p:nvPr/>
        </p:nvSpPr>
        <p:spPr>
          <a:xfrm>
            <a:off x="328445" y="1017270"/>
            <a:ext cx="5558005" cy="525780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Disneyland Print-on demand Ticket Sample</a:t>
            </a:r>
          </a:p>
          <a:p>
            <a:r>
              <a:rPr lang="en-US" dirty="0" smtClean="0"/>
              <a:t>Unique Layout Barcodes at Top of page and bottom right, barcode numbers also specific to each ticket</a:t>
            </a:r>
          </a:p>
          <a:p>
            <a:r>
              <a:rPr lang="en-US" dirty="0" smtClean="0"/>
              <a:t>Supplier Order number is provided in the event there is an issue with the tickets. Customer service at Disneyland will be able to locate the order</a:t>
            </a:r>
          </a:p>
          <a:p>
            <a:r>
              <a:rPr lang="en-US" dirty="0" smtClean="0"/>
              <a:t>Selling Tips </a:t>
            </a:r>
          </a:p>
          <a:p>
            <a:pPr lvl="1"/>
            <a:r>
              <a:rPr lang="en-US" dirty="0" smtClean="0"/>
              <a:t>Review :Ticket Description, Usage and terms and conditions with customer before they leave the office</a:t>
            </a:r>
          </a:p>
          <a:p>
            <a:pPr lvl="1"/>
            <a:r>
              <a:rPr lang="en-US" dirty="0" smtClean="0"/>
              <a:t>Validate children’s ages if purchasing, since children under 3 do not need a ticket.</a:t>
            </a:r>
          </a:p>
          <a:p>
            <a:endParaRPr lang="en-US" dirty="0" smtClean="0"/>
          </a:p>
          <a:p>
            <a:endParaRPr lang="en-US" dirty="0" smtClean="0"/>
          </a:p>
          <a:p>
            <a:pPr marL="0"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397018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52400"/>
            <a:ext cx="8596668" cy="1320800"/>
          </a:xfrm>
        </p:spPr>
        <p:txBody>
          <a:bodyPr/>
          <a:lstStyle/>
          <a:p>
            <a:r>
              <a:rPr lang="en-US" dirty="0" smtClean="0"/>
              <a:t>Disneyland Ticket Types &amp; Details</a:t>
            </a:r>
            <a:endParaRPr lang="en-US" dirty="0"/>
          </a:p>
        </p:txBody>
      </p:sp>
      <p:sp>
        <p:nvSpPr>
          <p:cNvPr id="3" name="Content Placeholder 2"/>
          <p:cNvSpPr>
            <a:spLocks noGrp="1"/>
          </p:cNvSpPr>
          <p:nvPr>
            <p:ph idx="1"/>
          </p:nvPr>
        </p:nvSpPr>
        <p:spPr>
          <a:xfrm>
            <a:off x="677334" y="901700"/>
            <a:ext cx="8596668" cy="5854700"/>
          </a:xfrm>
        </p:spPr>
        <p:txBody>
          <a:bodyPr>
            <a:normAutofit lnSpcReduction="10000"/>
          </a:bodyPr>
          <a:lstStyle/>
          <a:p>
            <a:pPr marL="0" indent="0">
              <a:buNone/>
            </a:pPr>
            <a:r>
              <a:rPr lang="en-US" b="1" dirty="0" smtClean="0">
                <a:solidFill>
                  <a:srgbClr val="0070C0"/>
                </a:solidFill>
              </a:rPr>
              <a:t>One Park Per Day Tickets </a:t>
            </a:r>
            <a:r>
              <a:rPr lang="en-US" dirty="0" smtClean="0"/>
              <a:t>: Tickets entitle guest to admittance to either Park each day </a:t>
            </a:r>
            <a:r>
              <a:rPr lang="en-US" dirty="0"/>
              <a:t>over </a:t>
            </a:r>
            <a:r>
              <a:rPr lang="en-US" dirty="0" smtClean="0"/>
              <a:t>the specified number of days of the ticket. Tickets not valid for visits to both Theme Parks on the same day.</a:t>
            </a:r>
          </a:p>
          <a:p>
            <a:pPr lvl="1"/>
            <a:r>
              <a:rPr lang="en-US" dirty="0" smtClean="0"/>
              <a:t>Currently Disneyland offers a 1, 2, 3, 4, or 5 day ticket options.</a:t>
            </a:r>
          </a:p>
          <a:p>
            <a:pPr lvl="1"/>
            <a:r>
              <a:rPr lang="en-US" dirty="0" smtClean="0"/>
              <a:t>All multi-day tickets expire 13 days after first use or January 12,2023</a:t>
            </a:r>
          </a:p>
          <a:p>
            <a:pPr lvl="1"/>
            <a:r>
              <a:rPr lang="en-US" dirty="0"/>
              <a:t>1Day 1Park tickets – have </a:t>
            </a:r>
            <a:r>
              <a:rPr lang="en-US" b="1" dirty="0" err="1"/>
              <a:t>Blockout</a:t>
            </a:r>
            <a:r>
              <a:rPr lang="en-US" b="1" dirty="0"/>
              <a:t> dates include 12/18/21-12/31/21; 12/16/22 – 12/31/22.</a:t>
            </a:r>
            <a:endParaRPr lang="en-US" dirty="0" smtClean="0"/>
          </a:p>
          <a:p>
            <a:r>
              <a:rPr lang="en-US" b="1" dirty="0" smtClean="0">
                <a:solidFill>
                  <a:srgbClr val="0070C0"/>
                </a:solidFill>
              </a:rPr>
              <a:t>Hopper Tickets : </a:t>
            </a:r>
            <a:r>
              <a:rPr lang="en-US" dirty="0"/>
              <a:t>Guests with a multi-day ticket must make a park reservation for each date of their visit. Guests with </a:t>
            </a:r>
            <a:r>
              <a:rPr lang="en-US" dirty="0" smtClean="0"/>
              <a:t>a </a:t>
            </a:r>
            <a:r>
              <a:rPr lang="en-US" b="1" dirty="0" smtClean="0"/>
              <a:t>Park </a:t>
            </a:r>
            <a:r>
              <a:rPr lang="en-US" b="1" dirty="0"/>
              <a:t>Hopper ticket will choose which theme park they wish to start their day - they may visit the other park on the same day after 1:00 p.m.</a:t>
            </a:r>
            <a:endParaRPr lang="en-US" dirty="0"/>
          </a:p>
          <a:p>
            <a:r>
              <a:rPr lang="en-US" dirty="0"/>
              <a:t>The ability to visit a park is subject to the park's capacity limitations.  Limit one park reservation per Guest, per day.  Theme park </a:t>
            </a:r>
            <a:r>
              <a:rPr lang="en-US" dirty="0" smtClean="0"/>
              <a:t>reservations are </a:t>
            </a:r>
            <a:r>
              <a:rPr lang="en-US" dirty="0"/>
              <a:t>limited and subject to availability, capacity, restrictions, change and cancellation at any time.  Visit </a:t>
            </a:r>
            <a:r>
              <a:rPr lang="en-US" b="1" u="sng" dirty="0" smtClean="0"/>
              <a:t>disneytraveltradeinfo.com/</a:t>
            </a:r>
            <a:r>
              <a:rPr lang="en-US" b="1" u="sng" dirty="0" err="1" smtClean="0"/>
              <a:t>dlrws</a:t>
            </a:r>
            <a:r>
              <a:rPr lang="en-US" b="1" u="sng" dirty="0" smtClean="0"/>
              <a:t> </a:t>
            </a:r>
            <a:r>
              <a:rPr lang="en-US" dirty="0" smtClean="0"/>
              <a:t>to </a:t>
            </a:r>
            <a:r>
              <a:rPr lang="en-US" dirty="0"/>
              <a:t>learn more about important information you need to know before your </a:t>
            </a:r>
            <a:r>
              <a:rPr lang="en-US" i="1" dirty="0"/>
              <a:t>Disneyland</a:t>
            </a:r>
            <a:r>
              <a:rPr lang="en-US" baseline="30000" dirty="0"/>
              <a:t>®</a:t>
            </a:r>
            <a:r>
              <a:rPr lang="en-US" dirty="0"/>
              <a:t> Resort visit.</a:t>
            </a:r>
          </a:p>
          <a:p>
            <a:pPr marL="0" indent="0">
              <a:buNone/>
            </a:pPr>
            <a:r>
              <a:rPr lang="en-US" dirty="0" smtClean="0"/>
              <a:t>Currently </a:t>
            </a:r>
            <a:r>
              <a:rPr lang="en-US" dirty="0"/>
              <a:t>Disneyland offers a 1, 2, 3, 4, or 5 day ticket options.</a:t>
            </a:r>
          </a:p>
          <a:p>
            <a:pPr lvl="1"/>
            <a:r>
              <a:rPr lang="en-US" dirty="0"/>
              <a:t>All multi-day tickets </a:t>
            </a:r>
            <a:r>
              <a:rPr lang="en-US" b="1" dirty="0"/>
              <a:t>expire 13 days after first use or January </a:t>
            </a:r>
            <a:r>
              <a:rPr lang="en-US" b="1" dirty="0" smtClean="0"/>
              <a:t>12,2023</a:t>
            </a:r>
          </a:p>
          <a:p>
            <a:pPr lvl="1"/>
            <a:r>
              <a:rPr lang="en-US" dirty="0" smtClean="0"/>
              <a:t>No Black-out dates.</a:t>
            </a:r>
            <a:endParaRPr lang="en-US" dirty="0"/>
          </a:p>
          <a:p>
            <a:endParaRPr lang="en-US" dirty="0"/>
          </a:p>
          <a:p>
            <a:pPr marL="457200" lvl="1" indent="0">
              <a:buNone/>
            </a:pPr>
            <a:endParaRPr lang="en-US" dirty="0"/>
          </a:p>
        </p:txBody>
      </p:sp>
    </p:spTree>
    <p:extLst>
      <p:ext uri="{BB962C8B-B14F-4D97-AF65-F5344CB8AC3E}">
        <p14:creationId xmlns:p14="http://schemas.microsoft.com/office/powerpoint/2010/main" val="4079050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2021 – Park Reservation Required for Park Entry &amp; Limited to California Residents</a:t>
            </a:r>
            <a:endParaRPr lang="en-US" dirty="0"/>
          </a:p>
        </p:txBody>
      </p:sp>
      <p:sp>
        <p:nvSpPr>
          <p:cNvPr id="3" name="Content Placeholder 2"/>
          <p:cNvSpPr>
            <a:spLocks noGrp="1"/>
          </p:cNvSpPr>
          <p:nvPr>
            <p:ph idx="1"/>
          </p:nvPr>
        </p:nvSpPr>
        <p:spPr>
          <a:xfrm>
            <a:off x="677334" y="1817689"/>
            <a:ext cx="8229599" cy="4612744"/>
          </a:xfrm>
        </p:spPr>
        <p:txBody>
          <a:bodyPr>
            <a:normAutofit fontScale="92500" lnSpcReduction="10000"/>
          </a:bodyPr>
          <a:lstStyle/>
          <a:p>
            <a:r>
              <a:rPr lang="en-US" dirty="0" smtClean="0"/>
              <a:t>Sellers can use </a:t>
            </a:r>
            <a:r>
              <a:rPr lang="en-US" dirty="0"/>
              <a:t>the Disneyland Availability Calendar prior to selling to ensure your guest will be able to go on their date of choice:  </a:t>
            </a:r>
            <a:r>
              <a:rPr lang="en-US" b="1" u="sng" dirty="0" smtClean="0">
                <a:solidFill>
                  <a:schemeClr val="tx1"/>
                </a:solidFill>
                <a:hlinkClick r:id="rId2"/>
              </a:rPr>
              <a:t>www.disneytraveltradeinfo.com/dlrcalendar</a:t>
            </a:r>
            <a:endParaRPr lang="en-US" b="1" u="sng" dirty="0" smtClean="0">
              <a:solidFill>
                <a:schemeClr val="tx1"/>
              </a:solidFill>
            </a:endParaRPr>
          </a:p>
          <a:p>
            <a:pPr lvl="1"/>
            <a:r>
              <a:rPr lang="en-US" b="1" dirty="0" smtClean="0">
                <a:solidFill>
                  <a:schemeClr val="tx1"/>
                </a:solidFill>
              </a:rPr>
              <a:t>*Dates selected in TMS at time of order do not meet guest reservation requirements</a:t>
            </a:r>
            <a:endParaRPr lang="en-US" b="1" dirty="0">
              <a:solidFill>
                <a:schemeClr val="tx1"/>
              </a:solidFill>
            </a:endParaRPr>
          </a:p>
          <a:p>
            <a:pPr marL="0" indent="0">
              <a:buNone/>
            </a:pPr>
            <a:r>
              <a:rPr lang="en-US" b="1" dirty="0" smtClean="0"/>
              <a:t>GUEST RESERVATIONS REQUIRED</a:t>
            </a:r>
          </a:p>
          <a:p>
            <a:r>
              <a:rPr lang="en-US" b="1" dirty="0" smtClean="0"/>
              <a:t>Guest goes to : </a:t>
            </a:r>
            <a:r>
              <a:rPr lang="en-US" b="1" u="sng" dirty="0" smtClean="0"/>
              <a:t>StartYourDisneylandExperience.com </a:t>
            </a:r>
            <a:r>
              <a:rPr lang="en-US" b="1" dirty="0" smtClean="0"/>
              <a:t> to make a reservation</a:t>
            </a:r>
          </a:p>
          <a:p>
            <a:pPr lvl="1"/>
            <a:r>
              <a:rPr lang="en-US" b="1" dirty="0" smtClean="0"/>
              <a:t>Guests will manage their own reservation</a:t>
            </a:r>
            <a:endParaRPr lang="en-US" dirty="0"/>
          </a:p>
          <a:p>
            <a:pPr lvl="1"/>
            <a:r>
              <a:rPr lang="en-US" b="1" dirty="0" smtClean="0"/>
              <a:t>If guests travel date selected at the time of booking changes it is fine, and will have no impact on their reservation, they can arrange reservations as needed.</a:t>
            </a:r>
          </a:p>
          <a:p>
            <a:pPr marL="457200" lvl="1" indent="0">
              <a:buNone/>
            </a:pPr>
            <a:r>
              <a:rPr lang="en-US" sz="1700" b="1" dirty="0" smtClean="0"/>
              <a:t>CALIFORNIA PROOF OF RESIDENCY </a:t>
            </a:r>
          </a:p>
          <a:p>
            <a:pPr lvl="1"/>
            <a:r>
              <a:rPr lang="en-US" b="1" dirty="0" smtClean="0"/>
              <a:t>Guest will be required to show proof of CA residency for entry to the Parks. </a:t>
            </a:r>
          </a:p>
          <a:p>
            <a:pPr lvl="1"/>
            <a:r>
              <a:rPr lang="en-US" b="1" dirty="0" smtClean="0"/>
              <a:t>Every adult age 18 + should have proof with them</a:t>
            </a:r>
          </a:p>
          <a:p>
            <a:pPr lvl="1"/>
            <a:r>
              <a:rPr lang="en-US" b="1" dirty="0" smtClean="0"/>
              <a:t>Official Listing – Government State Issue ID, or a Utility Bill</a:t>
            </a:r>
          </a:p>
          <a:p>
            <a:pPr lvl="1"/>
            <a:r>
              <a:rPr lang="en-US" dirty="0" smtClean="0"/>
              <a:t>Guess should visit: </a:t>
            </a:r>
            <a:r>
              <a:rPr lang="en-US" u="sng" dirty="0" smtClean="0"/>
              <a:t>d</a:t>
            </a:r>
            <a:r>
              <a:rPr lang="en-US" b="1" u="sng" dirty="0" smtClean="0"/>
              <a:t>isneytraveltradeinfo.com/</a:t>
            </a:r>
            <a:r>
              <a:rPr lang="en-US" b="1" u="sng" dirty="0" err="1" smtClean="0"/>
              <a:t>dlrws</a:t>
            </a:r>
            <a:endParaRPr lang="en-US" b="1" dirty="0" smtClean="0"/>
          </a:p>
          <a:p>
            <a:pPr marL="457200" lvl="1" indent="0">
              <a:buNone/>
            </a:pPr>
            <a:endParaRPr lang="en-US" b="1" dirty="0" smtClean="0"/>
          </a:p>
          <a:p>
            <a:endParaRPr lang="en-US" b="1" dirty="0" smtClean="0"/>
          </a:p>
        </p:txBody>
      </p:sp>
    </p:spTree>
    <p:extLst>
      <p:ext uri="{BB962C8B-B14F-4D97-AF65-F5344CB8AC3E}">
        <p14:creationId xmlns:p14="http://schemas.microsoft.com/office/powerpoint/2010/main" val="512086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1636" y="1"/>
            <a:ext cx="11287782" cy="6857424"/>
          </a:xfrm>
          <a:prstGeom prst="rect">
            <a:avLst/>
          </a:prstGeom>
        </p:spPr>
      </p:pic>
    </p:spTree>
    <p:extLst>
      <p:ext uri="{BB962C8B-B14F-4D97-AF65-F5344CB8AC3E}">
        <p14:creationId xmlns:p14="http://schemas.microsoft.com/office/powerpoint/2010/main" val="4119260494"/>
      </p:ext>
    </p:extLst>
  </p:cSld>
  <p:clrMapOvr>
    <a:masterClrMapping/>
  </p:clrMapOvr>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2920</TotalTime>
  <Words>1077</Words>
  <Application>Microsoft Office PowerPoint</Application>
  <PresentationFormat>Widescreen</PresentationFormat>
  <Paragraphs>74</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Trebuchet MS</vt:lpstr>
      <vt:lpstr>Wingdings 3</vt:lpstr>
      <vt:lpstr>Facet</vt:lpstr>
      <vt:lpstr>Disneyland</vt:lpstr>
      <vt:lpstr>Disneyland: Print on Demand E-Tickets Live April 15, 2021!</vt:lpstr>
      <vt:lpstr>Selling Disneyland products in TMS</vt:lpstr>
      <vt:lpstr>PowerPoint Presentation</vt:lpstr>
      <vt:lpstr>PowerPoint Presentation</vt:lpstr>
      <vt:lpstr>Selling Disneyland products in TMS</vt:lpstr>
      <vt:lpstr>Disneyland Ticket Types &amp; Details</vt:lpstr>
      <vt:lpstr>2021 – Park Reservation Required for Park Entry &amp; Limited to California Residents</vt:lpstr>
      <vt:lpstr>PowerPoint Presentation</vt:lpstr>
      <vt:lpstr>PowerPoint Presentation</vt:lpstr>
      <vt:lpstr>Disneyland Resort Park</vt:lpstr>
      <vt:lpstr>Disneyland California Adventure Park</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Walt Disneyland Resort Park</dc:title>
  <dc:creator>Gould, Leslie CIV CNIC, N922</dc:creator>
  <cp:lastModifiedBy>Gray, Bonnie E NAF USN (USA)</cp:lastModifiedBy>
  <cp:revision>45</cp:revision>
  <cp:lastPrinted>2019-09-23T20:07:38Z</cp:lastPrinted>
  <dcterms:created xsi:type="dcterms:W3CDTF">2019-08-09T12:34:21Z</dcterms:created>
  <dcterms:modified xsi:type="dcterms:W3CDTF">2021-04-26T16:49:21Z</dcterms:modified>
</cp:coreProperties>
</file>