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4"/>
  </p:sldMasterIdLst>
  <p:notesMasterIdLst>
    <p:notesMasterId r:id="rId27"/>
  </p:notesMasterIdLst>
  <p:sldIdLst>
    <p:sldId id="256" r:id="rId5"/>
    <p:sldId id="264" r:id="rId6"/>
    <p:sldId id="266" r:id="rId7"/>
    <p:sldId id="284" r:id="rId8"/>
    <p:sldId id="285" r:id="rId9"/>
    <p:sldId id="298" r:id="rId10"/>
    <p:sldId id="286" r:id="rId11"/>
    <p:sldId id="269" r:id="rId12"/>
    <p:sldId id="270" r:id="rId13"/>
    <p:sldId id="260" r:id="rId14"/>
    <p:sldId id="287" r:id="rId15"/>
    <p:sldId id="279" r:id="rId16"/>
    <p:sldId id="276" r:id="rId17"/>
    <p:sldId id="283" r:id="rId18"/>
    <p:sldId id="290" r:id="rId19"/>
    <p:sldId id="291" r:id="rId20"/>
    <p:sldId id="292" r:id="rId21"/>
    <p:sldId id="294" r:id="rId22"/>
    <p:sldId id="295" r:id="rId23"/>
    <p:sldId id="282" r:id="rId24"/>
    <p:sldId id="262"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83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CA6B43-011F-42F4-8A89-A8625F0967F4}" type="datetimeFigureOut">
              <a:rPr lang="en-US" smtClean="0"/>
              <a:t>2/18/2025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9E3885-C03A-4751-AD4B-49AC0DADCA82}" type="slidenum">
              <a:rPr lang="en-US" smtClean="0"/>
              <a:t>‹#›</a:t>
            </a:fld>
            <a:endParaRPr lang="en-US"/>
          </a:p>
        </p:txBody>
      </p:sp>
    </p:spTree>
    <p:extLst>
      <p:ext uri="{BB962C8B-B14F-4D97-AF65-F5344CB8AC3E}">
        <p14:creationId xmlns:p14="http://schemas.microsoft.com/office/powerpoint/2010/main" val="2899285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2</a:t>
            </a:fld>
            <a:endParaRPr lang="en-US"/>
          </a:p>
        </p:txBody>
      </p:sp>
    </p:spTree>
    <p:extLst>
      <p:ext uri="{BB962C8B-B14F-4D97-AF65-F5344CB8AC3E}">
        <p14:creationId xmlns:p14="http://schemas.microsoft.com/office/powerpoint/2010/main" val="3286092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Definition Notes:</a:t>
            </a:r>
          </a:p>
          <a:p>
            <a:endParaRPr lang="en-US"/>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Static</a:t>
            </a:r>
            <a:r>
              <a:rPr lang="en-US" sz="1200">
                <a:effectLst/>
                <a:latin typeface="Aptos" panose="020B0004020202020204" pitchFamily="34" charset="0"/>
                <a:ea typeface="Aptos" panose="020B0004020202020204" pitchFamily="34" charset="0"/>
                <a:cs typeface="Times New Roman" panose="02020603050405020304" pitchFamily="18" charset="0"/>
              </a:rPr>
              <a:t>: Also known as fixed pricing, is a strategy where the price of a product or service is set at a consistent level and does not change based on market conditions or demand. This pricing model provides stability and predictability for both businesses and consumers. </a:t>
            </a:r>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Date-Based Static</a:t>
            </a:r>
            <a:r>
              <a:rPr lang="en-US" sz="1200">
                <a:effectLst/>
                <a:latin typeface="Aptos" panose="020B0004020202020204" pitchFamily="34" charset="0"/>
                <a:ea typeface="Aptos" panose="020B0004020202020204" pitchFamily="34" charset="0"/>
                <a:cs typeface="Times New Roman" panose="02020603050405020304" pitchFamily="18" charset="0"/>
              </a:rPr>
              <a:t>: Pricing is a pricing strategy where the price of a product or service remains fixed regardless of the date it is purchased or used. This means that the price does not change based on factors like demand, seasonality, or special events. But product could become unavailable once attraction capacity level is reached. </a:t>
            </a:r>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Date based variable pricing</a:t>
            </a:r>
            <a:r>
              <a:rPr lang="en-US" sz="1200">
                <a:effectLst/>
                <a:latin typeface="Aptos" panose="020B0004020202020204" pitchFamily="34" charset="0"/>
                <a:ea typeface="Aptos" panose="020B0004020202020204" pitchFamily="34" charset="0"/>
                <a:cs typeface="Times New Roman" panose="02020603050405020304" pitchFamily="18" charset="0"/>
              </a:rPr>
              <a:t>: (Disney Term for what MTP Defined as Variable or Dynamic pricing since we handle static priced Date Based and Timed tickets for other API vendors). Date-based pricing is a strategy where the price of a product or service changes depending on the date or time. This can be influenced by factors such as seasonal demand, special events, holidays, or time-specific promotions. In Disney’s Case they have 300 products that could shift prices several times in any given month and or calendar year. Potential for over 3000 to 5000 different prices throughout the year. </a:t>
            </a:r>
          </a:p>
          <a:p>
            <a:r>
              <a:rPr lang="en-US"/>
              <a:t>Disney will launch Peach for Magic Your Way in the next several weeks. MTP will provide notice of when and which products are impacted. </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4</a:t>
            </a:fld>
            <a:endParaRPr lang="en-US"/>
          </a:p>
        </p:txBody>
      </p:sp>
    </p:spTree>
    <p:extLst>
      <p:ext uri="{BB962C8B-B14F-4D97-AF65-F5344CB8AC3E}">
        <p14:creationId xmlns:p14="http://schemas.microsoft.com/office/powerpoint/2010/main" val="768428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In Order to support the creation of prices on demand Disney World, MTP had to transition Disney World to and API Vendor</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TMS has been modified to generate the </a:t>
            </a:r>
            <a:r>
              <a:rPr lang="en-US">
                <a:latin typeface="Aptos" panose="020B0004020202020204" pitchFamily="34" charset="0"/>
                <a:ea typeface="Aptos" panose="020B0004020202020204" pitchFamily="34" charset="0"/>
                <a:cs typeface="Aptos" panose="020B0004020202020204" pitchFamily="34" charset="0"/>
              </a:rPr>
              <a:t>prices on demand</a:t>
            </a:r>
          </a:p>
          <a:p>
            <a:pPr marL="800100" lvl="1" indent="-342900">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We have added new reports </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Sellers will have to use the retail prices </a:t>
            </a:r>
            <a:r>
              <a:rPr lang="en-US">
                <a:latin typeface="Aptos" panose="020B0004020202020204" pitchFamily="34" charset="0"/>
                <a:ea typeface="Aptos" panose="020B0004020202020204" pitchFamily="34" charset="0"/>
                <a:cs typeface="Aptos" panose="020B0004020202020204" pitchFamily="34" charset="0"/>
              </a:rPr>
              <a:t>in TMS at the time of sale in order to administer for the correct rate</a:t>
            </a:r>
          </a:p>
          <a:p>
            <a:pPr marL="800100" lvl="1" indent="-342900">
              <a:buSzPts val="1000"/>
              <a:buFont typeface="Symbol" panose="05050102010706020507" pitchFamily="18" charset="2"/>
              <a:buChar char=""/>
              <a:tabLst>
                <a:tab pos="457200" algn="l"/>
              </a:tabLst>
            </a:pPr>
            <a:endParaRPr lang="en-US">
              <a:latin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1200">
                <a:effectLst/>
                <a:latin typeface="Aptos" panose="020B0004020202020204" pitchFamily="34" charset="0"/>
                <a:ea typeface="Aptos" panose="020B0004020202020204" pitchFamily="34" charset="0"/>
                <a:cs typeface="Aptos" panose="020B0004020202020204" pitchFamily="34" charset="0"/>
              </a:rPr>
              <a:t>As of October 2023, the use of mag-readers and ticket shells has been discontinued. </a:t>
            </a:r>
          </a:p>
          <a:p>
            <a:pPr lvl="1">
              <a:buSzPts val="1000"/>
              <a:tabLst>
                <a:tab pos="457200" algn="l"/>
              </a:tabLst>
            </a:pPr>
            <a:endParaRPr lang="en-US" sz="1200">
              <a:effectLst/>
              <a:latin typeface="Aptos" panose="020B0004020202020204" pitchFamily="34" charset="0"/>
            </a:endParaRPr>
          </a:p>
          <a:p>
            <a:pPr lvl="1">
              <a:buSzPts val="1000"/>
              <a:tabLst>
                <a:tab pos="457200" algn="l"/>
              </a:tabLst>
            </a:pPr>
            <a:endParaRPr lang="en-US" sz="1200">
              <a:effectLst/>
              <a:latin typeface="Aptos" panose="020B0004020202020204" pitchFamily="34" charset="0"/>
            </a:endParaRPr>
          </a:p>
          <a:p>
            <a:pPr marL="0" marR="0">
              <a:spcBef>
                <a:spcPts val="0"/>
              </a:spcBef>
              <a:spcAft>
                <a:spcPts val="0"/>
              </a:spcAft>
            </a:pPr>
            <a:r>
              <a:rPr lang="en-US" sz="18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rPr>
              <a:t>Managers will have access to reports to see important ticket pricing information once orders are placed</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Base Cost</a:t>
            </a:r>
            <a:r>
              <a:rPr lang="en-US" sz="1600">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 Will be calculated by TMS at the time of order.</a:t>
            </a:r>
            <a:endPar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Base Suggested Retail Mark-Up</a:t>
            </a:r>
            <a:r>
              <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 MTP will uphold the current mark-up standard of 10-12%, ensuring the retail price does not surpass the gate price with tax.</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Base Commission</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Will be calculated based on the base cost and suggested retail price. </a:t>
            </a:r>
            <a:endParaRPr lang="en-US" sz="16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Gate Price w/Tax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TMS will calculate the gate price with tax at the time of order to show true real time guest savings. </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guest Savings: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TMS will calculate based on gate price and retail price.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7C9E3885-C03A-4751-AD4B-49AC0DADCA82}" type="slidenum">
              <a:rPr lang="en-US" smtClean="0"/>
              <a:t>5</a:t>
            </a:fld>
            <a:endParaRPr lang="en-US"/>
          </a:p>
        </p:txBody>
      </p:sp>
    </p:spTree>
    <p:extLst>
      <p:ext uri="{BB962C8B-B14F-4D97-AF65-F5344CB8AC3E}">
        <p14:creationId xmlns:p14="http://schemas.microsoft.com/office/powerpoint/2010/main" val="4031801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FC12A-6D79-A5B3-40B3-C271164094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3453C6-B9AF-52E8-4033-4716317AAB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EEAAE3-FADA-BC6D-0E82-BA79B41B4CE9}"/>
              </a:ext>
            </a:extLst>
          </p:cNvPr>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In Order to support the creation of prices on demand Disney World, MTP had to transition Disney World to and API Vendor</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TMS has been modified to generate the </a:t>
            </a:r>
            <a:r>
              <a:rPr lang="en-US">
                <a:latin typeface="Aptos" panose="020B0004020202020204" pitchFamily="34" charset="0"/>
                <a:ea typeface="Aptos" panose="020B0004020202020204" pitchFamily="34" charset="0"/>
                <a:cs typeface="Aptos" panose="020B0004020202020204" pitchFamily="34" charset="0"/>
              </a:rPr>
              <a:t>prices on demand</a:t>
            </a:r>
          </a:p>
          <a:p>
            <a:pPr marL="800100" lvl="1" indent="-342900">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We have added new reports </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Sellers will have to use the retail prices </a:t>
            </a:r>
            <a:r>
              <a:rPr lang="en-US">
                <a:latin typeface="Aptos" panose="020B0004020202020204" pitchFamily="34" charset="0"/>
                <a:ea typeface="Aptos" panose="020B0004020202020204" pitchFamily="34" charset="0"/>
                <a:cs typeface="Aptos" panose="020B0004020202020204" pitchFamily="34" charset="0"/>
              </a:rPr>
              <a:t>in TMS at the time of sale in order to administer for the correct rate</a:t>
            </a:r>
          </a:p>
          <a:p>
            <a:pPr marL="800100" lvl="1" indent="-342900">
              <a:buSzPts val="1000"/>
              <a:buFont typeface="Symbol" panose="05050102010706020507" pitchFamily="18" charset="2"/>
              <a:buChar char=""/>
              <a:tabLst>
                <a:tab pos="457200" algn="l"/>
              </a:tabLst>
            </a:pPr>
            <a:endParaRPr lang="en-US">
              <a:latin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1200">
                <a:effectLst/>
                <a:latin typeface="Aptos" panose="020B0004020202020204" pitchFamily="34" charset="0"/>
                <a:ea typeface="Aptos" panose="020B0004020202020204" pitchFamily="34" charset="0"/>
                <a:cs typeface="Aptos" panose="020B0004020202020204" pitchFamily="34" charset="0"/>
              </a:rPr>
              <a:t>As of October 2023, the use of mag-readers and ticket shells has been discontinued. </a:t>
            </a:r>
          </a:p>
          <a:p>
            <a:pPr lvl="1">
              <a:buSzPts val="1000"/>
              <a:tabLst>
                <a:tab pos="457200" algn="l"/>
              </a:tabLst>
            </a:pPr>
            <a:endParaRPr lang="en-US" sz="1200">
              <a:effectLst/>
              <a:latin typeface="Aptos" panose="020B0004020202020204" pitchFamily="34" charset="0"/>
            </a:endParaRPr>
          </a:p>
          <a:p>
            <a:pPr lvl="1">
              <a:buSzPts val="1000"/>
              <a:tabLst>
                <a:tab pos="457200" algn="l"/>
              </a:tabLst>
            </a:pPr>
            <a:endParaRPr lang="en-US" sz="1200">
              <a:effectLst/>
              <a:latin typeface="Aptos" panose="020B0004020202020204" pitchFamily="34" charset="0"/>
            </a:endParaRPr>
          </a:p>
          <a:p>
            <a:pPr marL="0" marR="0">
              <a:spcBef>
                <a:spcPts val="0"/>
              </a:spcBef>
              <a:spcAft>
                <a:spcPts val="0"/>
              </a:spcAft>
            </a:pPr>
            <a:r>
              <a:rPr lang="en-US" sz="18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rPr>
              <a:t>Managers will have access to reports to see important ticket pricing information once orders are placed</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Base Cost</a:t>
            </a:r>
            <a:r>
              <a:rPr lang="en-US" sz="1600">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 Will be calculated by TMS at the time of order.</a:t>
            </a:r>
            <a:endPar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Base Suggested Retail Mark-Up</a:t>
            </a:r>
            <a:r>
              <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 MTP will uphold the current mark-up standard of 10-12%, ensuring the retail price does not surpass the gate price with tax.</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Base Commission</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Will be calculated based on the base cost and suggested retail price. </a:t>
            </a:r>
            <a:endParaRPr lang="en-US" sz="16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Gate Price w/Tax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TMS will calculate the gate price with tax at the time of order to show true real time guest savings. </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guest Savings: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TMS will calculate based on gate price and retail price.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latin typeface="Calibri" panose="020F0502020204030204" pitchFamily="34" charset="0"/>
            </a:endParaRPr>
          </a:p>
        </p:txBody>
      </p:sp>
      <p:sp>
        <p:nvSpPr>
          <p:cNvPr id="4" name="Slide Number Placeholder 3">
            <a:extLst>
              <a:ext uri="{FF2B5EF4-FFF2-40B4-BE49-F238E27FC236}">
                <a16:creationId xmlns:a16="http://schemas.microsoft.com/office/drawing/2014/main" id="{2067D632-D696-16B3-C321-4F4D663AA710}"/>
              </a:ext>
            </a:extLst>
          </p:cNvPr>
          <p:cNvSpPr>
            <a:spLocks noGrp="1"/>
          </p:cNvSpPr>
          <p:nvPr>
            <p:ph type="sldNum" sz="quarter" idx="5"/>
          </p:nvPr>
        </p:nvSpPr>
        <p:spPr/>
        <p:txBody>
          <a:bodyPr/>
          <a:lstStyle/>
          <a:p>
            <a:fld id="{7C9E3885-C03A-4751-AD4B-49AC0DADCA82}" type="slidenum">
              <a:rPr lang="en-US" smtClean="0"/>
              <a:t>6</a:t>
            </a:fld>
            <a:endParaRPr lang="en-US"/>
          </a:p>
        </p:txBody>
      </p:sp>
    </p:spTree>
    <p:extLst>
      <p:ext uri="{BB962C8B-B14F-4D97-AF65-F5344CB8AC3E}">
        <p14:creationId xmlns:p14="http://schemas.microsoft.com/office/powerpoint/2010/main" val="2061207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MTP TMS Portal uses a Pick List</a:t>
            </a:r>
          </a:p>
          <a:p>
            <a:endParaRPr lang="en-US"/>
          </a:p>
          <a:p>
            <a:r>
              <a:rPr lang="en-US"/>
              <a:t>Dropdown filter - Can type name or Scroll down</a:t>
            </a:r>
          </a:p>
          <a:p>
            <a:endParaRPr lang="en-US"/>
          </a:p>
          <a:p>
            <a:r>
              <a:rPr lang="en-US"/>
              <a:t>MTP ticket names are improved for filters to locate tickets.</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7</a:t>
            </a:fld>
            <a:endParaRPr lang="en-US"/>
          </a:p>
        </p:txBody>
      </p:sp>
    </p:spTree>
    <p:extLst>
      <p:ext uri="{BB962C8B-B14F-4D97-AF65-F5344CB8AC3E}">
        <p14:creationId xmlns:p14="http://schemas.microsoft.com/office/powerpoint/2010/main" val="1113844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Navy Specific Info to update:</a:t>
            </a:r>
          </a:p>
          <a:p>
            <a:endParaRPr lang="en-US"/>
          </a:p>
          <a:p>
            <a:r>
              <a:rPr lang="en-US"/>
              <a:t>Selling Process Changes in </a:t>
            </a:r>
            <a:r>
              <a:rPr lang="en-US" err="1"/>
              <a:t>RecTrac</a:t>
            </a:r>
            <a:endParaRPr lang="en-US"/>
          </a:p>
          <a:p>
            <a:r>
              <a:rPr lang="en-US"/>
              <a:t>For the open dated tickets </a:t>
            </a:r>
          </a:p>
          <a:p>
            <a:r>
              <a:rPr lang="en-US"/>
              <a:t>Seller will need to use the pick list to locate the correlating products in </a:t>
            </a:r>
            <a:r>
              <a:rPr lang="en-US" err="1"/>
              <a:t>RecTrac</a:t>
            </a:r>
            <a:endParaRPr lang="en-US"/>
          </a:p>
          <a:p>
            <a:r>
              <a:rPr lang="en-US"/>
              <a:t>Seller is required to input the Qty and the Unit Price as it appears in TMS for each type of ticket in the order</a:t>
            </a:r>
          </a:p>
          <a:p>
            <a:r>
              <a:rPr lang="en-US"/>
              <a:t>Seller is required to confirm that the order total matches the Total to TMS before completing the transaction</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11</a:t>
            </a:fld>
            <a:endParaRPr lang="en-US"/>
          </a:p>
        </p:txBody>
      </p:sp>
    </p:spTree>
    <p:extLst>
      <p:ext uri="{BB962C8B-B14F-4D97-AF65-F5344CB8AC3E}">
        <p14:creationId xmlns:p14="http://schemas.microsoft.com/office/powerpoint/2010/main" val="34964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Need to find out if this report will be completed by the launch date - </a:t>
            </a:r>
          </a:p>
        </p:txBody>
      </p:sp>
      <p:sp>
        <p:nvSpPr>
          <p:cNvPr id="4" name="Slide Number Placeholder 3"/>
          <p:cNvSpPr>
            <a:spLocks noGrp="1"/>
          </p:cNvSpPr>
          <p:nvPr>
            <p:ph type="sldNum" sz="quarter" idx="5"/>
          </p:nvPr>
        </p:nvSpPr>
        <p:spPr/>
        <p:txBody>
          <a:bodyPr/>
          <a:lstStyle/>
          <a:p>
            <a:fld id="{7C9E3885-C03A-4751-AD4B-49AC0DADCA82}" type="slidenum">
              <a:rPr lang="en-US" smtClean="0"/>
              <a:t>17</a:t>
            </a:fld>
            <a:endParaRPr lang="en-US"/>
          </a:p>
        </p:txBody>
      </p:sp>
    </p:spTree>
    <p:extLst>
      <p:ext uri="{BB962C8B-B14F-4D97-AF65-F5344CB8AC3E}">
        <p14:creationId xmlns:p14="http://schemas.microsoft.com/office/powerpoint/2010/main" val="2372596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EC5BA-259B-54B1-DD27-71EA2BEB35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49DCAC-DC48-8A1A-E046-63EAC46686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98B268-57AC-A6BD-8522-7522B8C6271C}"/>
              </a:ext>
            </a:extLst>
          </p:cNvPr>
          <p:cNvSpPr>
            <a:spLocks noGrp="1"/>
          </p:cNvSpPr>
          <p:nvPr>
            <p:ph type="body" idx="1"/>
          </p:nvPr>
        </p:nvSpPr>
        <p:spPr/>
        <p:txBody>
          <a:bodyPr/>
          <a:lstStyle/>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Cost: Calculated by TMS at the time of order</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Retail: MTP will uphold the current mark-up standard of 10-12%, ensuring the retail price does not surpass the gate price with tax.</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Net(Commission): Calculated based on the base cost and suggested retail price</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highlight>
                  <a:srgbClr val="FFFF00"/>
                </a:highlight>
                <a:latin typeface="Calibri" panose="020F0502020204030204" pitchFamily="34" charset="0"/>
                <a:cs typeface="Calibri" panose="020F0502020204030204" pitchFamily="34" charset="0"/>
              </a:rPr>
              <a:t>Gate Price w/Tax : TMS will calculate the gate price with tax at the time of order to show true real time guest savings. </a:t>
            </a:r>
          </a:p>
          <a:p>
            <a:pPr marR="0" lvl="1">
              <a:spcBef>
                <a:spcPts val="0"/>
              </a:spcBef>
              <a:spcAft>
                <a:spcPts val="0"/>
              </a:spcAft>
              <a:buSzPts val="1000"/>
              <a:tabLst>
                <a:tab pos="457200" algn="l"/>
              </a:tabLst>
            </a:pPr>
            <a:endParaRPr lang="en-US">
              <a:solidFill>
                <a:schemeClr val="accent1">
                  <a:lumMod val="75000"/>
                </a:schemeClr>
              </a:solidFill>
              <a:highlight>
                <a:srgbClr val="FFFF00"/>
              </a:highlight>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highlight>
                  <a:srgbClr val="FFFF00"/>
                </a:highlight>
                <a:latin typeface="Calibri" panose="020F0502020204030204" pitchFamily="34" charset="0"/>
                <a:cs typeface="Calibri" panose="020F0502020204030204" pitchFamily="34" charset="0"/>
              </a:rPr>
              <a:t>guest Savings: TMS will calculate based on gate price and retail price. </a:t>
            </a:r>
          </a:p>
          <a:p>
            <a:r>
              <a:rPr lang="en-US" err="1"/>
              <a:t>mpleted</a:t>
            </a:r>
            <a:r>
              <a:rPr lang="en-US"/>
              <a:t> by the launch date - </a:t>
            </a:r>
          </a:p>
        </p:txBody>
      </p:sp>
      <p:sp>
        <p:nvSpPr>
          <p:cNvPr id="4" name="Slide Number Placeholder 3">
            <a:extLst>
              <a:ext uri="{FF2B5EF4-FFF2-40B4-BE49-F238E27FC236}">
                <a16:creationId xmlns:a16="http://schemas.microsoft.com/office/drawing/2014/main" id="{E3DDA370-2891-6A70-12CC-57AA1E0C624F}"/>
              </a:ext>
            </a:extLst>
          </p:cNvPr>
          <p:cNvSpPr>
            <a:spLocks noGrp="1"/>
          </p:cNvSpPr>
          <p:nvPr>
            <p:ph type="sldNum" sz="quarter" idx="5"/>
          </p:nvPr>
        </p:nvSpPr>
        <p:spPr/>
        <p:txBody>
          <a:bodyPr/>
          <a:lstStyle/>
          <a:p>
            <a:fld id="{7C9E3885-C03A-4751-AD4B-49AC0DADCA82}" type="slidenum">
              <a:rPr lang="en-US" smtClean="0"/>
              <a:t>18</a:t>
            </a:fld>
            <a:endParaRPr lang="en-US"/>
          </a:p>
        </p:txBody>
      </p:sp>
    </p:spTree>
    <p:extLst>
      <p:ext uri="{BB962C8B-B14F-4D97-AF65-F5344CB8AC3E}">
        <p14:creationId xmlns:p14="http://schemas.microsoft.com/office/powerpoint/2010/main" val="1117247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75472-C15B-2F5D-1382-440EEF8AB6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0E35AF-6D56-B8E8-F4E5-5ED59CE5B8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8CFF4-501E-D04C-7AEB-6499CA7FA80B}"/>
              </a:ext>
            </a:extLst>
          </p:cNvPr>
          <p:cNvSpPr>
            <a:spLocks noGrp="1"/>
          </p:cNvSpPr>
          <p:nvPr>
            <p:ph type="body" idx="1"/>
          </p:nvPr>
        </p:nvSpPr>
        <p:spPr/>
        <p:txBody>
          <a:bodyPr/>
          <a:lstStyle/>
          <a:p>
            <a:r>
              <a:rPr lang="en-US"/>
              <a:t>Need to find out if this report will be completed by the launch date - </a:t>
            </a:r>
          </a:p>
        </p:txBody>
      </p:sp>
      <p:sp>
        <p:nvSpPr>
          <p:cNvPr id="4" name="Slide Number Placeholder 3">
            <a:extLst>
              <a:ext uri="{FF2B5EF4-FFF2-40B4-BE49-F238E27FC236}">
                <a16:creationId xmlns:a16="http://schemas.microsoft.com/office/drawing/2014/main" id="{607E0850-D909-CD99-009C-8F67695B40DC}"/>
              </a:ext>
            </a:extLst>
          </p:cNvPr>
          <p:cNvSpPr>
            <a:spLocks noGrp="1"/>
          </p:cNvSpPr>
          <p:nvPr>
            <p:ph type="sldNum" sz="quarter" idx="5"/>
          </p:nvPr>
        </p:nvSpPr>
        <p:spPr/>
        <p:txBody>
          <a:bodyPr/>
          <a:lstStyle/>
          <a:p>
            <a:fld id="{7C9E3885-C03A-4751-AD4B-49AC0DADCA82}" type="slidenum">
              <a:rPr lang="en-US" smtClean="0"/>
              <a:t>19</a:t>
            </a:fld>
            <a:endParaRPr lang="en-US"/>
          </a:p>
        </p:txBody>
      </p:sp>
    </p:spTree>
    <p:extLst>
      <p:ext uri="{BB962C8B-B14F-4D97-AF65-F5344CB8AC3E}">
        <p14:creationId xmlns:p14="http://schemas.microsoft.com/office/powerpoint/2010/main" val="1451579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9D6F5-A9D4-C22B-732C-A31A172FB93C}"/>
              </a:ext>
            </a:extLst>
          </p:cNvPr>
          <p:cNvSpPr>
            <a:spLocks noGrp="1"/>
          </p:cNvSpPr>
          <p:nvPr>
            <p:ph type="ctrTitle"/>
          </p:nvPr>
        </p:nvSpPr>
        <p:spPr>
          <a:xfrm>
            <a:off x="1524000" y="1122363"/>
            <a:ext cx="9144000" cy="2209393"/>
          </a:xfrm>
        </p:spPr>
        <p:txBody>
          <a:bodyPr anchor="b">
            <a:normAutofit/>
          </a:bodyPr>
          <a:lstStyle>
            <a:lvl1pPr algn="ctr">
              <a:defRPr sz="3600"/>
            </a:lvl1pPr>
          </a:lstStyle>
          <a:p>
            <a:r>
              <a:rPr lang="en-US"/>
              <a:t>Click to edit Master title style</a:t>
            </a:r>
          </a:p>
        </p:txBody>
      </p:sp>
      <p:sp>
        <p:nvSpPr>
          <p:cNvPr id="3" name="Subtitle 2">
            <a:extLst>
              <a:ext uri="{FF2B5EF4-FFF2-40B4-BE49-F238E27FC236}">
                <a16:creationId xmlns:a16="http://schemas.microsoft.com/office/drawing/2014/main" id="{E11AFD6E-3459-290F-1147-F0C47ACEEA5B}"/>
              </a:ext>
            </a:extLst>
          </p:cNvPr>
          <p:cNvSpPr>
            <a:spLocks noGrp="1"/>
          </p:cNvSpPr>
          <p:nvPr>
            <p:ph type="subTitle" idx="1"/>
          </p:nvPr>
        </p:nvSpPr>
        <p:spPr>
          <a:xfrm>
            <a:off x="1524000" y="4346774"/>
            <a:ext cx="9144000" cy="1066890"/>
          </a:xfrm>
        </p:spPr>
        <p:txBody>
          <a:bodyPr anchor="t">
            <a:normAutofit/>
          </a:bodyPr>
          <a:lstStyle>
            <a:lvl1pPr marL="0" indent="0" algn="ctr">
              <a:buNone/>
              <a:defRPr sz="1600" cap="all" spc="300" baseline="0"/>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4674D3-6FB9-5549-B0F2-FD61E82D1FF1}"/>
              </a:ext>
            </a:extLst>
          </p:cNvPr>
          <p:cNvSpPr>
            <a:spLocks noGrp="1"/>
          </p:cNvSpPr>
          <p:nvPr>
            <p:ph type="dt" sz="half" idx="10"/>
          </p:nvPr>
        </p:nvSpPr>
        <p:spPr/>
        <p:txBody>
          <a:bodyPr/>
          <a:lstStyle/>
          <a:p>
            <a:fld id="{807E39B8-A7CB-4B82-AC0C-44B99F546761}" type="datetimeFigureOut">
              <a:rPr lang="en-US" dirty="0"/>
              <a:t>2/18/2025</a:t>
            </a:fld>
            <a:endParaRPr lang="en-US"/>
          </a:p>
        </p:txBody>
      </p:sp>
      <p:sp>
        <p:nvSpPr>
          <p:cNvPr id="5" name="Footer Placeholder 4">
            <a:extLst>
              <a:ext uri="{FF2B5EF4-FFF2-40B4-BE49-F238E27FC236}">
                <a16:creationId xmlns:a16="http://schemas.microsoft.com/office/drawing/2014/main" id="{AB239BBC-C979-2C77-493E-CF5498AEB5DB}"/>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53813B7E-A51C-D9CD-2189-650A9D63BFF9}"/>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373224616"/>
      </p:ext>
    </p:extLst>
  </p:cSld>
  <p:clrMapOvr>
    <a:masterClrMapping/>
  </p:clrMapOvr>
  <p:hf hdr="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990AE-F72C-4C2E-E2D0-7A8D7EEF08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41B46D-142E-8C8E-C4F4-B6B1586A6F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4D92E3-36AD-2615-0166-6B73C34F10FA}"/>
              </a:ext>
            </a:extLst>
          </p:cNvPr>
          <p:cNvSpPr>
            <a:spLocks noGrp="1"/>
          </p:cNvSpPr>
          <p:nvPr>
            <p:ph type="dt" sz="half" idx="10"/>
          </p:nvPr>
        </p:nvSpPr>
        <p:spPr/>
        <p:txBody>
          <a:bodyPr/>
          <a:lstStyle/>
          <a:p>
            <a:fld id="{01742F6F-0846-489A-A4BC-61B476BE2887}" type="datetimeFigureOut">
              <a:rPr lang="en-US" dirty="0"/>
              <a:t>2/18/2025</a:t>
            </a:fld>
            <a:endParaRPr lang="en-US"/>
          </a:p>
        </p:txBody>
      </p:sp>
      <p:sp>
        <p:nvSpPr>
          <p:cNvPr id="5" name="Footer Placeholder 4">
            <a:extLst>
              <a:ext uri="{FF2B5EF4-FFF2-40B4-BE49-F238E27FC236}">
                <a16:creationId xmlns:a16="http://schemas.microsoft.com/office/drawing/2014/main" id="{F10BFB69-319D-2284-2734-217160D396D7}"/>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1A6883B0-C775-5BD2-8EC6-A41D19BCA156}"/>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50930537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40463-6D41-8D45-088A-540B0D18838A}"/>
              </a:ext>
            </a:extLst>
          </p:cNvPr>
          <p:cNvSpPr>
            <a:spLocks noGrp="1"/>
          </p:cNvSpPr>
          <p:nvPr>
            <p:ph type="title" orient="vert"/>
          </p:nvPr>
        </p:nvSpPr>
        <p:spPr>
          <a:xfrm>
            <a:off x="8724900" y="592281"/>
            <a:ext cx="2628900" cy="558468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5F2276-7F04-F3F7-E3CE-F81C8DC637DC}"/>
              </a:ext>
            </a:extLst>
          </p:cNvPr>
          <p:cNvSpPr>
            <a:spLocks noGrp="1"/>
          </p:cNvSpPr>
          <p:nvPr>
            <p:ph type="body" orient="vert" idx="1"/>
          </p:nvPr>
        </p:nvSpPr>
        <p:spPr>
          <a:xfrm>
            <a:off x="838200" y="592281"/>
            <a:ext cx="7734300" cy="55846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1802BF-9E0C-3251-8FAE-81F07DB05344}"/>
              </a:ext>
            </a:extLst>
          </p:cNvPr>
          <p:cNvSpPr>
            <a:spLocks noGrp="1"/>
          </p:cNvSpPr>
          <p:nvPr>
            <p:ph type="dt" sz="half" idx="10"/>
          </p:nvPr>
        </p:nvSpPr>
        <p:spPr/>
        <p:txBody>
          <a:bodyPr/>
          <a:lstStyle/>
          <a:p>
            <a:fld id="{B229DF21-A340-467A-94AB-9502647BB771}" type="datetimeFigureOut">
              <a:rPr lang="en-US" dirty="0"/>
              <a:t>2/18/2025</a:t>
            </a:fld>
            <a:endParaRPr lang="en-US"/>
          </a:p>
        </p:txBody>
      </p:sp>
      <p:sp>
        <p:nvSpPr>
          <p:cNvPr id="5" name="Footer Placeholder 4">
            <a:extLst>
              <a:ext uri="{FF2B5EF4-FFF2-40B4-BE49-F238E27FC236}">
                <a16:creationId xmlns:a16="http://schemas.microsoft.com/office/drawing/2014/main" id="{329F1754-5B8F-A9FA-E8B1-06E04CE283D5}"/>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5F01E6A8-5139-ECD4-CC0C-32FFC6741000}"/>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1409860442"/>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155F0-A6D4-C39B-394F-0B16E9C9CE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D1860F-B260-57CE-E12B-2C94860319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45C9F-D94D-E5D3-B73A-20621FA536D5}"/>
              </a:ext>
            </a:extLst>
          </p:cNvPr>
          <p:cNvSpPr>
            <a:spLocks noGrp="1"/>
          </p:cNvSpPr>
          <p:nvPr>
            <p:ph type="dt" sz="half" idx="10"/>
          </p:nvPr>
        </p:nvSpPr>
        <p:spPr/>
        <p:txBody>
          <a:bodyPr/>
          <a:lstStyle/>
          <a:p>
            <a:fld id="{FE7E3940-CA92-4FEE-A698-62CF7BC5AC36}" type="datetimeFigureOut">
              <a:rPr lang="en-US" dirty="0"/>
              <a:t>2/18/2025</a:t>
            </a:fld>
            <a:endParaRPr lang="en-US"/>
          </a:p>
        </p:txBody>
      </p:sp>
      <p:sp>
        <p:nvSpPr>
          <p:cNvPr id="5" name="Footer Placeholder 4">
            <a:extLst>
              <a:ext uri="{FF2B5EF4-FFF2-40B4-BE49-F238E27FC236}">
                <a16:creationId xmlns:a16="http://schemas.microsoft.com/office/drawing/2014/main" id="{E5FAB243-BB42-966A-4708-15C9B11D6885}"/>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D5C3A3BD-2CC5-03D3-4CD6-E31A55BA2D23}"/>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979794601"/>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8633-AC3B-E617-1C54-84932DDD72E5}"/>
              </a:ext>
            </a:extLst>
          </p:cNvPr>
          <p:cNvSpPr>
            <a:spLocks noGrp="1"/>
          </p:cNvSpPr>
          <p:nvPr>
            <p:ph type="title"/>
          </p:nvPr>
        </p:nvSpPr>
        <p:spPr>
          <a:xfrm>
            <a:off x="1474236" y="1514688"/>
            <a:ext cx="8584164" cy="3138875"/>
          </a:xfrm>
        </p:spPr>
        <p:txBody>
          <a:bodyPr anchor="b">
            <a:normAutofit/>
          </a:bodyPr>
          <a:lstStyle>
            <a:lvl1pPr>
              <a:defRPr sz="3600" cap="all" spc="300" baseline="0"/>
            </a:lvl1pPr>
          </a:lstStyle>
          <a:p>
            <a:r>
              <a:rPr lang="en-US"/>
              <a:t>Click to edit Master title style</a:t>
            </a:r>
          </a:p>
        </p:txBody>
      </p:sp>
      <p:sp>
        <p:nvSpPr>
          <p:cNvPr id="3" name="Text Placeholder 2">
            <a:extLst>
              <a:ext uri="{FF2B5EF4-FFF2-40B4-BE49-F238E27FC236}">
                <a16:creationId xmlns:a16="http://schemas.microsoft.com/office/drawing/2014/main" id="{CF68C242-ECAB-AEC3-7E9B-F9854AF31CD2}"/>
              </a:ext>
            </a:extLst>
          </p:cNvPr>
          <p:cNvSpPr>
            <a:spLocks noGrp="1"/>
          </p:cNvSpPr>
          <p:nvPr>
            <p:ph type="body" idx="1"/>
          </p:nvPr>
        </p:nvSpPr>
        <p:spPr>
          <a:xfrm>
            <a:off x="1474236" y="4963885"/>
            <a:ext cx="8584165" cy="1125765"/>
          </a:xfrm>
        </p:spPr>
        <p:txBody>
          <a:bodyPr>
            <a:normAutofit/>
          </a:bodyPr>
          <a:lstStyle>
            <a:lvl1pPr marL="0" indent="0">
              <a:buNone/>
              <a:defRPr sz="1600" cap="all" spc="300" baseline="0">
                <a:solidFill>
                  <a:schemeClr val="tx2"/>
                </a:solidFill>
              </a:defRPr>
            </a:lvl1pPr>
            <a:lvl2pPr marL="457200" indent="0">
              <a:buNone/>
              <a:defRPr sz="1600">
                <a:solidFill>
                  <a:schemeClr val="tx1">
                    <a:tint val="82000"/>
                  </a:schemeClr>
                </a:solidFill>
              </a:defRPr>
            </a:lvl2pPr>
            <a:lvl3pPr marL="914400" indent="0">
              <a:buNone/>
              <a:defRPr sz="16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0D9B82-EEF4-2CD7-61FE-BAFB2B96D641}"/>
              </a:ext>
            </a:extLst>
          </p:cNvPr>
          <p:cNvSpPr>
            <a:spLocks noGrp="1"/>
          </p:cNvSpPr>
          <p:nvPr>
            <p:ph type="dt" sz="half" idx="10"/>
          </p:nvPr>
        </p:nvSpPr>
        <p:spPr/>
        <p:txBody>
          <a:bodyPr/>
          <a:lstStyle/>
          <a:p>
            <a:fld id="{E33CD641-6C35-45D1-9313-2719E9EA8AD8}" type="datetimeFigureOut">
              <a:rPr lang="en-US" dirty="0"/>
              <a:t>2/18/2025</a:t>
            </a:fld>
            <a:endParaRPr lang="en-US"/>
          </a:p>
        </p:txBody>
      </p:sp>
      <p:sp>
        <p:nvSpPr>
          <p:cNvPr id="5" name="Footer Placeholder 4">
            <a:extLst>
              <a:ext uri="{FF2B5EF4-FFF2-40B4-BE49-F238E27FC236}">
                <a16:creationId xmlns:a16="http://schemas.microsoft.com/office/drawing/2014/main" id="{59A222B6-F7A8-70A5-B023-FCAD5D7C4BB1}"/>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4E85D758-2E38-8A8D-75BC-667F6A23B95B}"/>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16586355"/>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60DFF-11BD-F5F4-35D4-1986ABBD3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5D1279-E9A9-702E-144D-61114B788E88}"/>
              </a:ext>
            </a:extLst>
          </p:cNvPr>
          <p:cNvSpPr>
            <a:spLocks noGrp="1"/>
          </p:cNvSpPr>
          <p:nvPr>
            <p:ph sz="half" idx="1"/>
          </p:nvPr>
        </p:nvSpPr>
        <p:spPr>
          <a:xfrm>
            <a:off x="877824" y="2159175"/>
            <a:ext cx="4977453"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4E624-7A76-56EC-FA0D-E2AA8EF9B951}"/>
              </a:ext>
            </a:extLst>
          </p:cNvPr>
          <p:cNvSpPr>
            <a:spLocks noGrp="1"/>
          </p:cNvSpPr>
          <p:nvPr>
            <p:ph sz="half" idx="2"/>
          </p:nvPr>
        </p:nvSpPr>
        <p:spPr>
          <a:xfrm>
            <a:off x="6328391" y="2159175"/>
            <a:ext cx="4985785"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7DF5-30AD-AE47-D516-5CEE82770734}"/>
              </a:ext>
            </a:extLst>
          </p:cNvPr>
          <p:cNvSpPr>
            <a:spLocks noGrp="1"/>
          </p:cNvSpPr>
          <p:nvPr>
            <p:ph type="dt" sz="half" idx="10"/>
          </p:nvPr>
        </p:nvSpPr>
        <p:spPr/>
        <p:txBody>
          <a:bodyPr/>
          <a:lstStyle/>
          <a:p>
            <a:fld id="{35301268-3A74-4110-8F08-063DFB8BB885}" type="datetimeFigureOut">
              <a:rPr lang="en-US" dirty="0"/>
              <a:t>2/18/2025</a:t>
            </a:fld>
            <a:endParaRPr lang="en-US"/>
          </a:p>
        </p:txBody>
      </p:sp>
      <p:sp>
        <p:nvSpPr>
          <p:cNvPr id="6" name="Footer Placeholder 5">
            <a:extLst>
              <a:ext uri="{FF2B5EF4-FFF2-40B4-BE49-F238E27FC236}">
                <a16:creationId xmlns:a16="http://schemas.microsoft.com/office/drawing/2014/main" id="{8B05C503-B649-B083-6341-F6E376AF8C72}"/>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1E53EA35-CF5A-DB36-8B14-5C184B6F14D3}"/>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819480262"/>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BA3D8-FDD9-329B-BCC6-BBF47F01BEE2}"/>
              </a:ext>
            </a:extLst>
          </p:cNvPr>
          <p:cNvSpPr>
            <a:spLocks noGrp="1"/>
          </p:cNvSpPr>
          <p:nvPr>
            <p:ph type="title"/>
          </p:nvPr>
        </p:nvSpPr>
        <p:spPr>
          <a:xfrm>
            <a:off x="881348" y="602671"/>
            <a:ext cx="10429303" cy="768928"/>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EEF7DC-0699-CB3C-A7CB-39035D89A4A5}"/>
              </a:ext>
            </a:extLst>
          </p:cNvPr>
          <p:cNvSpPr>
            <a:spLocks noGrp="1"/>
          </p:cNvSpPr>
          <p:nvPr>
            <p:ph type="body" idx="1"/>
          </p:nvPr>
        </p:nvSpPr>
        <p:spPr>
          <a:xfrm>
            <a:off x="881349" y="1696325"/>
            <a:ext cx="4963538" cy="647700"/>
          </a:xfrm>
        </p:spPr>
        <p:txBody>
          <a:bodyPr anchor="b">
            <a:noAutofit/>
          </a:bodyPr>
          <a:lstStyle>
            <a:lvl1pPr marL="0" indent="0">
              <a:buNone/>
              <a:defRPr sz="1400" b="1" cap="all" spc="300" baseline="0"/>
            </a:lvl1pPr>
            <a:lvl2pPr marL="457200" indent="0">
              <a:buNone/>
              <a:defRPr sz="1400" b="1"/>
            </a:lvl2pPr>
            <a:lvl3pPr marL="914400" indent="0">
              <a:buNone/>
              <a:defRPr sz="1400" b="1"/>
            </a:lvl3pPr>
            <a:lvl4pPr marL="1371600" indent="0">
              <a:buNone/>
              <a:defRPr sz="1400" b="1"/>
            </a:lvl4pPr>
            <a:lvl5pPr marL="1828800" indent="0">
              <a:buNone/>
              <a:defRPr sz="1400" b="1"/>
            </a:lvl5pPr>
            <a:lvl6pPr marL="2286000" indent="0">
              <a:buNone/>
              <a:defRPr sz="1400" b="1"/>
            </a:lvl6pPr>
            <a:lvl7pPr marL="2743200" indent="0">
              <a:buNone/>
              <a:defRPr sz="1400" b="1"/>
            </a:lvl7pPr>
            <a:lvl8pPr marL="3200400" indent="0">
              <a:buNone/>
              <a:defRPr sz="1400" b="1"/>
            </a:lvl8pPr>
            <a:lvl9pPr marL="3657600" indent="0">
              <a:buNone/>
              <a:defRPr sz="14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2EB40-99E1-CCA4-BAFA-F51AA56CF295}"/>
              </a:ext>
            </a:extLst>
          </p:cNvPr>
          <p:cNvSpPr>
            <a:spLocks noGrp="1"/>
          </p:cNvSpPr>
          <p:nvPr>
            <p:ph sz="half" idx="2"/>
          </p:nvPr>
        </p:nvSpPr>
        <p:spPr>
          <a:xfrm>
            <a:off x="881349" y="2344025"/>
            <a:ext cx="4963538"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8979BC-6B50-751D-D569-F360938B05C8}"/>
              </a:ext>
            </a:extLst>
          </p:cNvPr>
          <p:cNvSpPr>
            <a:spLocks noGrp="1"/>
          </p:cNvSpPr>
          <p:nvPr>
            <p:ph type="body" sz="quarter" idx="3"/>
          </p:nvPr>
        </p:nvSpPr>
        <p:spPr>
          <a:xfrm>
            <a:off x="6322669" y="1696325"/>
            <a:ext cx="4987982" cy="647700"/>
          </a:xfrm>
        </p:spPr>
        <p:txBody>
          <a:bodyPr anchor="b">
            <a:noAutofit/>
          </a:bodyPr>
          <a:lstStyle>
            <a:lvl1pPr marL="0" indent="0">
              <a:buNone/>
              <a:defRPr sz="1400" b="1" cap="all" spc="300" baseline="0"/>
            </a:lvl1pPr>
            <a:lvl2pPr marL="457200" indent="0">
              <a:buNone/>
              <a:defRPr sz="1400" b="1"/>
            </a:lvl2pPr>
            <a:lvl3pPr marL="914400" indent="0">
              <a:buNone/>
              <a:defRPr sz="1400" b="1"/>
            </a:lvl3pPr>
            <a:lvl4pPr marL="1371600" indent="0">
              <a:buNone/>
              <a:defRPr sz="1400" b="1"/>
            </a:lvl4pPr>
            <a:lvl5pPr marL="1828800" indent="0">
              <a:buNone/>
              <a:defRPr sz="1400" b="1"/>
            </a:lvl5pPr>
            <a:lvl6pPr marL="2286000" indent="0">
              <a:buNone/>
              <a:defRPr sz="1400" b="1"/>
            </a:lvl6pPr>
            <a:lvl7pPr marL="2743200" indent="0">
              <a:buNone/>
              <a:defRPr sz="1400" b="1"/>
            </a:lvl7pPr>
            <a:lvl8pPr marL="3200400" indent="0">
              <a:buNone/>
              <a:defRPr sz="1400" b="1"/>
            </a:lvl8pPr>
            <a:lvl9pPr marL="3657600" indent="0">
              <a:buNone/>
              <a:defRPr sz="1400" b="1"/>
            </a:lvl9pPr>
          </a:lstStyle>
          <a:p>
            <a:pPr lvl="0"/>
            <a:r>
              <a:rPr lang="en-US"/>
              <a:t>Click to edit Master text styles</a:t>
            </a:r>
          </a:p>
        </p:txBody>
      </p:sp>
      <p:sp>
        <p:nvSpPr>
          <p:cNvPr id="6" name="Content Placeholder 5">
            <a:extLst>
              <a:ext uri="{FF2B5EF4-FFF2-40B4-BE49-F238E27FC236}">
                <a16:creationId xmlns:a16="http://schemas.microsoft.com/office/drawing/2014/main" id="{84A3A26F-230E-2D25-6BDC-6ECA00FAEFD5}"/>
              </a:ext>
            </a:extLst>
          </p:cNvPr>
          <p:cNvSpPr>
            <a:spLocks noGrp="1"/>
          </p:cNvSpPr>
          <p:nvPr>
            <p:ph sz="quarter" idx="4"/>
          </p:nvPr>
        </p:nvSpPr>
        <p:spPr>
          <a:xfrm>
            <a:off x="6322669" y="2344025"/>
            <a:ext cx="4987982"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182A01-DE7C-3BA4-96FF-CDEF2F608FCA}"/>
              </a:ext>
            </a:extLst>
          </p:cNvPr>
          <p:cNvSpPr>
            <a:spLocks noGrp="1"/>
          </p:cNvSpPr>
          <p:nvPr>
            <p:ph type="dt" sz="half" idx="10"/>
          </p:nvPr>
        </p:nvSpPr>
        <p:spPr/>
        <p:txBody>
          <a:bodyPr/>
          <a:lstStyle/>
          <a:p>
            <a:fld id="{BF91C1AF-C1FB-48A7-98B4-E595E63F6614}" type="datetimeFigureOut">
              <a:rPr lang="en-US" dirty="0"/>
              <a:t>2/18/2025</a:t>
            </a:fld>
            <a:endParaRPr lang="en-US"/>
          </a:p>
        </p:txBody>
      </p:sp>
      <p:sp>
        <p:nvSpPr>
          <p:cNvPr id="8" name="Footer Placeholder 7">
            <a:extLst>
              <a:ext uri="{FF2B5EF4-FFF2-40B4-BE49-F238E27FC236}">
                <a16:creationId xmlns:a16="http://schemas.microsoft.com/office/drawing/2014/main" id="{6FCAA828-0166-8ECD-BCE8-654BEFDD7155}"/>
              </a:ext>
            </a:extLst>
          </p:cNvPr>
          <p:cNvSpPr>
            <a:spLocks noGrp="1"/>
          </p:cNvSpPr>
          <p:nvPr>
            <p:ph type="ftr" sz="quarter" idx="11"/>
          </p:nvPr>
        </p:nvSpPr>
        <p:spPr/>
        <p:txBody>
          <a:bodyPr/>
          <a:lstStyle/>
          <a:p>
            <a:r>
              <a:rPr lang="en-US"/>
              <a:t>UNCLASSIFIED</a:t>
            </a:r>
          </a:p>
        </p:txBody>
      </p:sp>
      <p:sp>
        <p:nvSpPr>
          <p:cNvPr id="9" name="Slide Number Placeholder 8">
            <a:extLst>
              <a:ext uri="{FF2B5EF4-FFF2-40B4-BE49-F238E27FC236}">
                <a16:creationId xmlns:a16="http://schemas.microsoft.com/office/drawing/2014/main" id="{7690C0D2-459A-04AA-FD90-7687D2FE8A9D}"/>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1406999066"/>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549F-FA71-857F-E02E-3CB63CE683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569611-F911-D3D4-B613-ACCDA56C45D2}"/>
              </a:ext>
            </a:extLst>
          </p:cNvPr>
          <p:cNvSpPr>
            <a:spLocks noGrp="1"/>
          </p:cNvSpPr>
          <p:nvPr>
            <p:ph type="dt" sz="half" idx="10"/>
          </p:nvPr>
        </p:nvSpPr>
        <p:spPr/>
        <p:txBody>
          <a:bodyPr/>
          <a:lstStyle/>
          <a:p>
            <a:fld id="{97144C44-5F8C-4BEA-BBCE-8694F126DC43}" type="datetimeFigureOut">
              <a:rPr lang="en-US" dirty="0"/>
              <a:t>2/18/2025</a:t>
            </a:fld>
            <a:endParaRPr lang="en-US"/>
          </a:p>
        </p:txBody>
      </p:sp>
      <p:sp>
        <p:nvSpPr>
          <p:cNvPr id="4" name="Footer Placeholder 3">
            <a:extLst>
              <a:ext uri="{FF2B5EF4-FFF2-40B4-BE49-F238E27FC236}">
                <a16:creationId xmlns:a16="http://schemas.microsoft.com/office/drawing/2014/main" id="{F6EA1961-0B6B-8FEB-F2CB-C42E90EF2DFD}"/>
              </a:ext>
            </a:extLst>
          </p:cNvPr>
          <p:cNvSpPr>
            <a:spLocks noGrp="1"/>
          </p:cNvSpPr>
          <p:nvPr>
            <p:ph type="ftr" sz="quarter" idx="11"/>
          </p:nvPr>
        </p:nvSpPr>
        <p:spPr/>
        <p:txBody>
          <a:bodyPr/>
          <a:lstStyle/>
          <a:p>
            <a:r>
              <a:rPr lang="en-US"/>
              <a:t>UNCLASSIFIED</a:t>
            </a:r>
          </a:p>
        </p:txBody>
      </p:sp>
      <p:sp>
        <p:nvSpPr>
          <p:cNvPr id="5" name="Slide Number Placeholder 4">
            <a:extLst>
              <a:ext uri="{FF2B5EF4-FFF2-40B4-BE49-F238E27FC236}">
                <a16:creationId xmlns:a16="http://schemas.microsoft.com/office/drawing/2014/main" id="{F42AA80E-3139-9F1B-9C3E-2A76628CF4F8}"/>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950848252"/>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F54789-9F96-511A-0FB6-24F6A8418C72}"/>
              </a:ext>
            </a:extLst>
          </p:cNvPr>
          <p:cNvSpPr>
            <a:spLocks noGrp="1"/>
          </p:cNvSpPr>
          <p:nvPr>
            <p:ph type="dt" sz="half" idx="10"/>
          </p:nvPr>
        </p:nvSpPr>
        <p:spPr/>
        <p:txBody>
          <a:bodyPr/>
          <a:lstStyle/>
          <a:p>
            <a:fld id="{039E56F9-C8F2-4EF7-8042-704C94FF2795}" type="datetimeFigureOut">
              <a:rPr lang="en-US" dirty="0"/>
              <a:t>2/18/2025</a:t>
            </a:fld>
            <a:endParaRPr lang="en-US"/>
          </a:p>
        </p:txBody>
      </p:sp>
      <p:sp>
        <p:nvSpPr>
          <p:cNvPr id="3" name="Footer Placeholder 2">
            <a:extLst>
              <a:ext uri="{FF2B5EF4-FFF2-40B4-BE49-F238E27FC236}">
                <a16:creationId xmlns:a16="http://schemas.microsoft.com/office/drawing/2014/main" id="{8B780399-ADEF-8F74-9F59-6AD804C9393E}"/>
              </a:ext>
            </a:extLst>
          </p:cNvPr>
          <p:cNvSpPr>
            <a:spLocks noGrp="1"/>
          </p:cNvSpPr>
          <p:nvPr>
            <p:ph type="ftr" sz="quarter" idx="11"/>
          </p:nvPr>
        </p:nvSpPr>
        <p:spPr/>
        <p:txBody>
          <a:bodyPr/>
          <a:lstStyle/>
          <a:p>
            <a:r>
              <a:rPr lang="en-US"/>
              <a:t>UNCLASSIFIED</a:t>
            </a:r>
          </a:p>
        </p:txBody>
      </p:sp>
      <p:sp>
        <p:nvSpPr>
          <p:cNvPr id="4" name="Slide Number Placeholder 3">
            <a:extLst>
              <a:ext uri="{FF2B5EF4-FFF2-40B4-BE49-F238E27FC236}">
                <a16:creationId xmlns:a16="http://schemas.microsoft.com/office/drawing/2014/main" id="{95B6A34F-ABAB-9C4E-38A1-C6EEB944B97C}"/>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941561810"/>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E3917-2BF6-1CE2-F34B-49F0D09A1B91}"/>
              </a:ext>
            </a:extLst>
          </p:cNvPr>
          <p:cNvSpPr>
            <a:spLocks noGrp="1"/>
          </p:cNvSpPr>
          <p:nvPr>
            <p:ph type="title"/>
          </p:nvPr>
        </p:nvSpPr>
        <p:spPr>
          <a:xfrm>
            <a:off x="839788" y="807868"/>
            <a:ext cx="3640713" cy="2062594"/>
          </a:xfrm>
        </p:spPr>
        <p:txBody>
          <a:bodyPr anchor="t">
            <a:normAutofit/>
          </a:bodyPr>
          <a:lstStyle>
            <a:lvl1pPr>
              <a:defRPr sz="2800"/>
            </a:lvl1pPr>
          </a:lstStyle>
          <a:p>
            <a:r>
              <a:rPr lang="en-US"/>
              <a:t>Click to edit Master title style</a:t>
            </a:r>
          </a:p>
        </p:txBody>
      </p:sp>
      <p:sp>
        <p:nvSpPr>
          <p:cNvPr id="3" name="Content Placeholder 2">
            <a:extLst>
              <a:ext uri="{FF2B5EF4-FFF2-40B4-BE49-F238E27FC236}">
                <a16:creationId xmlns:a16="http://schemas.microsoft.com/office/drawing/2014/main" id="{40815B8F-A9F3-8583-FFF1-175021F17AF0}"/>
              </a:ext>
            </a:extLst>
          </p:cNvPr>
          <p:cNvSpPr>
            <a:spLocks noGrp="1"/>
          </p:cNvSpPr>
          <p:nvPr>
            <p:ph idx="1"/>
          </p:nvPr>
        </p:nvSpPr>
        <p:spPr>
          <a:xfrm>
            <a:off x="5432898" y="807867"/>
            <a:ext cx="5922489" cy="505318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D90AFF-A949-CE9E-6B94-C1B619612915}"/>
              </a:ext>
            </a:extLst>
          </p:cNvPr>
          <p:cNvSpPr>
            <a:spLocks noGrp="1"/>
          </p:cNvSpPr>
          <p:nvPr>
            <p:ph type="body" sz="half" idx="2"/>
          </p:nvPr>
        </p:nvSpPr>
        <p:spPr>
          <a:xfrm>
            <a:off x="839788" y="3000652"/>
            <a:ext cx="3640713"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95267E-088F-FB9A-9469-551890F29F01}"/>
              </a:ext>
            </a:extLst>
          </p:cNvPr>
          <p:cNvSpPr>
            <a:spLocks noGrp="1"/>
          </p:cNvSpPr>
          <p:nvPr>
            <p:ph type="dt" sz="half" idx="10"/>
          </p:nvPr>
        </p:nvSpPr>
        <p:spPr/>
        <p:txBody>
          <a:bodyPr/>
          <a:lstStyle/>
          <a:p>
            <a:fld id="{4F6932DF-953D-44BD-83F8-5D8DA76EA12A}" type="datetimeFigureOut">
              <a:rPr lang="en-US" dirty="0"/>
              <a:t>2/18/2025</a:t>
            </a:fld>
            <a:endParaRPr lang="en-US"/>
          </a:p>
        </p:txBody>
      </p:sp>
      <p:sp>
        <p:nvSpPr>
          <p:cNvPr id="6" name="Footer Placeholder 5">
            <a:extLst>
              <a:ext uri="{FF2B5EF4-FFF2-40B4-BE49-F238E27FC236}">
                <a16:creationId xmlns:a16="http://schemas.microsoft.com/office/drawing/2014/main" id="{38EA3FFC-B3A6-C0B6-5DAE-70BE0D6FBD69}"/>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B108D35F-BC2E-8D14-060F-449CBAF7C0D2}"/>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50968039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09ED-ED97-A3CE-5569-77B45F41450A}"/>
              </a:ext>
            </a:extLst>
          </p:cNvPr>
          <p:cNvSpPr>
            <a:spLocks noGrp="1"/>
          </p:cNvSpPr>
          <p:nvPr>
            <p:ph type="title"/>
          </p:nvPr>
        </p:nvSpPr>
        <p:spPr>
          <a:xfrm>
            <a:off x="839788" y="820881"/>
            <a:ext cx="3639312" cy="2062595"/>
          </a:xfrm>
        </p:spPr>
        <p:txBody>
          <a:bodyPr anchor="t">
            <a:normAutofit/>
          </a:bodyPr>
          <a:lstStyle>
            <a:lvl1pPr>
              <a:defRPr sz="2800"/>
            </a:lvl1pPr>
          </a:lstStyle>
          <a:p>
            <a:r>
              <a:rPr lang="en-US"/>
              <a:t>Click to edit Master title style</a:t>
            </a:r>
          </a:p>
        </p:txBody>
      </p:sp>
      <p:sp>
        <p:nvSpPr>
          <p:cNvPr id="3" name="Picture Placeholder 2">
            <a:extLst>
              <a:ext uri="{FF2B5EF4-FFF2-40B4-BE49-F238E27FC236}">
                <a16:creationId xmlns:a16="http://schemas.microsoft.com/office/drawing/2014/main" id="{0683BB3A-9E24-DE4C-9619-1502F1B6F389}"/>
              </a:ext>
            </a:extLst>
          </p:cNvPr>
          <p:cNvSpPr>
            <a:spLocks noGrp="1" noChangeAspect="1"/>
          </p:cNvSpPr>
          <p:nvPr>
            <p:ph type="pic" idx="1"/>
          </p:nvPr>
        </p:nvSpPr>
        <p:spPr>
          <a:xfrm>
            <a:off x="5247408" y="919595"/>
            <a:ext cx="6107979" cy="501361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a:extLst>
              <a:ext uri="{FF2B5EF4-FFF2-40B4-BE49-F238E27FC236}">
                <a16:creationId xmlns:a16="http://schemas.microsoft.com/office/drawing/2014/main" id="{94B4CE1F-29E0-88BB-8489-E58236B8B17B}"/>
              </a:ext>
            </a:extLst>
          </p:cNvPr>
          <p:cNvSpPr>
            <a:spLocks noGrp="1"/>
          </p:cNvSpPr>
          <p:nvPr>
            <p:ph type="body" sz="half" idx="2"/>
          </p:nvPr>
        </p:nvSpPr>
        <p:spPr>
          <a:xfrm>
            <a:off x="839788" y="3000652"/>
            <a:ext cx="3643889"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4B7212-6816-FFD1-50B2-58844AD38E26}"/>
              </a:ext>
            </a:extLst>
          </p:cNvPr>
          <p:cNvSpPr>
            <a:spLocks noGrp="1"/>
          </p:cNvSpPr>
          <p:nvPr>
            <p:ph type="dt" sz="half" idx="10"/>
          </p:nvPr>
        </p:nvSpPr>
        <p:spPr/>
        <p:txBody>
          <a:bodyPr/>
          <a:lstStyle/>
          <a:p>
            <a:fld id="{352F326D-65F4-4B2F-9A62-9E4BD9402C47}" type="datetimeFigureOut">
              <a:rPr lang="en-US" dirty="0"/>
              <a:t>2/18/2025</a:t>
            </a:fld>
            <a:endParaRPr lang="en-US"/>
          </a:p>
        </p:txBody>
      </p:sp>
      <p:sp>
        <p:nvSpPr>
          <p:cNvPr id="6" name="Footer Placeholder 5">
            <a:extLst>
              <a:ext uri="{FF2B5EF4-FFF2-40B4-BE49-F238E27FC236}">
                <a16:creationId xmlns:a16="http://schemas.microsoft.com/office/drawing/2014/main" id="{A2417744-5A24-B7B7-5FD6-E98E60832F27}"/>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14CDA4D1-A71D-A7A6-3D0C-294E5D280BE8}"/>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7213463"/>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5858A62-FE72-978B-BE71-05908D82E1A4}"/>
              </a:ext>
            </a:extLst>
          </p:cNvPr>
          <p:cNvSpPr/>
          <p:nvPr/>
        </p:nvSpPr>
        <p:spPr>
          <a:xfrm>
            <a:off x="0" y="0"/>
            <a:ext cx="12192000" cy="6860161"/>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5BFA14B7-4740-5D9F-6489-BAD00C3E0D68}"/>
              </a:ext>
            </a:extLst>
          </p:cNvPr>
          <p:cNvSpPr>
            <a:spLocks noGrp="1"/>
          </p:cNvSpPr>
          <p:nvPr>
            <p:ph type="title"/>
          </p:nvPr>
        </p:nvSpPr>
        <p:spPr>
          <a:xfrm>
            <a:off x="871108" y="588245"/>
            <a:ext cx="10449784" cy="1265928"/>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7790487F-803F-C5AF-BD93-39C0FC738963}"/>
              </a:ext>
            </a:extLst>
          </p:cNvPr>
          <p:cNvSpPr>
            <a:spLocks noGrp="1"/>
          </p:cNvSpPr>
          <p:nvPr>
            <p:ph type="body" idx="1"/>
          </p:nvPr>
        </p:nvSpPr>
        <p:spPr>
          <a:xfrm>
            <a:off x="877824" y="2157984"/>
            <a:ext cx="10442448" cy="390381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86FCEF-4EDF-C2EF-7D81-FEFF7042F350}"/>
              </a:ext>
            </a:extLst>
          </p:cNvPr>
          <p:cNvSpPr>
            <a:spLocks noGrp="1"/>
          </p:cNvSpPr>
          <p:nvPr>
            <p:ph type="dt" sz="half" idx="2"/>
          </p:nvPr>
        </p:nvSpPr>
        <p:spPr>
          <a:xfrm>
            <a:off x="877824" y="6356350"/>
            <a:ext cx="2743200" cy="365125"/>
          </a:xfrm>
          <a:prstGeom prst="rect">
            <a:avLst/>
          </a:prstGeom>
        </p:spPr>
        <p:txBody>
          <a:bodyPr vert="horz" lIns="91440" tIns="45720" rIns="91440" bIns="45720" rtlCol="0" anchor="ctr"/>
          <a:lstStyle>
            <a:lvl1pPr algn="l">
              <a:defRPr sz="800" cap="all" spc="300" baseline="0">
                <a:solidFill>
                  <a:schemeClr val="tx2"/>
                </a:solidFill>
              </a:defRPr>
            </a:lvl1pPr>
          </a:lstStyle>
          <a:p>
            <a:fld id="{F9B0CB28-85DB-480B-8C99-FD493ACC7120}" type="datetimeFigureOut">
              <a:rPr lang="en-US" dirty="0"/>
              <a:t>2/18/2025</a:t>
            </a:fld>
            <a:endParaRPr lang="en-US"/>
          </a:p>
        </p:txBody>
      </p:sp>
      <p:sp>
        <p:nvSpPr>
          <p:cNvPr id="5" name="Footer Placeholder 4">
            <a:extLst>
              <a:ext uri="{FF2B5EF4-FFF2-40B4-BE49-F238E27FC236}">
                <a16:creationId xmlns:a16="http://schemas.microsoft.com/office/drawing/2014/main" id="{9A4663BC-4D46-C74D-DDF2-9D25B4D96F9B}"/>
              </a:ext>
            </a:extLst>
          </p:cNvPr>
          <p:cNvSpPr>
            <a:spLocks noGrp="1"/>
          </p:cNvSpPr>
          <p:nvPr>
            <p:ph type="ftr" sz="quarter" idx="3"/>
          </p:nvPr>
        </p:nvSpPr>
        <p:spPr>
          <a:xfrm>
            <a:off x="7132320" y="6356350"/>
            <a:ext cx="4297680" cy="365125"/>
          </a:xfrm>
          <a:prstGeom prst="rect">
            <a:avLst/>
          </a:prstGeom>
        </p:spPr>
        <p:txBody>
          <a:bodyPr vert="horz" lIns="91440" tIns="45720" rIns="91440" bIns="45720" rtlCol="0" anchor="ctr"/>
          <a:lstStyle>
            <a:lvl1pPr algn="r">
              <a:defRPr sz="800" cap="all" spc="300" baseline="0">
                <a:solidFill>
                  <a:schemeClr val="tx2"/>
                </a:solidFill>
              </a:defRPr>
            </a:lvl1pPr>
          </a:lstStyle>
          <a:p>
            <a:r>
              <a:rPr lang="en-US"/>
              <a:t>UNCLASSIFIED</a:t>
            </a:r>
          </a:p>
        </p:txBody>
      </p:sp>
      <p:sp>
        <p:nvSpPr>
          <p:cNvPr id="6" name="Slide Number Placeholder 5">
            <a:extLst>
              <a:ext uri="{FF2B5EF4-FFF2-40B4-BE49-F238E27FC236}">
                <a16:creationId xmlns:a16="http://schemas.microsoft.com/office/drawing/2014/main" id="{B71B4EAE-CB5C-D14B-77EF-7B155FA68353}"/>
              </a:ext>
            </a:extLst>
          </p:cNvPr>
          <p:cNvSpPr>
            <a:spLocks noGrp="1"/>
          </p:cNvSpPr>
          <p:nvPr>
            <p:ph type="sldNum" sz="quarter" idx="4"/>
          </p:nvPr>
        </p:nvSpPr>
        <p:spPr>
          <a:xfrm>
            <a:off x="11429999" y="6356350"/>
            <a:ext cx="521207" cy="365125"/>
          </a:xfrm>
          <a:prstGeom prst="rect">
            <a:avLst/>
          </a:prstGeom>
        </p:spPr>
        <p:txBody>
          <a:bodyPr vert="horz" lIns="91440" tIns="45720" rIns="91440" bIns="45720" rtlCol="0" anchor="ctr"/>
          <a:lstStyle>
            <a:lvl1pPr algn="r">
              <a:defRPr sz="1400">
                <a:solidFill>
                  <a:schemeClr val="tx2"/>
                </a:solidFill>
                <a:latin typeface="+mj-lt"/>
              </a:defRPr>
            </a:lvl1pPr>
          </a:lstStyle>
          <a:p>
            <a:fld id="{5E4DE196-8A13-4FF7-A07E-102851959EAB}" type="slidenum">
              <a:rPr lang="en-US" dirty="0"/>
              <a:pPr/>
              <a:t>‹#›</a:t>
            </a:fld>
            <a:endParaRPr lang="en-US"/>
          </a:p>
        </p:txBody>
      </p:sp>
    </p:spTree>
    <p:extLst>
      <p:ext uri="{BB962C8B-B14F-4D97-AF65-F5344CB8AC3E}">
        <p14:creationId xmlns:p14="http://schemas.microsoft.com/office/powerpoint/2010/main" val="236764056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p:txStyles>
    <p:titleStyle>
      <a:lvl1pPr algn="l" defTabSz="914400" rtl="0" eaLnBrk="1" latinLnBrk="0" hangingPunct="1">
        <a:lnSpc>
          <a:spcPct val="100000"/>
        </a:lnSpc>
        <a:spcBef>
          <a:spcPct val="0"/>
        </a:spcBef>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2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160">
          <p15:clr>
            <a:srgbClr val="F26B43"/>
          </p15:clr>
        </p15:guide>
        <p15:guide id="4" pos="3840">
          <p15:clr>
            <a:srgbClr val="F26B43"/>
          </p15:clr>
        </p15:guide>
        <p15:guide id="5" orient="horz" pos="3816">
          <p15:clr>
            <a:srgbClr val="F26B43"/>
          </p15:clr>
        </p15:guide>
        <p15:guide id="6" orient="horz" pos="1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925936" y="1968813"/>
            <a:ext cx="9378733" cy="4055401"/>
          </a:xfrm>
        </p:spPr>
        <p:txBody>
          <a:bodyPr>
            <a:normAutofit fontScale="90000"/>
          </a:bodyPr>
          <a:lstStyle/>
          <a:p>
            <a:br>
              <a:rPr lang="en-US" dirty="0"/>
            </a:br>
            <a:br>
              <a:rPr lang="en-US" dirty="0"/>
            </a:br>
            <a:br>
              <a:rPr lang="en-US" dirty="0"/>
            </a:br>
            <a:br>
              <a:rPr lang="en-US" dirty="0"/>
            </a:br>
            <a:br>
              <a:rPr lang="en-US" dirty="0"/>
            </a:br>
            <a:r>
              <a:rPr lang="en-US" sz="4900" b="1" dirty="0">
                <a:solidFill>
                  <a:srgbClr val="002060"/>
                </a:solidFill>
                <a:latin typeface="Arial"/>
                <a:cs typeface="Arial"/>
              </a:rPr>
              <a:t>Military Ticket Program</a:t>
            </a:r>
            <a:br>
              <a:rPr lang="en-US" sz="4900" dirty="0">
                <a:solidFill>
                  <a:srgbClr val="002060"/>
                </a:solidFill>
                <a:latin typeface="Arial"/>
              </a:rPr>
            </a:br>
            <a:br>
              <a:rPr lang="en-US" sz="4900" dirty="0">
                <a:solidFill>
                  <a:srgbClr val="002060"/>
                </a:solidFill>
                <a:latin typeface="Arial"/>
              </a:rPr>
            </a:br>
            <a:r>
              <a:rPr lang="en-US" sz="4900" b="1" dirty="0">
                <a:solidFill>
                  <a:srgbClr val="002060"/>
                </a:solidFill>
                <a:latin typeface="Arial"/>
                <a:cs typeface="Arial"/>
              </a:rPr>
              <a:t>Disney World Transition                                                    </a:t>
            </a:r>
            <a:br>
              <a:rPr lang="en-US" sz="4900" b="1" dirty="0">
                <a:solidFill>
                  <a:srgbClr val="002060"/>
                </a:solidFill>
                <a:latin typeface="Arial"/>
              </a:rPr>
            </a:br>
            <a:r>
              <a:rPr lang="en-US" sz="4900" b="1" dirty="0">
                <a:solidFill>
                  <a:srgbClr val="002060"/>
                </a:solidFill>
                <a:latin typeface="Arial"/>
                <a:cs typeface="Arial"/>
              </a:rPr>
              <a:t>TMS &amp; Date-Based Tickets</a:t>
            </a:r>
            <a:br>
              <a:rPr lang="en-US" sz="4900" b="1" dirty="0">
                <a:solidFill>
                  <a:srgbClr val="002060"/>
                </a:solidFill>
                <a:latin typeface="Arial"/>
                <a:cs typeface="Arial"/>
              </a:rPr>
            </a:br>
            <a:br>
              <a:rPr lang="en-US" sz="4900" b="1" dirty="0">
                <a:solidFill>
                  <a:srgbClr val="002060"/>
                </a:solidFill>
                <a:latin typeface="Arial"/>
                <a:cs typeface="Arial"/>
              </a:rPr>
            </a:br>
            <a:r>
              <a:rPr lang="en-US" sz="4900" b="1" dirty="0">
                <a:solidFill>
                  <a:srgbClr val="002060"/>
                </a:solidFill>
                <a:latin typeface="Arial"/>
                <a:cs typeface="Arial"/>
              </a:rPr>
              <a:t>February 18, 2025</a:t>
            </a:r>
            <a:r>
              <a:rPr lang="en-US" sz="4900" b="1" dirty="0">
                <a:solidFill>
                  <a:srgbClr val="35403A"/>
                </a:solidFill>
                <a:latin typeface="Arial"/>
                <a:cs typeface="Arial"/>
              </a:rPr>
              <a:t> </a:t>
            </a:r>
            <a:br>
              <a:rPr lang="en-US" dirty="0"/>
            </a:br>
            <a:br>
              <a:rPr lang="en-US" dirty="0"/>
            </a:br>
            <a:br>
              <a:rPr lang="en-US" dirty="0"/>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276580" y="6333305"/>
            <a:ext cx="1541481" cy="426541"/>
          </a:xfrm>
          <a:prstGeom prst="rect">
            <a:avLst/>
          </a:prstGeom>
          <a:noFill/>
        </p:spPr>
        <p:txBody>
          <a:bodyPr wrap="square" lIns="91440" tIns="45720" rIns="91440" bIns="45720" rtlCol="0" anchor="t">
            <a:spAutoFit/>
          </a:bodyPr>
          <a:lstStyle/>
          <a:p>
            <a:r>
              <a:rPr lang="en-US" sz="1050"/>
              <a:t>2/18/2025</a:t>
            </a:r>
          </a:p>
          <a:p>
            <a:endParaRPr lang="en-US" sz="1050"/>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43"/>
            <a:ext cx="1869740" cy="1104206"/>
          </a:xfrm>
          <a:prstGeom prst="rect">
            <a:avLst/>
          </a:prstGeom>
        </p:spPr>
      </p:pic>
      <p:sp>
        <p:nvSpPr>
          <p:cNvPr id="4" name="Slide Number Placeholder 3">
            <a:extLst>
              <a:ext uri="{FF2B5EF4-FFF2-40B4-BE49-F238E27FC236}">
                <a16:creationId xmlns:a16="http://schemas.microsoft.com/office/drawing/2014/main" id="{978A74F7-28B8-4587-765D-A8E23F09FF04}"/>
              </a:ext>
            </a:extLst>
          </p:cNvPr>
          <p:cNvSpPr>
            <a:spLocks noGrp="1"/>
          </p:cNvSpPr>
          <p:nvPr>
            <p:ph type="sldNum" sz="quarter" idx="12"/>
          </p:nvPr>
        </p:nvSpPr>
        <p:spPr/>
        <p:txBody>
          <a:bodyPr/>
          <a:lstStyle/>
          <a:p>
            <a:fld id="{5E4DE196-8A13-4FF7-A07E-102851959EAB}" type="slidenum">
              <a:rPr lang="en-US" dirty="0"/>
              <a:t>1</a:t>
            </a:fld>
            <a:endParaRPr lang="en-US"/>
          </a:p>
        </p:txBody>
      </p:sp>
      <p:sp>
        <p:nvSpPr>
          <p:cNvPr id="5" name="Footer Placeholder 4">
            <a:extLst>
              <a:ext uri="{FF2B5EF4-FFF2-40B4-BE49-F238E27FC236}">
                <a16:creationId xmlns:a16="http://schemas.microsoft.com/office/drawing/2014/main" id="{3C26F7CF-87BD-A7B4-AEE6-3CA72322B2B3}"/>
              </a:ext>
            </a:extLst>
          </p:cNvPr>
          <p:cNvSpPr>
            <a:spLocks noGrp="1"/>
          </p:cNvSpPr>
          <p:nvPr>
            <p:ph type="ftr" sz="quarter" idx="11"/>
          </p:nvPr>
        </p:nvSpPr>
        <p:spPr>
          <a:xfrm>
            <a:off x="3322320" y="6419850"/>
            <a:ext cx="4297680" cy="365125"/>
          </a:xfrm>
        </p:spPr>
        <p:txBody>
          <a:bodyPr/>
          <a:lstStyle/>
          <a:p>
            <a:r>
              <a:rPr lang="en-US"/>
              <a:t>UNCLASSIFIED</a:t>
            </a:r>
          </a:p>
        </p:txBody>
      </p:sp>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05069" y="1362710"/>
            <a:ext cx="5049232"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latin typeface="Arial"/>
                <a:cs typeface="Calibri"/>
              </a:rPr>
              <a:t>TMS Calendar will show date is available in BLUE (If no blue date, ticket is not available)</a:t>
            </a:r>
          </a:p>
          <a:p>
            <a:endParaRPr lang="en-US">
              <a:latin typeface="Arial"/>
              <a:cs typeface="Calibri" panose="020F0502020204030204" pitchFamily="34" charset="0"/>
            </a:endParaRPr>
          </a:p>
          <a:p>
            <a:pPr marL="285750" indent="-285750">
              <a:buFont typeface="Arial" panose="020B0604020202020204" pitchFamily="34" charset="0"/>
              <a:buChar char="•"/>
            </a:pPr>
            <a:r>
              <a:rPr lang="en-US">
                <a:latin typeface="Arial"/>
                <a:cs typeface="Calibri"/>
              </a:rPr>
              <a:t>Select the guest's arrival date by double-clicking on the blue price box</a:t>
            </a:r>
          </a:p>
          <a:p>
            <a:endParaRPr lang="en-US">
              <a:latin typeface="Arial"/>
              <a:cs typeface="Calibri" panose="020F0502020204030204" pitchFamily="34" charset="0"/>
            </a:endParaRPr>
          </a:p>
          <a:p>
            <a:pPr marL="285750" indent="-285750">
              <a:buFont typeface="Arial" panose="020B0604020202020204" pitchFamily="34" charset="0"/>
              <a:buChar char="•"/>
            </a:pPr>
            <a:r>
              <a:rPr lang="en-US">
                <a:latin typeface="Arial"/>
                <a:cs typeface="Calibri"/>
              </a:rPr>
              <a:t>Once a date is selected, the cart will update to show the arrival date and price selected </a:t>
            </a:r>
          </a:p>
          <a:p>
            <a:pPr marL="285750" indent="-285750">
              <a:buFont typeface="Arial" panose="020B0604020202020204" pitchFamily="34" charset="0"/>
              <a:buChar char="•"/>
            </a:pPr>
            <a:endParaRPr lang="en-US">
              <a:solidFill>
                <a:srgbClr val="002060"/>
              </a:solidFill>
              <a:latin typeface="Arial"/>
              <a:cs typeface="Calibri" panose="020F0502020204030204" pitchFamily="34" charset="0"/>
            </a:endParaRPr>
          </a:p>
          <a:p>
            <a:r>
              <a:rPr lang="en-US" b="1">
                <a:solidFill>
                  <a:srgbClr val="002060"/>
                </a:solidFill>
                <a:latin typeface="Arial"/>
                <a:cs typeface="Calibri"/>
              </a:rPr>
              <a:t>NOTE</a:t>
            </a:r>
            <a:r>
              <a:rPr lang="en-US">
                <a:solidFill>
                  <a:srgbClr val="002060"/>
                </a:solidFill>
                <a:latin typeface="Arial"/>
                <a:cs typeface="Calibri"/>
              </a:rPr>
              <a:t>: One arrival date is allowed per ticket type. </a:t>
            </a:r>
            <a:r>
              <a:rPr lang="en-US" i="1">
                <a:solidFill>
                  <a:srgbClr val="002060"/>
                </a:solidFill>
                <a:latin typeface="Arial"/>
                <a:cs typeface="Calibri"/>
              </a:rPr>
              <a:t>For Example: </a:t>
            </a:r>
          </a:p>
          <a:p>
            <a:pPr marL="285750" indent="-285750">
              <a:buFont typeface="Arial" panose="020B0604020202020204" pitchFamily="34" charset="0"/>
              <a:buChar char="•"/>
            </a:pPr>
            <a:r>
              <a:rPr lang="en-US">
                <a:solidFill>
                  <a:srgbClr val="002060"/>
                </a:solidFill>
                <a:latin typeface="Arial"/>
                <a:cs typeface="Calibri"/>
              </a:rPr>
              <a:t> –WDW 01D HLWS A: clerk will be prompted to select one arrival date for all adults</a:t>
            </a:r>
          </a:p>
          <a:p>
            <a:pPr marL="285750" indent="-285750">
              <a:buFont typeface="Arial" panose="020B0604020202020204" pitchFamily="34" charset="0"/>
              <a:buChar char="•"/>
            </a:pPr>
            <a:r>
              <a:rPr lang="en-US">
                <a:solidFill>
                  <a:srgbClr val="002060"/>
                </a:solidFill>
                <a:latin typeface="Arial"/>
                <a:cs typeface="Calibri"/>
              </a:rPr>
              <a:t>In the same order if it has WDW 01D HLWS C– clerk will be prompted to select the arrival date </a:t>
            </a:r>
          </a:p>
          <a:p>
            <a:pPr marL="285750" indent="-285750">
              <a:buFont typeface="Arial" panose="020B0604020202020204" pitchFamily="34" charset="0"/>
              <a:buChar char="•"/>
            </a:pPr>
            <a:endParaRPr lang="en-US">
              <a:latin typeface="Arial"/>
              <a:cs typeface="Calibri" panose="020F0502020204030204" pitchFamily="34" charset="0"/>
            </a:endParaRPr>
          </a:p>
          <a:p>
            <a:r>
              <a:rPr lang="en-US">
                <a:latin typeface="Arial"/>
                <a:cs typeface="Calibri"/>
              </a:rPr>
              <a:t>*</a:t>
            </a:r>
            <a:r>
              <a:rPr lang="en-US" i="1">
                <a:latin typeface="Arial"/>
                <a:cs typeface="Calibri"/>
              </a:rPr>
              <a:t>Critical to ensure the clerk selects the same date for each ticket type and confirm dates are correct*</a:t>
            </a:r>
            <a:endParaRPr lang="en-US">
              <a:latin typeface="Arial"/>
              <a:cs typeface="Calibri"/>
            </a:endParaRPr>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4F0D9C55-12E7-EAEC-7839-AC65568BE5A0}"/>
              </a:ext>
            </a:extLst>
          </p:cNvPr>
          <p:cNvSpPr txBox="1"/>
          <p:nvPr/>
        </p:nvSpPr>
        <p:spPr>
          <a:xfrm>
            <a:off x="470170" y="155398"/>
            <a:ext cx="8273780"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Date Required for ALL</a:t>
            </a:r>
          </a:p>
        </p:txBody>
      </p:sp>
      <p:pic>
        <p:nvPicPr>
          <p:cNvPr id="4" name="Picture 3">
            <a:extLst>
              <a:ext uri="{FF2B5EF4-FFF2-40B4-BE49-F238E27FC236}">
                <a16:creationId xmlns:a16="http://schemas.microsoft.com/office/drawing/2014/main" id="{B4A0AD68-37DD-6CE0-3D27-C1858B3D1C6D}"/>
              </a:ext>
            </a:extLst>
          </p:cNvPr>
          <p:cNvPicPr>
            <a:picLocks noChangeAspect="1"/>
          </p:cNvPicPr>
          <p:nvPr/>
        </p:nvPicPr>
        <p:blipFill>
          <a:blip r:embed="rId3"/>
          <a:srcRect l="1598" r="995" b="2134"/>
          <a:stretch/>
        </p:blipFill>
        <p:spPr>
          <a:xfrm>
            <a:off x="5467350" y="1362710"/>
            <a:ext cx="6191250" cy="4936489"/>
          </a:xfrm>
          <a:prstGeom prst="rect">
            <a:avLst/>
          </a:prstGeom>
          <a:ln w="12700">
            <a:solidFill>
              <a:schemeClr val="accent1"/>
            </a:solidFill>
          </a:ln>
        </p:spPr>
      </p:pic>
      <p:sp>
        <p:nvSpPr>
          <p:cNvPr id="12" name="Oval 11">
            <a:extLst>
              <a:ext uri="{FF2B5EF4-FFF2-40B4-BE49-F238E27FC236}">
                <a16:creationId xmlns:a16="http://schemas.microsoft.com/office/drawing/2014/main" id="{29D11C4F-224C-9B7E-BBE7-E707699F99AE}"/>
              </a:ext>
            </a:extLst>
          </p:cNvPr>
          <p:cNvSpPr/>
          <p:nvPr/>
        </p:nvSpPr>
        <p:spPr>
          <a:xfrm>
            <a:off x="9665184" y="3943350"/>
            <a:ext cx="1167916" cy="36706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DE9090C2-2B68-55F7-A681-386F91F8F535}"/>
              </a:ext>
            </a:extLst>
          </p:cNvPr>
          <p:cNvSpPr>
            <a:spLocks noGrp="1"/>
          </p:cNvSpPr>
          <p:nvPr>
            <p:ph type="sldNum" sz="quarter" idx="12"/>
          </p:nvPr>
        </p:nvSpPr>
        <p:spPr/>
        <p:txBody>
          <a:bodyPr/>
          <a:lstStyle/>
          <a:p>
            <a:fld id="{5E4DE196-8A13-4FF7-A07E-102851959EAB}" type="slidenum">
              <a:rPr lang="en-US" dirty="0"/>
              <a:t>10</a:t>
            </a:fld>
            <a:endParaRPr lang="en-US"/>
          </a:p>
        </p:txBody>
      </p:sp>
      <p:sp>
        <p:nvSpPr>
          <p:cNvPr id="6" name="Footer Placeholder 5">
            <a:extLst>
              <a:ext uri="{FF2B5EF4-FFF2-40B4-BE49-F238E27FC236}">
                <a16:creationId xmlns:a16="http://schemas.microsoft.com/office/drawing/2014/main" id="{98833B9D-2B74-55BD-2C28-30B8EAC86763}"/>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501205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E4C4D-9EF4-8CB2-B7F7-D562F471F584}"/>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80C8777-2F72-6626-2568-AF09F0B7C8D7}"/>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D81EF82-390D-6DE1-E6BB-5444ED160062}"/>
              </a:ext>
            </a:extLst>
          </p:cNvPr>
          <p:cNvSpPr txBox="1"/>
          <p:nvPr/>
        </p:nvSpPr>
        <p:spPr>
          <a:xfrm>
            <a:off x="219637" y="1118573"/>
            <a:ext cx="9046150" cy="1077218"/>
          </a:xfrm>
          <a:prstGeom prst="rect">
            <a:avLst/>
          </a:prstGeom>
          <a:noFill/>
        </p:spPr>
        <p:txBody>
          <a:bodyPr wrap="square" lIns="91440" tIns="45720" rIns="91440" bIns="45720" rtlCol="0" anchor="t">
            <a:spAutoFit/>
          </a:bodyPr>
          <a:lstStyle/>
          <a:p>
            <a:r>
              <a:rPr lang="en-US" sz="2800" u="sng" dirty="0">
                <a:solidFill>
                  <a:srgbClr val="002060"/>
                </a:solidFill>
                <a:latin typeface="Calibri"/>
                <a:ea typeface="Calibri"/>
                <a:cs typeface="Calibri"/>
              </a:rPr>
              <a:t>Date-Based Variable Priced Tickets:</a:t>
            </a:r>
          </a:p>
          <a:p>
            <a:r>
              <a:rPr lang="en-US" sz="1800" dirty="0">
                <a:solidFill>
                  <a:schemeClr val="accent5">
                    <a:lumMod val="50000"/>
                  </a:schemeClr>
                </a:solidFill>
              </a:rPr>
              <a:t> </a:t>
            </a:r>
          </a:p>
          <a:p>
            <a:endParaRPr lang="en-US"/>
          </a:p>
        </p:txBody>
      </p:sp>
      <p:pic>
        <p:nvPicPr>
          <p:cNvPr id="10" name="Picture 9">
            <a:extLst>
              <a:ext uri="{FF2B5EF4-FFF2-40B4-BE49-F238E27FC236}">
                <a16:creationId xmlns:a16="http://schemas.microsoft.com/office/drawing/2014/main" id="{9A35982C-7576-A3E0-7243-38A2E151E4BF}"/>
              </a:ext>
            </a:extLst>
          </p:cNvPr>
          <p:cNvPicPr>
            <a:picLocks noChangeAspect="1"/>
          </p:cNvPicPr>
          <p:nvPr/>
        </p:nvPicPr>
        <p:blipFill>
          <a:blip r:embed="rId3"/>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5A10AABD-E242-C09F-8E56-9C599C896249}"/>
              </a:ext>
            </a:extLst>
          </p:cNvPr>
          <p:cNvSpPr txBox="1"/>
          <p:nvPr/>
        </p:nvSpPr>
        <p:spPr>
          <a:xfrm>
            <a:off x="470170" y="155398"/>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pic>
        <p:nvPicPr>
          <p:cNvPr id="6" name="Picture 5">
            <a:extLst>
              <a:ext uri="{FF2B5EF4-FFF2-40B4-BE49-F238E27FC236}">
                <a16:creationId xmlns:a16="http://schemas.microsoft.com/office/drawing/2014/main" id="{AEDE282B-573C-F8A8-580C-444392AFAE56}"/>
              </a:ext>
            </a:extLst>
          </p:cNvPr>
          <p:cNvPicPr>
            <a:picLocks noChangeAspect="1"/>
          </p:cNvPicPr>
          <p:nvPr/>
        </p:nvPicPr>
        <p:blipFill>
          <a:blip r:embed="rId4"/>
          <a:srcRect l="705" t="2251" b="1"/>
          <a:stretch/>
        </p:blipFill>
        <p:spPr>
          <a:xfrm>
            <a:off x="310886" y="1743722"/>
            <a:ext cx="7531101" cy="3695776"/>
          </a:xfrm>
          <a:prstGeom prst="rect">
            <a:avLst/>
          </a:prstGeom>
          <a:ln>
            <a:solidFill>
              <a:schemeClr val="accent1"/>
            </a:solidFill>
          </a:ln>
        </p:spPr>
      </p:pic>
      <p:sp>
        <p:nvSpPr>
          <p:cNvPr id="7" name="TextBox 6">
            <a:extLst>
              <a:ext uri="{FF2B5EF4-FFF2-40B4-BE49-F238E27FC236}">
                <a16:creationId xmlns:a16="http://schemas.microsoft.com/office/drawing/2014/main" id="{1285E583-D92F-32D5-4BCC-DB5085054AF2}"/>
              </a:ext>
            </a:extLst>
          </p:cNvPr>
          <p:cNvSpPr txBox="1"/>
          <p:nvPr/>
        </p:nvSpPr>
        <p:spPr>
          <a:xfrm>
            <a:off x="7842437" y="878216"/>
            <a:ext cx="4325636" cy="600164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400" b="1" u="sng">
                <a:solidFill>
                  <a:srgbClr val="002060"/>
                </a:solidFill>
                <a:latin typeface="Calibri"/>
                <a:ea typeface="Calibri"/>
                <a:cs typeface="Calibri"/>
              </a:rPr>
              <a:t>Until Price</a:t>
            </a:r>
            <a:r>
              <a:rPr lang="en-US" sz="2400" b="1">
                <a:solidFill>
                  <a:srgbClr val="002060"/>
                </a:solidFill>
                <a:latin typeface="Calibri"/>
                <a:ea typeface="Calibri"/>
                <a:cs typeface="Calibri"/>
              </a:rPr>
              <a:t>: </a:t>
            </a:r>
            <a:r>
              <a:rPr lang="en-US" sz="2400">
                <a:solidFill>
                  <a:srgbClr val="002060"/>
                </a:solidFill>
                <a:latin typeface="Calibri"/>
                <a:ea typeface="Calibri"/>
                <a:cs typeface="Calibri"/>
              </a:rPr>
              <a:t>The retail price charged per ticket</a:t>
            </a:r>
          </a:p>
          <a:p>
            <a:pPr marL="742950" lvl="1" indent="-285750">
              <a:buFont typeface="Arial" panose="020B0604020202020204" pitchFamily="34" charset="0"/>
              <a:buChar char="•"/>
            </a:pPr>
            <a:r>
              <a:rPr lang="en-US" sz="2400" i="1">
                <a:solidFill>
                  <a:srgbClr val="002060"/>
                </a:solidFill>
                <a:latin typeface="Calibri"/>
                <a:ea typeface="Calibri"/>
                <a:cs typeface="Calibri"/>
              </a:rPr>
              <a:t>MTP recommends sellers ring in each ticket by type, price and quantity </a:t>
            </a:r>
          </a:p>
          <a:p>
            <a:pPr lvl="1"/>
            <a:endParaRPr lang="en-US" sz="2400" i="1">
              <a:solidFill>
                <a:srgbClr val="002060"/>
              </a:solidFill>
              <a:latin typeface="Calibri" panose="020F0502020204030204" pitchFamily="34" charset="0"/>
              <a:ea typeface="Calibri"/>
              <a:cs typeface="Calibri" panose="020F0502020204030204" pitchFamily="34" charset="0"/>
            </a:endParaRPr>
          </a:p>
          <a:p>
            <a:pPr marL="285750" indent="-285750">
              <a:buFont typeface="Arial" panose="020B0604020202020204" pitchFamily="34" charset="0"/>
              <a:buChar char="•"/>
            </a:pPr>
            <a:r>
              <a:rPr lang="en-US" sz="2400" b="1" u="sng">
                <a:solidFill>
                  <a:srgbClr val="002060"/>
                </a:solidFill>
                <a:latin typeface="Calibri"/>
                <a:ea typeface="Calibri"/>
                <a:cs typeface="Calibri"/>
              </a:rPr>
              <a:t>Subtotal:</a:t>
            </a:r>
            <a:r>
              <a:rPr lang="en-US" sz="2400">
                <a:solidFill>
                  <a:srgbClr val="002060"/>
                </a:solidFill>
                <a:latin typeface="Calibri"/>
                <a:ea typeface="Calibri"/>
                <a:cs typeface="Calibri"/>
              </a:rPr>
              <a:t> The unit price times the quantity of tickets</a:t>
            </a:r>
          </a:p>
          <a:p>
            <a:pPr marL="742950" lvl="1" indent="-285750">
              <a:buFont typeface="Arial" panose="020B0604020202020204" pitchFamily="34" charset="0"/>
              <a:buChar char="•"/>
            </a:pPr>
            <a:r>
              <a:rPr lang="en-US" sz="2400" i="1">
                <a:solidFill>
                  <a:srgbClr val="002060"/>
                </a:solidFill>
                <a:latin typeface="Calibri"/>
                <a:ea typeface="Calibri"/>
                <a:cs typeface="Calibri"/>
              </a:rPr>
              <a:t>Check the item subtotals match in the POS  </a:t>
            </a:r>
          </a:p>
          <a:p>
            <a:pPr lvl="1"/>
            <a:endParaRPr lang="en-US" sz="2400" i="1">
              <a:solidFill>
                <a:srgbClr val="002060"/>
              </a:solidFill>
              <a:latin typeface="Calibri" panose="020F0502020204030204" pitchFamily="34" charset="0"/>
              <a:ea typeface="Calibri"/>
              <a:cs typeface="Calibri" panose="020F0502020204030204" pitchFamily="34" charset="0"/>
            </a:endParaRPr>
          </a:p>
          <a:p>
            <a:pPr marL="285750" indent="-285750">
              <a:buFont typeface="Arial" panose="020B0604020202020204" pitchFamily="34" charset="0"/>
              <a:buChar char="•"/>
            </a:pPr>
            <a:r>
              <a:rPr lang="en-US" sz="2400" b="1" u="sng">
                <a:solidFill>
                  <a:srgbClr val="002060"/>
                </a:solidFill>
                <a:latin typeface="Calibri"/>
                <a:ea typeface="Calibri"/>
                <a:cs typeface="Calibri"/>
              </a:rPr>
              <a:t>Total:</a:t>
            </a:r>
            <a:r>
              <a:rPr lang="en-US" sz="2400">
                <a:solidFill>
                  <a:srgbClr val="002060"/>
                </a:solidFill>
                <a:latin typeface="Calibri"/>
                <a:ea typeface="Calibri"/>
                <a:cs typeface="Calibri"/>
              </a:rPr>
              <a:t> Reflects the entire order total</a:t>
            </a:r>
          </a:p>
          <a:p>
            <a:pPr marL="742950" lvl="1" indent="-285750">
              <a:buFont typeface="Arial" panose="020B0604020202020204" pitchFamily="34" charset="0"/>
              <a:buChar char="•"/>
            </a:pPr>
            <a:r>
              <a:rPr lang="en-US" sz="2400" i="1">
                <a:solidFill>
                  <a:srgbClr val="002060"/>
                </a:solidFill>
                <a:latin typeface="Calibri"/>
                <a:ea typeface="Calibri"/>
                <a:cs typeface="Calibri"/>
              </a:rPr>
              <a:t>Ensure the guest is charged the Total amount displayed</a:t>
            </a:r>
            <a:r>
              <a:rPr lang="en-US" sz="2400" i="1">
                <a:solidFill>
                  <a:srgbClr val="002060"/>
                </a:solidFill>
              </a:rPr>
              <a:t>.</a:t>
            </a:r>
          </a:p>
        </p:txBody>
      </p:sp>
      <p:sp>
        <p:nvSpPr>
          <p:cNvPr id="12" name="Oval 11">
            <a:extLst>
              <a:ext uri="{FF2B5EF4-FFF2-40B4-BE49-F238E27FC236}">
                <a16:creationId xmlns:a16="http://schemas.microsoft.com/office/drawing/2014/main" id="{D150B264-7EA2-2CB9-316C-0CFA2004E067}"/>
              </a:ext>
            </a:extLst>
          </p:cNvPr>
          <p:cNvSpPr/>
          <p:nvPr/>
        </p:nvSpPr>
        <p:spPr>
          <a:xfrm>
            <a:off x="6877451" y="1743722"/>
            <a:ext cx="977360" cy="35498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C52C23D-C404-A509-85EE-F004FAC26475}"/>
              </a:ext>
            </a:extLst>
          </p:cNvPr>
          <p:cNvSpPr/>
          <p:nvPr/>
        </p:nvSpPr>
        <p:spPr>
          <a:xfrm>
            <a:off x="812660" y="3876657"/>
            <a:ext cx="277738" cy="26004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BCA5A5E-4C71-6082-1B3D-3DDA4B1FF47F}"/>
              </a:ext>
            </a:extLst>
          </p:cNvPr>
          <p:cNvSpPr/>
          <p:nvPr/>
        </p:nvSpPr>
        <p:spPr>
          <a:xfrm>
            <a:off x="6667901" y="3895705"/>
            <a:ext cx="640825" cy="24734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2E583AE-29E9-E136-0963-CD4C33D687B2}"/>
              </a:ext>
            </a:extLst>
          </p:cNvPr>
          <p:cNvSpPr/>
          <p:nvPr/>
        </p:nvSpPr>
        <p:spPr>
          <a:xfrm>
            <a:off x="7411038" y="3902055"/>
            <a:ext cx="640825" cy="24734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4EB4FD7-C873-66D4-0017-5A8B278BA3DD}"/>
              </a:ext>
            </a:extLst>
          </p:cNvPr>
          <p:cNvSpPr>
            <a:spLocks noGrp="1"/>
          </p:cNvSpPr>
          <p:nvPr>
            <p:ph type="sldNum" sz="quarter" idx="12"/>
          </p:nvPr>
        </p:nvSpPr>
        <p:spPr/>
        <p:txBody>
          <a:bodyPr/>
          <a:lstStyle/>
          <a:p>
            <a:fld id="{5E4DE196-8A13-4FF7-A07E-102851959EAB}" type="slidenum">
              <a:rPr lang="en-US" dirty="0"/>
              <a:t>11</a:t>
            </a:fld>
            <a:endParaRPr lang="en-US"/>
          </a:p>
        </p:txBody>
      </p:sp>
      <p:sp>
        <p:nvSpPr>
          <p:cNvPr id="5" name="Footer Placeholder 4">
            <a:extLst>
              <a:ext uri="{FF2B5EF4-FFF2-40B4-BE49-F238E27FC236}">
                <a16:creationId xmlns:a16="http://schemas.microsoft.com/office/drawing/2014/main" id="{969F2350-1460-9556-2FE4-5FB7F8FF103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793020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0" y="4639380"/>
            <a:ext cx="6382511" cy="2062103"/>
          </a:xfrm>
          <a:prstGeom prst="rect">
            <a:avLst/>
          </a:prstGeom>
          <a:noFill/>
        </p:spPr>
        <p:txBody>
          <a:bodyPr wrap="square" lIns="91440" tIns="45720" rIns="91440" bIns="45720" rtlCol="0" anchor="t">
            <a:spAutoFit/>
          </a:bodyPr>
          <a:lstStyle/>
          <a:p>
            <a:r>
              <a:rPr lang="en-US" sz="2400" b="1" dirty="0">
                <a:solidFill>
                  <a:srgbClr val="002060"/>
                </a:solidFill>
                <a:latin typeface="Calibri"/>
                <a:ea typeface="Calibri"/>
                <a:cs typeface="Calibri"/>
              </a:rPr>
              <a:t>**Selling Tip**</a:t>
            </a:r>
          </a:p>
          <a:p>
            <a:r>
              <a:rPr lang="en-US" sz="2400" b="1" dirty="0">
                <a:solidFill>
                  <a:srgbClr val="002060"/>
                </a:solidFill>
                <a:latin typeface="Calibri"/>
                <a:ea typeface="Calibri"/>
                <a:cs typeface="Calibri"/>
              </a:rPr>
              <a:t> Review VALID USAGE DATES WITH GUEST</a:t>
            </a:r>
          </a:p>
          <a:p>
            <a:pPr marL="742950" lvl="1" indent="-285750">
              <a:buFont typeface="Arial" panose="020B0604020202020204" pitchFamily="34" charset="0"/>
              <a:buChar char="•"/>
            </a:pPr>
            <a:r>
              <a:rPr lang="en-US" sz="2000" dirty="0">
                <a:solidFill>
                  <a:srgbClr val="002060"/>
                </a:solidFill>
                <a:latin typeface="Calibri"/>
                <a:ea typeface="Calibri"/>
                <a:cs typeface="Calibri"/>
              </a:rPr>
              <a:t>ALL Ticket Valid Dates will depend upon the number of days of visit</a:t>
            </a:r>
          </a:p>
          <a:p>
            <a:pPr marL="742950" lvl="1" indent="-285750">
              <a:buFont typeface="Arial" panose="020B0604020202020204" pitchFamily="34" charset="0"/>
              <a:buChar char="•"/>
            </a:pPr>
            <a:r>
              <a:rPr lang="en-US" sz="2000" dirty="0">
                <a:solidFill>
                  <a:srgbClr val="002060"/>
                </a:solidFill>
                <a:latin typeface="Calibri"/>
                <a:ea typeface="Calibri"/>
                <a:cs typeface="Calibri"/>
              </a:rPr>
              <a:t>In Ticket Portal, Click on the ticket name and then description to review</a:t>
            </a:r>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39F10FF-0DD9-27D3-9ADF-A81FDFF70502}"/>
              </a:ext>
            </a:extLst>
          </p:cNvPr>
          <p:cNvSpPr txBox="1"/>
          <p:nvPr/>
        </p:nvSpPr>
        <p:spPr>
          <a:xfrm>
            <a:off x="470170" y="49726"/>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Dated Tickets</a:t>
            </a:r>
          </a:p>
        </p:txBody>
      </p:sp>
      <p:pic>
        <p:nvPicPr>
          <p:cNvPr id="2" name="Picture 1">
            <a:extLst>
              <a:ext uri="{FF2B5EF4-FFF2-40B4-BE49-F238E27FC236}">
                <a16:creationId xmlns:a16="http://schemas.microsoft.com/office/drawing/2014/main" id="{4CC61BDA-1B87-2341-09F6-652522B58E1D}"/>
              </a:ext>
            </a:extLst>
          </p:cNvPr>
          <p:cNvPicPr>
            <a:picLocks noChangeAspect="1"/>
          </p:cNvPicPr>
          <p:nvPr/>
        </p:nvPicPr>
        <p:blipFill>
          <a:blip r:embed="rId3"/>
          <a:stretch>
            <a:fillRect/>
          </a:stretch>
        </p:blipFill>
        <p:spPr>
          <a:xfrm>
            <a:off x="369848" y="1295152"/>
            <a:ext cx="10594912" cy="3338714"/>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703099" y="2610851"/>
            <a:ext cx="1236994" cy="27802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2CC6CCC-2A13-F5FA-B1D6-16444767F4E6}"/>
              </a:ext>
            </a:extLst>
          </p:cNvPr>
          <p:cNvPicPr>
            <a:picLocks noChangeAspect="1"/>
          </p:cNvPicPr>
          <p:nvPr/>
        </p:nvPicPr>
        <p:blipFill>
          <a:blip r:embed="rId4"/>
          <a:srcRect t="955" r="1701" b="12323"/>
          <a:stretch/>
        </p:blipFill>
        <p:spPr>
          <a:xfrm>
            <a:off x="6228949" y="2106012"/>
            <a:ext cx="5664200" cy="3964587"/>
          </a:xfrm>
          <a:prstGeom prst="rect">
            <a:avLst/>
          </a:prstGeom>
          <a:ln w="15875">
            <a:solidFill>
              <a:schemeClr val="accent1"/>
            </a:solidFill>
          </a:ln>
        </p:spPr>
      </p:pic>
      <p:cxnSp>
        <p:nvCxnSpPr>
          <p:cNvPr id="18" name="Straight Arrow Connector 17">
            <a:extLst>
              <a:ext uri="{FF2B5EF4-FFF2-40B4-BE49-F238E27FC236}">
                <a16:creationId xmlns:a16="http://schemas.microsoft.com/office/drawing/2014/main" id="{06631732-840F-2EA2-F1F4-6DA18F42C224}"/>
              </a:ext>
            </a:extLst>
          </p:cNvPr>
          <p:cNvCxnSpPr>
            <a:cxnSpLocks/>
          </p:cNvCxnSpPr>
          <p:nvPr/>
        </p:nvCxnSpPr>
        <p:spPr>
          <a:xfrm>
            <a:off x="2940093" y="2747967"/>
            <a:ext cx="6200716" cy="7013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10F14620-ED29-EB19-3254-4D1ABC29697C}"/>
              </a:ext>
            </a:extLst>
          </p:cNvPr>
          <p:cNvSpPr/>
          <p:nvPr/>
        </p:nvSpPr>
        <p:spPr>
          <a:xfrm>
            <a:off x="9140809" y="2593124"/>
            <a:ext cx="971379" cy="224976"/>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B2B6B18A-B9DA-70AD-E9A8-1C112C00ED99}"/>
              </a:ext>
            </a:extLst>
          </p:cNvPr>
          <p:cNvSpPr>
            <a:spLocks noGrp="1"/>
          </p:cNvSpPr>
          <p:nvPr>
            <p:ph type="sldNum" sz="quarter" idx="12"/>
          </p:nvPr>
        </p:nvSpPr>
        <p:spPr/>
        <p:txBody>
          <a:bodyPr/>
          <a:lstStyle/>
          <a:p>
            <a:fld id="{5E4DE196-8A13-4FF7-A07E-102851959EAB}" type="slidenum">
              <a:rPr lang="en-US" dirty="0"/>
              <a:t>12</a:t>
            </a:fld>
            <a:endParaRPr lang="en-US"/>
          </a:p>
        </p:txBody>
      </p:sp>
      <p:sp>
        <p:nvSpPr>
          <p:cNvPr id="9" name="Footer Placeholder 8">
            <a:extLst>
              <a:ext uri="{FF2B5EF4-FFF2-40B4-BE49-F238E27FC236}">
                <a16:creationId xmlns:a16="http://schemas.microsoft.com/office/drawing/2014/main" id="{71E45A9D-D4F2-6D2C-6F69-A0505C9188D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569584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432530"/>
          </a:xfrm>
          <a:prstGeom prst="rect">
            <a:avLst/>
          </a:prstGeom>
          <a:noFill/>
        </p:spPr>
        <p:txBody>
          <a:bodyPr wrap="square" lIns="91440" tIns="45720" rIns="91440" bIns="45720" rtlCol="0" anchor="t">
            <a:spAutoFit/>
          </a:bodyPr>
          <a:lstStyle/>
          <a:p>
            <a:r>
              <a:rPr lang="en-US" sz="2800" u="sng" dirty="0">
                <a:solidFill>
                  <a:srgbClr val="002060"/>
                </a:solidFill>
                <a:latin typeface="Arial"/>
                <a:ea typeface="Calibri"/>
                <a:cs typeface="Calibri"/>
              </a:rPr>
              <a:t>TMS Order Confirmation Sample:</a:t>
            </a:r>
          </a:p>
          <a:p>
            <a:endParaRPr lang="en-US" sz="2400" u="sng"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dirty="0">
                <a:solidFill>
                  <a:srgbClr val="002060"/>
                </a:solidFill>
                <a:latin typeface="Arial"/>
                <a:ea typeface="Calibri"/>
                <a:cs typeface="Calibri"/>
              </a:rPr>
              <a:t>Confirmation will display the guest's number of tickets, product selected and reservation arrival date</a:t>
            </a:r>
          </a:p>
          <a:p>
            <a:pPr marL="285750" indent="-285750">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dirty="0">
                <a:solidFill>
                  <a:srgbClr val="002060"/>
                </a:solidFill>
                <a:latin typeface="Arial"/>
                <a:ea typeface="Calibri"/>
                <a:cs typeface="Calibri"/>
              </a:rPr>
              <a:t>Tickets Expire and must be used by date printed on guest confirmation page</a:t>
            </a:r>
          </a:p>
          <a:p>
            <a:pPr marL="285750" indent="-285750">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If the guest needs to select an alternate date after the order is completed, sellers MUST cancel the original order and generate a new order. Partial cancellation is not permitted.</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guests CAN use the email provided at the time of booking to access their confirmation page. </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If A seller enters the wrong email, cancel and reissue the order.</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b="1" dirty="0">
                <a:solidFill>
                  <a:srgbClr val="002060"/>
                </a:solidFill>
                <a:latin typeface="Arial"/>
                <a:ea typeface="Calibri"/>
                <a:cs typeface="Calibri"/>
              </a:rPr>
              <a:t>Cancellation policy:</a:t>
            </a:r>
            <a:r>
              <a:rPr lang="en-US" dirty="0">
                <a:solidFill>
                  <a:srgbClr val="002060"/>
                </a:solidFill>
                <a:latin typeface="Arial"/>
                <a:ea typeface="Calibri"/>
                <a:cs typeface="Calibri"/>
              </a:rPr>
              <a:t> Bases are allowed to cancel tickets on the API after they have left the ticket office. </a:t>
            </a:r>
          </a:p>
          <a:p>
            <a:pPr marR="0" lvl="0">
              <a:spcBef>
                <a:spcPts val="0"/>
              </a:spcBef>
              <a:spcAft>
                <a:spcPts val="0"/>
              </a:spcAft>
            </a:pPr>
            <a:endParaRPr lang="en-US" dirty="0">
              <a:solidFill>
                <a:schemeClr val="accent1">
                  <a:lumMod val="75000"/>
                </a:schemeClr>
              </a:solidFill>
              <a:latin typeface="Calibri" panose="020F0502020204030204" pitchFamily="34" charset="0"/>
              <a:cs typeface="Calibri" panose="020F0502020204030204" pitchFamily="34" charset="0"/>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Confirmation Pages</a:t>
            </a:r>
          </a:p>
        </p:txBody>
      </p:sp>
      <p:pic>
        <p:nvPicPr>
          <p:cNvPr id="4" name="Picture 3">
            <a:extLst>
              <a:ext uri="{FF2B5EF4-FFF2-40B4-BE49-F238E27FC236}">
                <a16:creationId xmlns:a16="http://schemas.microsoft.com/office/drawing/2014/main" id="{49484D07-9900-B8FA-EDF6-BCD9667915DD}"/>
              </a:ext>
            </a:extLst>
          </p:cNvPr>
          <p:cNvPicPr>
            <a:picLocks noChangeAspect="1"/>
          </p:cNvPicPr>
          <p:nvPr/>
        </p:nvPicPr>
        <p:blipFill>
          <a:blip r:embed="rId3"/>
          <a:srcRect l="1629" t="2334" r="2200" b="1788"/>
          <a:stretch/>
        </p:blipFill>
        <p:spPr>
          <a:xfrm>
            <a:off x="199159" y="1470314"/>
            <a:ext cx="5568950" cy="3746500"/>
          </a:xfrm>
          <a:prstGeom prst="rect">
            <a:avLst/>
          </a:prstGeom>
          <a:ln w="12700">
            <a:solidFill>
              <a:schemeClr val="accent1"/>
            </a:solidFill>
          </a:ln>
        </p:spPr>
      </p:pic>
      <p:sp>
        <p:nvSpPr>
          <p:cNvPr id="8" name="Slide Number Placeholder 7">
            <a:extLst>
              <a:ext uri="{FF2B5EF4-FFF2-40B4-BE49-F238E27FC236}">
                <a16:creationId xmlns:a16="http://schemas.microsoft.com/office/drawing/2014/main" id="{96389DE3-3F15-9CAA-6EEE-7BBFA3A976FA}"/>
              </a:ext>
            </a:extLst>
          </p:cNvPr>
          <p:cNvSpPr>
            <a:spLocks noGrp="1"/>
          </p:cNvSpPr>
          <p:nvPr>
            <p:ph type="sldNum" sz="quarter" idx="12"/>
          </p:nvPr>
        </p:nvSpPr>
        <p:spPr/>
        <p:txBody>
          <a:bodyPr/>
          <a:lstStyle/>
          <a:p>
            <a:fld id="{5E4DE196-8A13-4FF7-A07E-102851959EAB}" type="slidenum">
              <a:rPr lang="en-US" dirty="0"/>
              <a:t>13</a:t>
            </a:fld>
            <a:endParaRPr lang="en-US"/>
          </a:p>
        </p:txBody>
      </p:sp>
      <p:sp>
        <p:nvSpPr>
          <p:cNvPr id="9" name="Footer Placeholder 8">
            <a:extLst>
              <a:ext uri="{FF2B5EF4-FFF2-40B4-BE49-F238E27FC236}">
                <a16:creationId xmlns:a16="http://schemas.microsoft.com/office/drawing/2014/main" id="{C3A7A87C-6D3E-1D71-AFFF-F13132AD0053}"/>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97211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154452" y="4895269"/>
            <a:ext cx="11150857" cy="2277547"/>
          </a:xfrm>
          <a:prstGeom prst="rect">
            <a:avLst/>
          </a:prstGeom>
          <a:noFill/>
        </p:spPr>
        <p:txBody>
          <a:bodyPr wrap="square" lIns="91440" tIns="45720" rIns="91440" bIns="45720" rtlCol="0" anchor="t">
            <a:spAutoFit/>
          </a:bodyPr>
          <a:lstStyle/>
          <a:p>
            <a:r>
              <a:rPr lang="en-US" sz="2800" u="sng" dirty="0">
                <a:solidFill>
                  <a:srgbClr val="002060"/>
                </a:solidFill>
                <a:latin typeface="Arial"/>
                <a:ea typeface="Calibri"/>
                <a:cs typeface="Calibri"/>
              </a:rPr>
              <a:t>TMS Email  Confirmation Sample:</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Email with the confirmation page will be sent as an attachment to each guest for ease of access </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Email is sent from: no-reply@navymwr.org</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Please make sure guests check their email and spam folder</a:t>
            </a:r>
          </a:p>
          <a:p>
            <a:pPr marL="285750" marR="0" lvl="0" indent="-285750">
              <a:spcBef>
                <a:spcPts val="0"/>
              </a:spcBef>
              <a:spcAft>
                <a:spcPts val="0"/>
              </a:spcAft>
              <a:buFont typeface="Arial" panose="020B0604020202020204" pitchFamily="34" charset="0"/>
              <a:buChar char="•"/>
            </a:pPr>
            <a:endParaRPr lang="en-US" sz="1600">
              <a:solidFill>
                <a:schemeClr val="accent1">
                  <a:lumMod val="75000"/>
                </a:schemeClr>
              </a:solidFill>
              <a:highlight>
                <a:srgbClr val="FFFF00"/>
              </a:highlight>
            </a:endParaRPr>
          </a:p>
          <a:p>
            <a:pPr marR="0" lvl="0">
              <a:spcBef>
                <a:spcPts val="0"/>
              </a:spcBef>
              <a:spcAft>
                <a:spcPts val="0"/>
              </a:spcAft>
            </a:pPr>
            <a:endParaRPr lang="en-US">
              <a:solidFill>
                <a:schemeClr val="accent1">
                  <a:lumMod val="75000"/>
                </a:schemeClr>
              </a:solidFill>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Confirmation Emails</a:t>
            </a:r>
          </a:p>
        </p:txBody>
      </p:sp>
      <p:pic>
        <p:nvPicPr>
          <p:cNvPr id="9" name="Picture 8">
            <a:extLst>
              <a:ext uri="{FF2B5EF4-FFF2-40B4-BE49-F238E27FC236}">
                <a16:creationId xmlns:a16="http://schemas.microsoft.com/office/drawing/2014/main" id="{BC09B720-89DD-18A2-A287-1595B13B39A1}"/>
              </a:ext>
            </a:extLst>
          </p:cNvPr>
          <p:cNvPicPr>
            <a:picLocks noChangeAspect="1"/>
          </p:cNvPicPr>
          <p:nvPr/>
        </p:nvPicPr>
        <p:blipFill>
          <a:blip r:embed="rId3"/>
          <a:stretch>
            <a:fillRect/>
          </a:stretch>
        </p:blipFill>
        <p:spPr>
          <a:xfrm>
            <a:off x="1183928" y="864655"/>
            <a:ext cx="9581637" cy="4030614"/>
          </a:xfrm>
          <a:prstGeom prst="rect">
            <a:avLst/>
          </a:prstGeom>
        </p:spPr>
      </p:pic>
      <p:sp>
        <p:nvSpPr>
          <p:cNvPr id="4" name="Slide Number Placeholder 3">
            <a:extLst>
              <a:ext uri="{FF2B5EF4-FFF2-40B4-BE49-F238E27FC236}">
                <a16:creationId xmlns:a16="http://schemas.microsoft.com/office/drawing/2014/main" id="{C7C36BC5-6CC3-127F-3482-9CBE37FAB0EC}"/>
              </a:ext>
            </a:extLst>
          </p:cNvPr>
          <p:cNvSpPr>
            <a:spLocks noGrp="1"/>
          </p:cNvSpPr>
          <p:nvPr>
            <p:ph type="sldNum" sz="quarter" idx="12"/>
          </p:nvPr>
        </p:nvSpPr>
        <p:spPr/>
        <p:txBody>
          <a:bodyPr/>
          <a:lstStyle/>
          <a:p>
            <a:fld id="{5E4DE196-8A13-4FF7-A07E-102851959EAB}" type="slidenum">
              <a:rPr lang="en-US" dirty="0"/>
              <a:t>14</a:t>
            </a:fld>
            <a:endParaRPr lang="en-US"/>
          </a:p>
        </p:txBody>
      </p:sp>
      <p:sp>
        <p:nvSpPr>
          <p:cNvPr id="8" name="Footer Placeholder 7">
            <a:extLst>
              <a:ext uri="{FF2B5EF4-FFF2-40B4-BE49-F238E27FC236}">
                <a16:creationId xmlns:a16="http://schemas.microsoft.com/office/drawing/2014/main" id="{AD3BB5C7-AF66-55E3-391A-51AE30827DF2}"/>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020645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9D336-CFB4-CDB4-795D-D5CAB2E9FFA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5D300C4-E236-BA83-E07F-6D34D30E3BAF}"/>
              </a:ext>
            </a:extLst>
          </p:cNvPr>
          <p:cNvSpPr txBox="1"/>
          <p:nvPr/>
        </p:nvSpPr>
        <p:spPr>
          <a:xfrm>
            <a:off x="443231" y="904451"/>
            <a:ext cx="11245849" cy="7263527"/>
          </a:xfrm>
          <a:prstGeom prst="rect">
            <a:avLst/>
          </a:prstGeom>
          <a:noFill/>
        </p:spPr>
        <p:txBody>
          <a:bodyPr wrap="square" lIns="91440" tIns="45720" rIns="91440" bIns="45720" rtlCol="0" anchor="t">
            <a:spAutoFit/>
          </a:bodyPr>
          <a:lstStyle/>
          <a:p>
            <a:pPr lvl="1">
              <a:buSzPts val="1000"/>
              <a:tabLst>
                <a:tab pos="457200" algn="l"/>
              </a:tabLst>
            </a:pPr>
            <a:endParaRPr lang="en-US" sz="16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3200" u="sng" dirty="0">
                <a:solidFill>
                  <a:srgbClr val="002060"/>
                </a:solidFill>
                <a:latin typeface="Calibri"/>
                <a:ea typeface="Calibri"/>
                <a:cs typeface="Calibri"/>
              </a:rPr>
              <a:t>Cancellations in TMS:</a:t>
            </a:r>
          </a:p>
          <a:p>
            <a:pPr lvl="1">
              <a:buSzPts val="1000"/>
              <a:tabLst>
                <a:tab pos="457200" algn="l"/>
              </a:tabLst>
            </a:pPr>
            <a:r>
              <a:rPr lang="en-US" sz="1600" dirty="0">
                <a:solidFill>
                  <a:srgbClr val="002060"/>
                </a:solidFill>
                <a:effectLst/>
                <a:latin typeface="Aptos"/>
                <a:ea typeface="Aptos" panose="020B0004020202020204" pitchFamily="34" charset="0"/>
                <a:cs typeface="Aptos" panose="020B0004020202020204" pitchFamily="34" charset="0"/>
              </a:rPr>
              <a:t>	</a:t>
            </a:r>
            <a:endParaRPr lang="en-US" sz="1600" dirty="0">
              <a:solidFill>
                <a:srgbClr val="002060"/>
              </a:solidFill>
              <a:latin typeface="Aptos"/>
              <a:ea typeface="Aptos" panose="020B0004020202020204" pitchFamily="34" charset="0"/>
              <a:cs typeface="Aptos" panose="020B000402020202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Cancellations are allowed to be processed in the TMS Ticket Portal </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No partial cancellations permitted</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TMS Order will update once tickets are cancelled</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Managers can use TMS reports to reconcile cancellations</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Credit for cancellations is posted on the day the tickets are cancelled. Be sure to reconcile daily, so cancellations can be processed in a timely manner.</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If you have issues processing a cancellation,  please complete a “Cancellation Request Form” and submit to   MTP at:  info_mtp.fct@navy.mil</a:t>
            </a:r>
          </a:p>
          <a:p>
            <a:pPr marL="628650" lvl="1" indent="-171450">
              <a:buSzPts val="1000"/>
              <a:buFont typeface="Arial" panose="020B0604020202020204" pitchFamily="34" charset="0"/>
              <a:buChar char="•"/>
              <a:tabLst>
                <a:tab pos="457200" algn="l"/>
              </a:tabLst>
            </a:pPr>
            <a:endParaRPr lang="en-US">
              <a:solidFill>
                <a:srgbClr val="002060"/>
              </a:solidFill>
              <a:latin typeface="Calibri" panose="020F050202020403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endParaRPr lang="en-US" sz="1200">
              <a:solidFill>
                <a:srgbClr val="002060"/>
              </a:solidFill>
              <a:latin typeface="Aptos" panose="020B0004020202020204" pitchFamily="34" charset="0"/>
            </a:endParaRPr>
          </a:p>
          <a:p>
            <a:pPr lvl="1">
              <a:buSzPts val="1000"/>
              <a:tabLst>
                <a:tab pos="457200" algn="l"/>
              </a:tabLst>
            </a:pPr>
            <a:endParaRPr lang="en-US" sz="120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rgbClr val="002060"/>
              </a:solidFill>
            </a:endParaRPr>
          </a:p>
          <a:p>
            <a:pPr marL="285750" marR="0" lvl="0" indent="-285750">
              <a:spcBef>
                <a:spcPts val="0"/>
              </a:spcBef>
              <a:spcAft>
                <a:spcPts val="0"/>
              </a:spcAft>
              <a:buFont typeface="Arial" panose="020B0604020202020204" pitchFamily="34" charset="0"/>
              <a:buChar char="•"/>
            </a:pPr>
            <a:endParaRPr lang="en-US">
              <a:solidFill>
                <a:srgbClr val="002060"/>
              </a:solidFill>
            </a:endParaRPr>
          </a:p>
        </p:txBody>
      </p:sp>
      <p:cxnSp>
        <p:nvCxnSpPr>
          <p:cNvPr id="3" name="Straight Connector 2">
            <a:extLst>
              <a:ext uri="{FF2B5EF4-FFF2-40B4-BE49-F238E27FC236}">
                <a16:creationId xmlns:a16="http://schemas.microsoft.com/office/drawing/2014/main" id="{6ACCCE85-425D-E72D-5355-BA27200A6800}"/>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C38FBE6-17B8-EC7E-CDBF-EAC66BD4BE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9DB5ADF3-9B65-79B5-9EF1-0A3BE80D579F}"/>
              </a:ext>
            </a:extLst>
          </p:cNvPr>
          <p:cNvSpPr txBox="1"/>
          <p:nvPr/>
        </p:nvSpPr>
        <p:spPr>
          <a:xfrm>
            <a:off x="470170" y="-43584"/>
            <a:ext cx="9804130"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Ticket Cancellations</a:t>
            </a:r>
          </a:p>
        </p:txBody>
      </p:sp>
      <p:sp>
        <p:nvSpPr>
          <p:cNvPr id="4" name="Slide Number Placeholder 3">
            <a:extLst>
              <a:ext uri="{FF2B5EF4-FFF2-40B4-BE49-F238E27FC236}">
                <a16:creationId xmlns:a16="http://schemas.microsoft.com/office/drawing/2014/main" id="{980D5C9F-9B99-BAC0-1D82-0259CB89B2D0}"/>
              </a:ext>
            </a:extLst>
          </p:cNvPr>
          <p:cNvSpPr>
            <a:spLocks noGrp="1"/>
          </p:cNvSpPr>
          <p:nvPr>
            <p:ph type="sldNum" sz="quarter" idx="12"/>
          </p:nvPr>
        </p:nvSpPr>
        <p:spPr/>
        <p:txBody>
          <a:bodyPr/>
          <a:lstStyle/>
          <a:p>
            <a:fld id="{5E4DE196-8A13-4FF7-A07E-102851959EAB}" type="slidenum">
              <a:rPr lang="en-US" dirty="0"/>
              <a:t>15</a:t>
            </a:fld>
            <a:endParaRPr lang="en-US"/>
          </a:p>
        </p:txBody>
      </p:sp>
      <p:sp>
        <p:nvSpPr>
          <p:cNvPr id="6" name="Footer Placeholder 5">
            <a:extLst>
              <a:ext uri="{FF2B5EF4-FFF2-40B4-BE49-F238E27FC236}">
                <a16:creationId xmlns:a16="http://schemas.microsoft.com/office/drawing/2014/main" id="{A362FEFB-FAAC-6447-493E-0BE3331A0237}"/>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455587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98EAB-ACC7-2C14-B98B-EA886A3B441D}"/>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E8128700-ED48-6020-8C1F-4E87201531F8}"/>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F566691-7223-9C2F-3728-BAF162C4A270}"/>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E3D98DFF-AE88-5E63-A8C5-6E3BA2A75223}"/>
              </a:ext>
            </a:extLst>
          </p:cNvPr>
          <p:cNvSpPr txBox="1"/>
          <p:nvPr/>
        </p:nvSpPr>
        <p:spPr>
          <a:xfrm>
            <a:off x="627299" y="348747"/>
            <a:ext cx="10343016" cy="7909858"/>
          </a:xfrm>
          <a:prstGeom prst="rect">
            <a:avLst/>
          </a:prstGeom>
          <a:noFill/>
        </p:spPr>
        <p:txBody>
          <a:bodyPr wrap="square" lIns="91440" tIns="45720" rIns="91440" bIns="45720" rtlCol="0" anchor="t">
            <a:spAutoFit/>
          </a:bodyPr>
          <a:lstStyle/>
          <a:p>
            <a:pPr lvl="1">
              <a:buSzPts val="1000"/>
              <a:tabLst>
                <a:tab pos="457200" algn="l"/>
              </a:tabLst>
            </a:pPr>
            <a:endParaRPr lang="en-US" sz="1200" dirty="0">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400" dirty="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3200" u="sng" dirty="0">
                <a:solidFill>
                  <a:srgbClr val="002060"/>
                </a:solidFill>
                <a:latin typeface="Calibri"/>
                <a:ea typeface="Calibri"/>
                <a:cs typeface="Calibri"/>
              </a:rPr>
              <a:t>Cancellations</a:t>
            </a:r>
            <a:r>
              <a:rPr lang="en-US" b="1" u="sng" dirty="0">
                <a:solidFill>
                  <a:srgbClr val="002060"/>
                </a:solidFill>
                <a:latin typeface="Calibri"/>
                <a:ea typeface="Aptos" panose="020B0004020202020204" pitchFamily="34" charset="0"/>
                <a:cs typeface="Calibri"/>
              </a:rPr>
              <a:t> </a:t>
            </a:r>
            <a:r>
              <a:rPr lang="en-US" sz="3200" u="sng" dirty="0">
                <a:solidFill>
                  <a:srgbClr val="002060"/>
                </a:solidFill>
                <a:latin typeface="Calibri"/>
                <a:ea typeface="Calibri"/>
                <a:cs typeface="Calibri"/>
              </a:rPr>
              <a:t>in Redeam Reseller Store (after Feb 25</a:t>
            </a:r>
            <a:r>
              <a:rPr lang="en-US" sz="3200" u="sng" baseline="30000" dirty="0">
                <a:solidFill>
                  <a:srgbClr val="002060"/>
                </a:solidFill>
                <a:latin typeface="Calibri"/>
                <a:ea typeface="Calibri"/>
                <a:cs typeface="Calibri"/>
              </a:rPr>
              <a:t>th</a:t>
            </a:r>
            <a:r>
              <a:rPr lang="en-US" sz="3200" u="sng" dirty="0">
                <a:solidFill>
                  <a:srgbClr val="002060"/>
                </a:solidFill>
                <a:latin typeface="Calibri"/>
                <a:ea typeface="Calibri"/>
                <a:cs typeface="Calibri"/>
              </a:rPr>
              <a:t>):</a:t>
            </a:r>
          </a:p>
          <a:p>
            <a:pPr lvl="1">
              <a:buSzPts val="1000"/>
              <a:tabLst>
                <a:tab pos="457200" algn="l"/>
              </a:tabLst>
            </a:pPr>
            <a:r>
              <a:rPr lang="en-US" dirty="0">
                <a:solidFill>
                  <a:srgbClr val="002060"/>
                </a:solidFill>
                <a:effectLst/>
                <a:latin typeface="Calibri"/>
                <a:ea typeface="Aptos" panose="020B0004020202020204" pitchFamily="34" charset="0"/>
                <a:cs typeface="Calibri"/>
              </a:rPr>
              <a:t>	</a:t>
            </a:r>
            <a:endParaRPr lang="en-US" dirty="0">
              <a:solidFill>
                <a:srgbClr val="002060"/>
              </a:solidFill>
              <a:latin typeface="Calibri"/>
              <a:ea typeface="Aptos" panose="020B0004020202020204" pitchFamily="34" charset="0"/>
              <a:cs typeface="Calibri"/>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Aptos" panose="020B0004020202020204" pitchFamily="34" charset="0"/>
                <a:cs typeface="Calibri"/>
              </a:rPr>
              <a:t>Bases will not be allowed to process cancellations in Redeam after API go-live</a:t>
            </a:r>
          </a:p>
          <a:p>
            <a:pPr marL="628650" lvl="1" indent="-171450">
              <a:buSzPts val="1000"/>
              <a:buFont typeface="Arial" panose="020B0604020202020204" pitchFamily="34" charset="0"/>
              <a:buChar char="•"/>
              <a:tabLst>
                <a:tab pos="457200" algn="l"/>
              </a:tabLst>
            </a:pPr>
            <a:endParaRPr lang="en-US" sz="2400" dirty="0">
              <a:solidFill>
                <a:srgbClr val="002060"/>
              </a:solidFill>
              <a:effectLst/>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Aptos" panose="020B0004020202020204" pitchFamily="34" charset="0"/>
                <a:cs typeface="Calibri"/>
              </a:rPr>
              <a:t>Bases will need to complete a “Cancellation Request Form” and submit MTP at: info_mtp.fct@navy.mil</a:t>
            </a:r>
          </a:p>
          <a:p>
            <a:pPr lvl="1">
              <a:buSzPts val="1000"/>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Bases will receive a confirmation email from MTP when the cancellation is processed</a:t>
            </a:r>
            <a:endParaRPr lang="en-US" sz="2400" dirty="0">
              <a:solidFill>
                <a:srgbClr val="002060"/>
              </a:solidFill>
              <a:latin typeface="Calibri"/>
              <a:ea typeface="Aptos" panose="020B0004020202020204" pitchFamily="34" charset="0"/>
              <a:cs typeface="Calibri"/>
            </a:endParaRP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Ca</a:t>
            </a:r>
            <a:r>
              <a:rPr lang="en-US" sz="2400" dirty="0">
                <a:solidFill>
                  <a:srgbClr val="002060"/>
                </a:solidFill>
                <a:latin typeface="Calibri"/>
                <a:ea typeface="Aptos" panose="020B0004020202020204" pitchFamily="34" charset="0"/>
                <a:cs typeface="Calibri"/>
              </a:rPr>
              <a:t>ncellations will be posted and viewable on the “Vendor Direct Recon Report –Base view”</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Bases will receive an End of Month Vendor Direct invoice for cancellation credits</a:t>
            </a:r>
          </a:p>
          <a:p>
            <a:pPr lvl="1">
              <a:buSzPts val="1000"/>
              <a:tabLst>
                <a:tab pos="457200" algn="l"/>
              </a:tabLst>
            </a:pPr>
            <a:endParaRPr lang="en-US" sz="16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600" dirty="0">
              <a:solidFill>
                <a:srgbClr val="002060"/>
              </a:solidFill>
              <a:effectLst/>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sz="2400" dirty="0">
              <a:solidFill>
                <a:srgbClr val="002060"/>
              </a:solidFill>
            </a:endParaRPr>
          </a:p>
          <a:p>
            <a:pPr marL="285750" marR="0" lvl="0" indent="-285750">
              <a:spcBef>
                <a:spcPts val="0"/>
              </a:spcBef>
              <a:spcAft>
                <a:spcPts val="0"/>
              </a:spcAft>
              <a:buFont typeface="Arial" panose="020B0604020202020204" pitchFamily="34" charset="0"/>
              <a:buChar char="•"/>
            </a:pPr>
            <a:endParaRPr lang="en-US" sz="2400" dirty="0">
              <a:solidFill>
                <a:srgbClr val="002060"/>
              </a:solidFill>
            </a:endParaRPr>
          </a:p>
        </p:txBody>
      </p:sp>
      <p:sp>
        <p:nvSpPr>
          <p:cNvPr id="6" name="TextBox 5">
            <a:extLst>
              <a:ext uri="{FF2B5EF4-FFF2-40B4-BE49-F238E27FC236}">
                <a16:creationId xmlns:a16="http://schemas.microsoft.com/office/drawing/2014/main" id="{4A7F8E8E-2311-4D7D-5AC0-DC3D92578FCA}"/>
              </a:ext>
            </a:extLst>
          </p:cNvPr>
          <p:cNvSpPr txBox="1"/>
          <p:nvPr/>
        </p:nvSpPr>
        <p:spPr>
          <a:xfrm>
            <a:off x="536430" y="590"/>
            <a:ext cx="9804130"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Dated Ticket  Cancellations</a:t>
            </a:r>
          </a:p>
        </p:txBody>
      </p:sp>
      <p:sp>
        <p:nvSpPr>
          <p:cNvPr id="2" name="Slide Number Placeholder 1">
            <a:extLst>
              <a:ext uri="{FF2B5EF4-FFF2-40B4-BE49-F238E27FC236}">
                <a16:creationId xmlns:a16="http://schemas.microsoft.com/office/drawing/2014/main" id="{E11467E5-0A7E-34AE-5AAA-E65B0500E26E}"/>
              </a:ext>
            </a:extLst>
          </p:cNvPr>
          <p:cNvSpPr>
            <a:spLocks noGrp="1"/>
          </p:cNvSpPr>
          <p:nvPr>
            <p:ph type="sldNum" sz="quarter" idx="12"/>
          </p:nvPr>
        </p:nvSpPr>
        <p:spPr/>
        <p:txBody>
          <a:bodyPr/>
          <a:lstStyle/>
          <a:p>
            <a:fld id="{5E4DE196-8A13-4FF7-A07E-102851959EAB}" type="slidenum">
              <a:rPr lang="en-US" dirty="0"/>
              <a:t>16</a:t>
            </a:fld>
            <a:endParaRPr lang="en-US"/>
          </a:p>
        </p:txBody>
      </p:sp>
      <p:sp>
        <p:nvSpPr>
          <p:cNvPr id="8" name="Footer Placeholder 7">
            <a:extLst>
              <a:ext uri="{FF2B5EF4-FFF2-40B4-BE49-F238E27FC236}">
                <a16:creationId xmlns:a16="http://schemas.microsoft.com/office/drawing/2014/main" id="{82D43BA8-8148-1DE7-F4AE-79DE37D3502F}"/>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180281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E017A-BA4A-150C-12D2-F9CE867AAA4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BBD59C6-E803-71C8-92EB-754B46E63EE1}"/>
              </a:ext>
            </a:extLst>
          </p:cNvPr>
          <p:cNvSpPr txBox="1"/>
          <p:nvPr/>
        </p:nvSpPr>
        <p:spPr>
          <a:xfrm>
            <a:off x="260599" y="657209"/>
            <a:ext cx="11560368" cy="3754874"/>
          </a:xfrm>
          <a:prstGeom prst="rect">
            <a:avLst/>
          </a:prstGeom>
          <a:noFill/>
        </p:spPr>
        <p:txBody>
          <a:bodyPr wrap="square" lIns="91440" tIns="45720" rIns="91440" bIns="45720" rtlCol="0" anchor="t">
            <a:spAutoFit/>
          </a:bodyPr>
          <a:lstStyle/>
          <a:p>
            <a:pPr marL="457200" marR="0" indent="-457200">
              <a:spcBef>
                <a:spcPts val="0"/>
              </a:spcBef>
              <a:spcAft>
                <a:spcPts val="0"/>
              </a:spcAft>
              <a:buFont typeface="Arial"/>
              <a:buChar char="•"/>
            </a:pPr>
            <a:r>
              <a:rPr lang="en-US" sz="2800" dirty="0">
                <a:solidFill>
                  <a:srgbClr val="002060"/>
                </a:solidFill>
                <a:latin typeface="Arial"/>
                <a:ea typeface="Calibri"/>
                <a:cs typeface="Calibri"/>
              </a:rPr>
              <a:t> </a:t>
            </a:r>
            <a:r>
              <a:rPr lang="en-US" sz="2400" dirty="0">
                <a:solidFill>
                  <a:srgbClr val="002060"/>
                </a:solidFill>
                <a:latin typeface="Arial"/>
                <a:ea typeface="Calibri"/>
                <a:cs typeface="Calibri"/>
              </a:rPr>
              <a:t>Two new reports to assist in Daily &amp; Monthly Disney Reconciliations. </a:t>
            </a:r>
            <a:endParaRPr lang="en-US" sz="2400"/>
          </a:p>
          <a:p>
            <a:pPr marL="342900" indent="-342900">
              <a:buFont typeface="Arial"/>
              <a:buChar char="•"/>
            </a:pPr>
            <a:r>
              <a:rPr lang="en-US" sz="2400">
                <a:solidFill>
                  <a:srgbClr val="002060"/>
                </a:solidFill>
                <a:latin typeface="Arial"/>
                <a:ea typeface="Calibri"/>
                <a:cs typeface="Calibri"/>
              </a:rPr>
              <a:t> Daily Sales Summary:</a:t>
            </a:r>
          </a:p>
          <a:p>
            <a:pPr marL="742950" lvl="1" indent="-285750">
              <a:buSzPts val="1000"/>
              <a:buFont typeface="Arial" panose="020B0604020202020204" pitchFamily="34" charset="0"/>
              <a:buChar char="•"/>
              <a:tabLst>
                <a:tab pos="457200" algn="l"/>
              </a:tabLst>
            </a:pPr>
            <a:r>
              <a:rPr lang="en-US" dirty="0">
                <a:solidFill>
                  <a:srgbClr val="002060"/>
                </a:solidFill>
                <a:effectLst/>
                <a:latin typeface="Arial"/>
                <a:ea typeface="Aptos" panose="020B0004020202020204" pitchFamily="34" charset="0"/>
                <a:cs typeface="Calibri"/>
              </a:rPr>
              <a:t>This report summarized the total tickets sold by Price Code on any given day.</a:t>
            </a:r>
            <a:endParaRPr lang="en-US" dirty="0">
              <a:solidFill>
                <a:srgbClr val="002060"/>
              </a:solidFill>
              <a:latin typeface="Arial"/>
              <a:ea typeface="Aptos" panose="020B0004020202020204" pitchFamily="34" charset="0"/>
              <a:cs typeface="Calibri"/>
            </a:endParaRP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Bases that have </a:t>
            </a:r>
            <a:r>
              <a:rPr lang="en-US" err="1">
                <a:solidFill>
                  <a:srgbClr val="002060"/>
                </a:solidFill>
                <a:latin typeface="Arial"/>
                <a:ea typeface="Aptos" panose="020B0004020202020204" pitchFamily="34" charset="0"/>
                <a:cs typeface="Calibri"/>
              </a:rPr>
              <a:t>Retrac</a:t>
            </a:r>
            <a:r>
              <a:rPr lang="en-US" dirty="0">
                <a:solidFill>
                  <a:srgbClr val="002060"/>
                </a:solidFill>
                <a:latin typeface="Arial"/>
                <a:ea typeface="Aptos" panose="020B0004020202020204" pitchFamily="34" charset="0"/>
                <a:cs typeface="Calibri"/>
              </a:rPr>
              <a:t> can compare this report  to the total quantity of tickets sold  and cancelled on any given day</a:t>
            </a: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If you have Local and National Tickets in </a:t>
            </a:r>
            <a:r>
              <a:rPr lang="en-US" dirty="0" err="1">
                <a:solidFill>
                  <a:srgbClr val="002060"/>
                </a:solidFill>
                <a:latin typeface="Arial"/>
                <a:ea typeface="Aptos" panose="020B0004020202020204" pitchFamily="34" charset="0"/>
                <a:cs typeface="Calibri"/>
              </a:rPr>
              <a:t>Retrac</a:t>
            </a:r>
            <a:r>
              <a:rPr lang="en-US" dirty="0">
                <a:solidFill>
                  <a:srgbClr val="002060"/>
                </a:solidFill>
                <a:latin typeface="Arial"/>
                <a:ea typeface="Aptos" panose="020B0004020202020204" pitchFamily="34" charset="0"/>
                <a:cs typeface="Calibri"/>
              </a:rPr>
              <a:t> recommend adjusting your TC Ticket Range Perimeters to only seen National Sales. </a:t>
            </a:r>
          </a:p>
          <a:p>
            <a:pPr marL="1200150" lvl="2"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Example Ticket Range: </a:t>
            </a:r>
            <a:r>
              <a:rPr lang="en-US" dirty="0">
                <a:solidFill>
                  <a:srgbClr val="002060"/>
                </a:solidFill>
                <a:latin typeface="Arial"/>
                <a:ea typeface="Calibri"/>
                <a:cs typeface="Calibri"/>
              </a:rPr>
              <a:t>MZZZZZZZZZ-ZZZZZZZZZZ</a:t>
            </a: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Base Net Retail should match to the Net Sales Amount if users utilize the MTP Provided Retail Rates.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2BADD1BB-0763-1B20-1007-F3491F3990AF}"/>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9EAE6A9-19C0-331E-72AA-0C6ABBE2A9D4}"/>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737F6F0E-9855-7305-7D1B-FB75691651DB}"/>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latin typeface="Arial"/>
                <a:cs typeface="Arial"/>
              </a:rPr>
              <a:t>TMS Reporting - New Reports</a:t>
            </a:r>
          </a:p>
        </p:txBody>
      </p:sp>
      <p:pic>
        <p:nvPicPr>
          <p:cNvPr id="4" name="Picture 3">
            <a:extLst>
              <a:ext uri="{FF2B5EF4-FFF2-40B4-BE49-F238E27FC236}">
                <a16:creationId xmlns:a16="http://schemas.microsoft.com/office/drawing/2014/main" id="{D54BB6CE-28C3-5B5F-FAAB-09496B3E4DB1}"/>
              </a:ext>
            </a:extLst>
          </p:cNvPr>
          <p:cNvPicPr>
            <a:picLocks noChangeAspect="1"/>
          </p:cNvPicPr>
          <p:nvPr/>
        </p:nvPicPr>
        <p:blipFill>
          <a:blip r:embed="rId4"/>
          <a:srcRect l="710" t="448" r="269" b="15635"/>
          <a:stretch/>
        </p:blipFill>
        <p:spPr>
          <a:xfrm>
            <a:off x="258681" y="3848652"/>
            <a:ext cx="11674637" cy="2839917"/>
          </a:xfrm>
          <a:prstGeom prst="rect">
            <a:avLst/>
          </a:prstGeom>
          <a:ln>
            <a:solidFill>
              <a:schemeClr val="bg1"/>
            </a:solidFill>
          </a:ln>
        </p:spPr>
      </p:pic>
      <p:sp>
        <p:nvSpPr>
          <p:cNvPr id="6" name="Slide Number Placeholder 5">
            <a:extLst>
              <a:ext uri="{FF2B5EF4-FFF2-40B4-BE49-F238E27FC236}">
                <a16:creationId xmlns:a16="http://schemas.microsoft.com/office/drawing/2014/main" id="{9695A0DC-DBAB-39DD-A679-4C26636C3328}"/>
              </a:ext>
            </a:extLst>
          </p:cNvPr>
          <p:cNvSpPr>
            <a:spLocks noGrp="1"/>
          </p:cNvSpPr>
          <p:nvPr>
            <p:ph type="sldNum" sz="quarter" idx="12"/>
          </p:nvPr>
        </p:nvSpPr>
        <p:spPr/>
        <p:txBody>
          <a:bodyPr/>
          <a:lstStyle/>
          <a:p>
            <a:fld id="{5E4DE196-8A13-4FF7-A07E-102851959EAB}" type="slidenum">
              <a:rPr lang="en-US" dirty="0"/>
              <a:t>17</a:t>
            </a:fld>
            <a:endParaRPr lang="en-US"/>
          </a:p>
        </p:txBody>
      </p:sp>
      <p:sp>
        <p:nvSpPr>
          <p:cNvPr id="8" name="Footer Placeholder 7">
            <a:extLst>
              <a:ext uri="{FF2B5EF4-FFF2-40B4-BE49-F238E27FC236}">
                <a16:creationId xmlns:a16="http://schemas.microsoft.com/office/drawing/2014/main" id="{19CD9DC2-9802-6C94-59AB-06B262A2CEC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792020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14E5D-9CA8-7B90-5BA0-F31BEA3A2C1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12A46EF-0C91-1F77-E989-5DE426DCA2DE}"/>
              </a:ext>
            </a:extLst>
          </p:cNvPr>
          <p:cNvSpPr txBox="1"/>
          <p:nvPr/>
        </p:nvSpPr>
        <p:spPr>
          <a:xfrm>
            <a:off x="384305" y="796568"/>
            <a:ext cx="11560368" cy="4154984"/>
          </a:xfrm>
          <a:prstGeom prst="rect">
            <a:avLst/>
          </a:prstGeom>
          <a:noFill/>
        </p:spPr>
        <p:txBody>
          <a:bodyPr wrap="square" lIns="91440" tIns="45720" rIns="91440" bIns="45720" rtlCol="0" anchor="t">
            <a:spAutoFit/>
          </a:bodyPr>
          <a:lstStyle/>
          <a:p>
            <a:pPr marR="0" lvl="0">
              <a:spcBef>
                <a:spcPts val="0"/>
              </a:spcBef>
              <a:spcAft>
                <a:spcPts val="0"/>
              </a:spcAft>
            </a:pPr>
            <a:r>
              <a:rPr lang="en-US" dirty="0">
                <a:solidFill>
                  <a:srgbClr val="002060"/>
                </a:solidFill>
                <a:latin typeface="Arial"/>
                <a:cs typeface="Calibri"/>
              </a:rPr>
              <a:t>Disney Sales Order Detail Report</a:t>
            </a:r>
          </a:p>
          <a:p>
            <a:pPr marL="742950" lvl="1" indent="-285750">
              <a:buSzPts val="1000"/>
              <a:buFont typeface="Arial" panose="020B0604020202020204" pitchFamily="34" charset="0"/>
              <a:buChar char="•"/>
              <a:tabLst>
                <a:tab pos="457200" algn="l"/>
              </a:tabLst>
            </a:pPr>
            <a:r>
              <a:rPr lang="en-US" sz="1600" dirty="0">
                <a:solidFill>
                  <a:srgbClr val="002060"/>
                </a:solidFill>
                <a:effectLst/>
                <a:latin typeface="Arial"/>
                <a:ea typeface="Aptos" panose="020B0004020202020204" pitchFamily="34" charset="0"/>
                <a:cs typeface="Calibri"/>
              </a:rPr>
              <a:t>This report shows every sales order by price code generated.</a:t>
            </a:r>
            <a:endParaRPr lang="en-US" sz="1600" dirty="0">
              <a:solidFill>
                <a:srgbClr val="002060"/>
              </a:solidFill>
              <a:latin typeface="Arial"/>
              <a:ea typeface="Aptos" panose="020B0004020202020204" pitchFamily="34" charset="0"/>
              <a:cs typeface="Calibri"/>
            </a:endParaRP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Bases that have can compare this report  to the total quantity of tickets sold  and cancelled on any given day or run it for a longer period to assist in researching any reconciliation issues. </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If you have Local and National Tickets in </a:t>
            </a:r>
            <a:r>
              <a:rPr lang="en-US" sz="1600" err="1">
                <a:solidFill>
                  <a:srgbClr val="002060"/>
                </a:solidFill>
                <a:latin typeface="Arial"/>
                <a:ea typeface="Aptos" panose="020B0004020202020204" pitchFamily="34" charset="0"/>
                <a:cs typeface="Calibri"/>
              </a:rPr>
              <a:t>Retrac</a:t>
            </a:r>
            <a:r>
              <a:rPr lang="en-US" sz="1600" dirty="0">
                <a:solidFill>
                  <a:srgbClr val="002060"/>
                </a:solidFill>
                <a:latin typeface="Arial"/>
                <a:ea typeface="Aptos" panose="020B0004020202020204" pitchFamily="34" charset="0"/>
                <a:cs typeface="Calibri"/>
              </a:rPr>
              <a:t> recommend adjusting your Ticket Commission Ticket Range perimeters to only seen National Sales. </a:t>
            </a:r>
          </a:p>
          <a:p>
            <a:pPr marL="1200150" lvl="2"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Example Ticket Range: </a:t>
            </a:r>
            <a:r>
              <a:rPr lang="en-US" sz="1600" dirty="0">
                <a:solidFill>
                  <a:srgbClr val="002060"/>
                </a:solidFill>
                <a:latin typeface="Arial"/>
                <a:cs typeface="Calibri"/>
              </a:rPr>
              <a:t>WD0000000-WDZZZZZZZZZ</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Base Net Retail should match to the Net Sales Amount if users utilize the MTP Provided Retail Rates.  </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This report includes the Base Cost and the Base Net (or Base Commission Amount)  since we do not know the commission available until the time of order for date-based products. </a:t>
            </a: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4F921770-49AD-322A-0360-21A50402CB1D}"/>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77FF9ED-74E0-7E48-9516-52399A67F048}"/>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28295D4E-2766-0410-5FBF-DC419084C0BD}"/>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MTP Reporting</a:t>
            </a:r>
            <a:endParaRPr lang="en-US" sz="1100" dirty="0">
              <a:solidFill>
                <a:srgbClr val="002060"/>
              </a:solidFill>
              <a:latin typeface="Arial"/>
              <a:cs typeface="Arial"/>
            </a:endParaRPr>
          </a:p>
        </p:txBody>
      </p:sp>
      <p:pic>
        <p:nvPicPr>
          <p:cNvPr id="1026" name="Picture 2">
            <a:extLst>
              <a:ext uri="{FF2B5EF4-FFF2-40B4-BE49-F238E27FC236}">
                <a16:creationId xmlns:a16="http://schemas.microsoft.com/office/drawing/2014/main" id="{4EAE80D1-51E0-1655-B7F0-D6DE0C58D0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7208"/>
          <a:stretch/>
        </p:blipFill>
        <p:spPr bwMode="auto">
          <a:xfrm>
            <a:off x="315816" y="3429000"/>
            <a:ext cx="11560368" cy="323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F3E4842-3FD1-173D-2BF6-E125F66A507C}"/>
              </a:ext>
            </a:extLst>
          </p:cNvPr>
          <p:cNvSpPr>
            <a:spLocks noGrp="1"/>
          </p:cNvSpPr>
          <p:nvPr>
            <p:ph type="sldNum" sz="quarter" idx="12"/>
          </p:nvPr>
        </p:nvSpPr>
        <p:spPr/>
        <p:txBody>
          <a:bodyPr/>
          <a:lstStyle/>
          <a:p>
            <a:fld id="{5E4DE196-8A13-4FF7-A07E-102851959EAB}" type="slidenum">
              <a:rPr lang="en-US" dirty="0"/>
              <a:t>18</a:t>
            </a:fld>
            <a:endParaRPr lang="en-US"/>
          </a:p>
        </p:txBody>
      </p:sp>
      <p:sp>
        <p:nvSpPr>
          <p:cNvPr id="6" name="Footer Placeholder 5">
            <a:extLst>
              <a:ext uri="{FF2B5EF4-FFF2-40B4-BE49-F238E27FC236}">
                <a16:creationId xmlns:a16="http://schemas.microsoft.com/office/drawing/2014/main" id="{7A272E55-F204-962E-1A34-5BE91C742E8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76733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68987-16D4-2CD7-1D59-FDAEE66BD93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46E91DF-20BD-C990-2B67-20C73604642C}"/>
              </a:ext>
            </a:extLst>
          </p:cNvPr>
          <p:cNvSpPr txBox="1"/>
          <p:nvPr/>
        </p:nvSpPr>
        <p:spPr>
          <a:xfrm>
            <a:off x="315816" y="1043731"/>
            <a:ext cx="11560368" cy="4708981"/>
          </a:xfrm>
          <a:prstGeom prst="rect">
            <a:avLst/>
          </a:prstGeom>
          <a:noFill/>
        </p:spPr>
        <p:txBody>
          <a:bodyPr wrap="square" lIns="91440" tIns="45720" rIns="91440" bIns="45720" rtlCol="0" anchor="t">
            <a:spAutoFit/>
          </a:bodyPr>
          <a:lstStyle/>
          <a:p>
            <a:pPr marR="0">
              <a:spcBef>
                <a:spcPts val="0"/>
              </a:spcBef>
              <a:spcAft>
                <a:spcPts val="0"/>
              </a:spcAft>
            </a:pPr>
            <a:r>
              <a:rPr lang="en-US" sz="3200" u="sng" dirty="0">
                <a:solidFill>
                  <a:srgbClr val="002060"/>
                </a:solidFill>
                <a:latin typeface="Arial"/>
                <a:ea typeface="Calibri"/>
                <a:cs typeface="Calibri"/>
              </a:rPr>
              <a:t>TMS Reporting </a:t>
            </a:r>
            <a:r>
              <a:rPr lang="en-US" sz="3200" dirty="0">
                <a:solidFill>
                  <a:srgbClr val="002060"/>
                </a:solidFill>
                <a:latin typeface="Arial"/>
                <a:ea typeface="Calibri"/>
                <a:cs typeface="Calibri"/>
              </a:rPr>
              <a:t>– MTP Existing Reports will also have sales details</a:t>
            </a:r>
          </a:p>
          <a:p>
            <a:pPr marR="0">
              <a:spcBef>
                <a:spcPts val="0"/>
              </a:spcBef>
              <a:spcAft>
                <a:spcPts val="0"/>
              </a:spcAft>
            </a:pPr>
            <a:endParaRPr lang="en-US" sz="32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E-ticket Report and the Sales Order Detail Reports are not changing. Bases can still use these to help reconcile.</a:t>
            </a:r>
          </a:p>
          <a:p>
            <a:pPr marL="285750" marR="0" indent="-285750">
              <a:spcBef>
                <a:spcPts val="0"/>
              </a:spcBef>
              <a:spcAft>
                <a:spcPts val="0"/>
              </a:spcAft>
              <a:buFont typeface="Arial" panose="020B0604020202020204" pitchFamily="34" charset="0"/>
              <a:buChar char="•"/>
            </a:pPr>
            <a:endParaRPr lang="en-US" sz="24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AR Recon Report will still be available at the end of the month once invoices have been processed by MTP Accounting</a:t>
            </a:r>
          </a:p>
          <a:p>
            <a:pPr marL="285750" marR="0" indent="-285750">
              <a:spcBef>
                <a:spcPts val="0"/>
              </a:spcBef>
              <a:spcAft>
                <a:spcPts val="0"/>
              </a:spcAft>
              <a:buFont typeface="Arial" panose="020B0604020202020204" pitchFamily="34" charset="0"/>
              <a:buChar char="•"/>
            </a:pPr>
            <a:endParaRPr lang="en-US" sz="24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AR Statistics Report will still be available after invoicing </a:t>
            </a:r>
            <a:endParaRPr lang="en-US" sz="2400" dirty="0">
              <a:solidFill>
                <a:srgbClr val="002060"/>
              </a:solidFill>
              <a:effectLst/>
              <a:latin typeface="Arial"/>
              <a:ea typeface="Aptos" panose="020B0004020202020204" pitchFamily="34" charset="0"/>
              <a:cs typeface="Calibri"/>
            </a:endParaRPr>
          </a:p>
          <a:p>
            <a:pPr marR="0" lvl="0">
              <a:spcBef>
                <a:spcPts val="0"/>
              </a:spcBef>
              <a:spcAft>
                <a:spcPts val="0"/>
              </a:spcAft>
            </a:pPr>
            <a:endParaRPr lang="en-US">
              <a:solidFill>
                <a:schemeClr val="accent1">
                  <a:lumMod val="75000"/>
                </a:schemeClr>
              </a:solidFill>
              <a:latin typeface="Calibri" panose="020F0502020204030204" pitchFamily="34" charset="0"/>
              <a:cs typeface="Calibri" panose="020F0502020204030204" pitchFamily="34" charset="0"/>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08B48344-CCC4-E41A-DF9F-C7A7176FEECD}"/>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F85492B-4021-2FBD-020C-8F2442C54E8F}"/>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DE48A53C-4491-254A-D567-A29D1952EA7C}"/>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rPr>
              <a:t>MTP Reporting</a:t>
            </a:r>
          </a:p>
        </p:txBody>
      </p:sp>
      <p:sp>
        <p:nvSpPr>
          <p:cNvPr id="4" name="Slide Number Placeholder 3">
            <a:extLst>
              <a:ext uri="{FF2B5EF4-FFF2-40B4-BE49-F238E27FC236}">
                <a16:creationId xmlns:a16="http://schemas.microsoft.com/office/drawing/2014/main" id="{4D37D05F-BCE4-FD42-41A1-C0674BB186B8}"/>
              </a:ext>
            </a:extLst>
          </p:cNvPr>
          <p:cNvSpPr>
            <a:spLocks noGrp="1"/>
          </p:cNvSpPr>
          <p:nvPr>
            <p:ph type="sldNum" sz="quarter" idx="12"/>
          </p:nvPr>
        </p:nvSpPr>
        <p:spPr/>
        <p:txBody>
          <a:bodyPr/>
          <a:lstStyle/>
          <a:p>
            <a:fld id="{5E4DE196-8A13-4FF7-A07E-102851959EAB}" type="slidenum">
              <a:rPr lang="en-US" dirty="0"/>
              <a:t>19</a:t>
            </a:fld>
            <a:endParaRPr lang="en-US"/>
          </a:p>
        </p:txBody>
      </p:sp>
      <p:sp>
        <p:nvSpPr>
          <p:cNvPr id="6" name="Footer Placeholder 5">
            <a:extLst>
              <a:ext uri="{FF2B5EF4-FFF2-40B4-BE49-F238E27FC236}">
                <a16:creationId xmlns:a16="http://schemas.microsoft.com/office/drawing/2014/main" id="{87A973B4-9625-4210-4E29-E2292575BFE5}"/>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278939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1016270" y="948380"/>
            <a:ext cx="11534709" cy="5601533"/>
          </a:xfrm>
          <a:prstGeom prst="rect">
            <a:avLst/>
          </a:prstGeom>
          <a:noFill/>
        </p:spPr>
        <p:txBody>
          <a:bodyPr wrap="square" lIns="91440" tIns="45720" rIns="91440" bIns="45720" rtlCol="0" anchor="t">
            <a:spAutoFit/>
          </a:bodyPr>
          <a:lstStyle/>
          <a:p>
            <a:pPr marR="0">
              <a:spcBef>
                <a:spcPts val="0"/>
              </a:spcBef>
              <a:spcAft>
                <a:spcPts val="0"/>
              </a:spcAft>
            </a:pPr>
            <a:r>
              <a:rPr lang="en-US" sz="2400" u="sng" dirty="0">
                <a:solidFill>
                  <a:srgbClr val="C00000"/>
                </a:solidFill>
                <a:latin typeface="Arial"/>
                <a:cs typeface="Calibri"/>
              </a:rPr>
              <a:t>Training Agenda:</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Overview</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Key Transition Dates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Pricing Structure Overview</a:t>
            </a:r>
          </a:p>
          <a:p>
            <a:pPr marL="742950" lvl="1" indent="-285750">
              <a:buFont typeface="Arial" panose="020B0604020202020204" pitchFamily="34" charset="0"/>
              <a:buChar char="•"/>
            </a:pPr>
            <a:r>
              <a:rPr lang="en-US" dirty="0">
                <a:solidFill>
                  <a:srgbClr val="002060"/>
                </a:solidFill>
                <a:latin typeface="Arial"/>
                <a:ea typeface="Calibri"/>
                <a:cs typeface="Calibri"/>
              </a:rPr>
              <a:t>Static Tickets, Dated Based, and Peach Pricing (dynamic)</a:t>
            </a:r>
          </a:p>
          <a:p>
            <a:pPr marL="742950" lvl="1" indent="-285750">
              <a:buFont typeface="Arial" panose="020B0604020202020204" pitchFamily="34" charset="0"/>
              <a:buChar char="•"/>
            </a:pPr>
            <a:r>
              <a:rPr lang="en-US" dirty="0">
                <a:solidFill>
                  <a:srgbClr val="002060"/>
                </a:solidFill>
                <a:latin typeface="Arial"/>
                <a:ea typeface="Calibri"/>
                <a:cs typeface="Calibri"/>
              </a:rPr>
              <a:t>Price Information</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Ticket Selling Examples</a:t>
            </a:r>
          </a:p>
          <a:p>
            <a:pPr marL="742950" lvl="1" indent="-285750">
              <a:buFont typeface="Arial" panose="020B0604020202020204" pitchFamily="34" charset="0"/>
              <a:buChar char="•"/>
            </a:pPr>
            <a:r>
              <a:rPr lang="en-US" dirty="0">
                <a:solidFill>
                  <a:srgbClr val="002060"/>
                </a:solidFill>
                <a:latin typeface="Arial"/>
                <a:ea typeface="Calibri"/>
                <a:cs typeface="Calibri"/>
              </a:rPr>
              <a:t>Static </a:t>
            </a:r>
          </a:p>
          <a:p>
            <a:pPr marL="742950" lvl="1" indent="-285750">
              <a:buFont typeface="Arial" panose="020B0604020202020204" pitchFamily="34" charset="0"/>
              <a:buChar char="•"/>
            </a:pPr>
            <a:r>
              <a:rPr lang="en-US" dirty="0">
                <a:solidFill>
                  <a:srgbClr val="002060"/>
                </a:solidFill>
                <a:latin typeface="Arial"/>
                <a:ea typeface="Calibri"/>
                <a:cs typeface="Calibri"/>
              </a:rPr>
              <a:t>Dynamic</a:t>
            </a:r>
          </a:p>
          <a:p>
            <a:pPr marL="742950" lvl="1" indent="-285750">
              <a:buFont typeface="Arial" panose="020B0604020202020204" pitchFamily="34" charset="0"/>
              <a:buChar char="•"/>
            </a:pPr>
            <a:r>
              <a:rPr lang="en-US" dirty="0">
                <a:solidFill>
                  <a:srgbClr val="002060"/>
                </a:solidFill>
                <a:latin typeface="Arial"/>
                <a:ea typeface="Calibri"/>
                <a:cs typeface="Calibri"/>
              </a:rPr>
              <a:t>Data to Review before Completing Orders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Ticket Delivery</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Cancellations </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TMS Reporting</a:t>
            </a:r>
          </a:p>
          <a:p>
            <a:pPr marL="742950" lvl="1" indent="-285750">
              <a:buFont typeface="Arial" panose="020B0604020202020204" pitchFamily="34" charset="0"/>
              <a:buChar char="•"/>
            </a:pPr>
            <a:r>
              <a:rPr lang="en-US" dirty="0">
                <a:solidFill>
                  <a:srgbClr val="002060"/>
                </a:solidFill>
                <a:latin typeface="Arial"/>
                <a:ea typeface="Calibri"/>
                <a:cs typeface="Calibri"/>
              </a:rPr>
              <a:t>New Reports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End of Month Reconciliation &amp; Invoicing</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FAQ  &amp; QA</a:t>
            </a:r>
            <a:endParaRPr lang="en-US" sz="4400" i="0" dirty="0">
              <a:solidFill>
                <a:srgbClr val="002060"/>
              </a:solidFill>
              <a:effectLst/>
              <a:latin typeface="Arial"/>
              <a:ea typeface="Calibri"/>
              <a:cs typeface="Calibri"/>
            </a:endParaRPr>
          </a:p>
          <a:p>
            <a:r>
              <a:rPr lang="en-US" sz="1000" b="0" i="0" dirty="0">
                <a:solidFill>
                  <a:srgbClr val="000000"/>
                </a:solidFill>
                <a:effectLst/>
                <a:latin typeface="Times New Roman"/>
                <a:cs typeface="Times New Roman"/>
              </a:rPr>
              <a:t>.</a:t>
            </a:r>
            <a:endParaRPr lang="en-US" sz="1000" dirty="0">
              <a:effectLst/>
              <a:latin typeface="Times New Roman"/>
              <a:ea typeface="Calibri" panose="020F0502020204030204" pitchFamily="34" charset="0"/>
              <a:cs typeface="Times New Roman"/>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3"/>
          <a:stretch>
            <a:fillRect/>
          </a:stretch>
        </p:blipFill>
        <p:spPr>
          <a:xfrm>
            <a:off x="9567169" y="-3402"/>
            <a:ext cx="2154661" cy="957325"/>
          </a:xfrm>
          <a:prstGeom prst="rect">
            <a:avLst/>
          </a:prstGeom>
        </p:spPr>
      </p:pic>
      <p:sp>
        <p:nvSpPr>
          <p:cNvPr id="4" name="TextBox 3">
            <a:extLst>
              <a:ext uri="{FF2B5EF4-FFF2-40B4-BE49-F238E27FC236}">
                <a16:creationId xmlns:a16="http://schemas.microsoft.com/office/drawing/2014/main" id="{2D0BAE12-F453-4F26-9A8C-A2286D9BDD77}"/>
              </a:ext>
            </a:extLst>
          </p:cNvPr>
          <p:cNvSpPr txBox="1"/>
          <p:nvPr/>
        </p:nvSpPr>
        <p:spPr>
          <a:xfrm>
            <a:off x="470170" y="62857"/>
            <a:ext cx="7936712" cy="646331"/>
          </a:xfrm>
          <a:prstGeom prst="rect">
            <a:avLst/>
          </a:prstGeom>
          <a:noFill/>
        </p:spPr>
        <p:txBody>
          <a:bodyPr wrap="square" lIns="91440" tIns="45720" rIns="91440" bIns="45720" rtlCol="0" anchor="t">
            <a:spAutoFit/>
          </a:bodyPr>
          <a:lstStyle/>
          <a:p>
            <a:r>
              <a:rPr lang="en-US" sz="3600" dirty="0">
                <a:solidFill>
                  <a:srgbClr val="002060"/>
                </a:solidFill>
              </a:rPr>
              <a:t>Disney World</a:t>
            </a:r>
            <a:r>
              <a:rPr lang="en-US" sz="3600" dirty="0">
                <a:solidFill>
                  <a:schemeClr val="accent5">
                    <a:lumMod val="50000"/>
                  </a:schemeClr>
                </a:solidFill>
              </a:rPr>
              <a:t> </a:t>
            </a:r>
            <a:r>
              <a:rPr lang="en-US" sz="3600" dirty="0">
                <a:solidFill>
                  <a:srgbClr val="002060"/>
                </a:solidFill>
              </a:rPr>
              <a:t>Transition</a:t>
            </a:r>
          </a:p>
        </p:txBody>
      </p:sp>
      <p:sp>
        <p:nvSpPr>
          <p:cNvPr id="6" name="Slide Number Placeholder 5">
            <a:extLst>
              <a:ext uri="{FF2B5EF4-FFF2-40B4-BE49-F238E27FC236}">
                <a16:creationId xmlns:a16="http://schemas.microsoft.com/office/drawing/2014/main" id="{BC6A655C-EC3F-E86B-8ACE-1E6F31EBB7FF}"/>
              </a:ext>
            </a:extLst>
          </p:cNvPr>
          <p:cNvSpPr>
            <a:spLocks noGrp="1"/>
          </p:cNvSpPr>
          <p:nvPr>
            <p:ph type="sldNum" sz="quarter" idx="12"/>
          </p:nvPr>
        </p:nvSpPr>
        <p:spPr/>
        <p:txBody>
          <a:bodyPr/>
          <a:lstStyle/>
          <a:p>
            <a:fld id="{5E4DE196-8A13-4FF7-A07E-102851959EAB}" type="slidenum">
              <a:rPr lang="en-US" dirty="0"/>
              <a:t>2</a:t>
            </a:fld>
            <a:endParaRPr lang="en-US"/>
          </a:p>
        </p:txBody>
      </p:sp>
      <p:sp>
        <p:nvSpPr>
          <p:cNvPr id="7" name="Footer Placeholder 6">
            <a:extLst>
              <a:ext uri="{FF2B5EF4-FFF2-40B4-BE49-F238E27FC236}">
                <a16:creationId xmlns:a16="http://schemas.microsoft.com/office/drawing/2014/main" id="{70ACAC8F-9CDE-F05D-C583-0B93BBD700B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963466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317501" y="796568"/>
            <a:ext cx="11560368" cy="6894195"/>
          </a:xfrm>
          <a:prstGeom prst="rect">
            <a:avLst/>
          </a:prstGeom>
          <a:noFill/>
        </p:spPr>
        <p:txBody>
          <a:bodyPr wrap="square" lIns="91440" tIns="45720" rIns="91440" bIns="45720" rtlCol="0" anchor="t">
            <a:spAutoFit/>
          </a:bodyPr>
          <a:lstStyle/>
          <a:p>
            <a:pPr marL="0" lvl="1" indent="0">
              <a:buNone/>
            </a:pPr>
            <a:r>
              <a:rPr lang="en-US" sz="2800" u="sng" dirty="0">
                <a:solidFill>
                  <a:srgbClr val="002060"/>
                </a:solidFill>
                <a:latin typeface="Calibri"/>
                <a:ea typeface="Calibri"/>
                <a:cs typeface="Calibri"/>
              </a:rPr>
              <a:t>End Of Month Invoicing:</a:t>
            </a:r>
          </a:p>
          <a:p>
            <a:pPr marL="228600" lvl="1" indent="-228600">
              <a:buChar char="•"/>
            </a:pPr>
            <a:r>
              <a:rPr lang="en-US" sz="2000" b="0" i="0" dirty="0">
                <a:solidFill>
                  <a:srgbClr val="002060"/>
                </a:solidFill>
                <a:latin typeface="Calibri"/>
                <a:ea typeface="Calibri"/>
                <a:cs typeface="Calibri"/>
              </a:rPr>
              <a:t>ALL DTTC </a:t>
            </a:r>
            <a:r>
              <a:rPr lang="en-US" sz="2000" b="0" i="0" dirty="0" err="1">
                <a:solidFill>
                  <a:srgbClr val="002060"/>
                </a:solidFill>
                <a:latin typeface="Calibri"/>
                <a:ea typeface="Calibri"/>
                <a:cs typeface="Calibri"/>
              </a:rPr>
              <a:t>Redeam</a:t>
            </a:r>
            <a:r>
              <a:rPr lang="en-US" sz="2000" b="0" i="0" dirty="0">
                <a:solidFill>
                  <a:srgbClr val="002060"/>
                </a:solidFill>
                <a:latin typeface="Calibri"/>
                <a:ea typeface="Calibri"/>
                <a:cs typeface="Calibri"/>
              </a:rPr>
              <a:t> Sales will be included in your TMS Vendor Direct Month End Invoice.</a:t>
            </a:r>
          </a:p>
          <a:p>
            <a:pPr marL="228600" lvl="1" indent="-228600">
              <a:buChar char="•"/>
            </a:pPr>
            <a:r>
              <a:rPr lang="en-US" sz="2000" b="0" i="0" dirty="0">
                <a:solidFill>
                  <a:srgbClr val="002060"/>
                </a:solidFill>
                <a:latin typeface="Calibri"/>
                <a:ea typeface="Calibri"/>
                <a:cs typeface="Calibri"/>
              </a:rPr>
              <a:t>The “AR Reconciliation- Base View” report can also be used after invoicing to reconcile your end-of-month. </a:t>
            </a:r>
          </a:p>
          <a:p>
            <a:pPr marL="228600" lvl="1" indent="-228600">
              <a:buChar char="•"/>
            </a:pPr>
            <a:r>
              <a:rPr lang="en-US" sz="2000" b="0" i="0" dirty="0">
                <a:solidFill>
                  <a:srgbClr val="002060"/>
                </a:solidFill>
                <a:latin typeface="Calibri"/>
                <a:ea typeface="Calibri"/>
                <a:cs typeface="Calibri"/>
              </a:rPr>
              <a:t>Managers can pull their location invoices from TMS, under the Administration tab.</a:t>
            </a:r>
          </a:p>
          <a:p>
            <a:pPr marL="228600" lvl="1" indent="-228600">
              <a:buChar char="•"/>
            </a:pPr>
            <a:r>
              <a:rPr lang="en-US" sz="2000" b="0" i="0" dirty="0">
                <a:solidFill>
                  <a:srgbClr val="002060"/>
                </a:solidFill>
                <a:latin typeface="Calibri"/>
                <a:ea typeface="Calibri"/>
                <a:cs typeface="Calibri"/>
              </a:rPr>
              <a:t>Invoices will be provided from MTP after reconciling is complete, usually by the 5th business day of the month.</a:t>
            </a:r>
          </a:p>
          <a:p>
            <a:pPr marL="0" lvl="1" indent="0">
              <a:buNone/>
            </a:pPr>
            <a:endParaRPr lang="en-US" sz="800" u="sng" dirty="0">
              <a:solidFill>
                <a:srgbClr val="002060"/>
              </a:solidFill>
            </a:endParaRPr>
          </a:p>
          <a:p>
            <a:pPr marL="0" lvl="1" indent="0">
              <a:buNone/>
            </a:pPr>
            <a:r>
              <a:rPr lang="en-US" sz="2800" u="sng" dirty="0">
                <a:solidFill>
                  <a:srgbClr val="002060"/>
                </a:solidFill>
                <a:latin typeface="Calibri"/>
                <a:ea typeface="Calibri"/>
                <a:cs typeface="Calibri"/>
              </a:rPr>
              <a:t>Special Notes for February End-of-Month Reconciliation: </a:t>
            </a:r>
          </a:p>
          <a:p>
            <a:pPr marL="228600" lvl="1" indent="-228600">
              <a:buFontTx/>
              <a:buChar char="•"/>
            </a:pPr>
            <a:r>
              <a:rPr lang="en-US" sz="2000" b="0" i="0" dirty="0">
                <a:solidFill>
                  <a:srgbClr val="002060"/>
                </a:solidFill>
                <a:latin typeface="Calibri"/>
                <a:ea typeface="Calibri"/>
                <a:cs typeface="Calibri"/>
              </a:rPr>
              <a:t>For POS/ </a:t>
            </a:r>
            <a:r>
              <a:rPr lang="en-US" sz="2000" b="0" i="0" dirty="0" err="1">
                <a:solidFill>
                  <a:srgbClr val="002060"/>
                </a:solidFill>
                <a:latin typeface="Calibri"/>
                <a:ea typeface="Calibri"/>
                <a:cs typeface="Calibri"/>
              </a:rPr>
              <a:t>Rectrac</a:t>
            </a:r>
            <a:r>
              <a:rPr lang="en-US" sz="2000" b="0" i="0" dirty="0">
                <a:solidFill>
                  <a:srgbClr val="002060"/>
                </a:solidFill>
                <a:latin typeface="Calibri"/>
                <a:ea typeface="Calibri"/>
                <a:cs typeface="Calibri"/>
              </a:rPr>
              <a:t> Users – we will be changing all </a:t>
            </a:r>
            <a:r>
              <a:rPr lang="en-US" sz="2000" b="0" i="0" dirty="0" err="1">
                <a:solidFill>
                  <a:srgbClr val="002060"/>
                </a:solidFill>
                <a:latin typeface="Calibri"/>
                <a:ea typeface="Calibri"/>
                <a:cs typeface="Calibri"/>
              </a:rPr>
              <a:t>Rec</a:t>
            </a:r>
            <a:r>
              <a:rPr lang="en-US" sz="2000" dirty="0" err="1">
                <a:solidFill>
                  <a:srgbClr val="002060"/>
                </a:solidFill>
                <a:latin typeface="Calibri"/>
                <a:ea typeface="Calibri"/>
                <a:cs typeface="Calibri"/>
              </a:rPr>
              <a:t>t</a:t>
            </a:r>
            <a:r>
              <a:rPr lang="en-US" sz="2000" b="0" i="0" dirty="0" err="1">
                <a:solidFill>
                  <a:srgbClr val="002060"/>
                </a:solidFill>
                <a:latin typeface="Calibri"/>
                <a:ea typeface="Calibri"/>
                <a:cs typeface="Calibri"/>
              </a:rPr>
              <a:t>rac</a:t>
            </a:r>
            <a:r>
              <a:rPr lang="en-US" sz="2000" b="0" i="0" dirty="0">
                <a:solidFill>
                  <a:srgbClr val="002060"/>
                </a:solidFill>
                <a:latin typeface="Calibri"/>
                <a:ea typeface="Calibri"/>
                <a:cs typeface="Calibri"/>
              </a:rPr>
              <a:t> ID’s and price codes. </a:t>
            </a:r>
          </a:p>
          <a:p>
            <a:pPr marL="228600" lvl="1" indent="-228600">
              <a:buChar char="•"/>
            </a:pPr>
            <a:r>
              <a:rPr lang="en-US" sz="2000" b="0" i="0" dirty="0">
                <a:solidFill>
                  <a:srgbClr val="002060"/>
                </a:solidFill>
                <a:latin typeface="Calibri"/>
                <a:ea typeface="Calibri"/>
                <a:cs typeface="Calibri"/>
              </a:rPr>
              <a:t>Sellers will need to refer to the TMS E-ticket Reconciliation Reports, Disney Sales Order Detail for specific reconciliation sales details. </a:t>
            </a:r>
          </a:p>
          <a:p>
            <a:pPr marL="228600" lvl="1" indent="-228600">
              <a:buChar char="•"/>
            </a:pPr>
            <a:r>
              <a:rPr lang="en-US" sz="2000" dirty="0">
                <a:solidFill>
                  <a:srgbClr val="002060"/>
                </a:solidFill>
                <a:latin typeface="Calibri"/>
                <a:ea typeface="Calibri"/>
                <a:cs typeface="Calibri"/>
              </a:rPr>
              <a:t>Disney World Tickets will NOW appear on the E-Ticket Invoices</a:t>
            </a:r>
            <a:r>
              <a:rPr lang="en-US" sz="2000" b="0" i="0" dirty="0">
                <a:solidFill>
                  <a:srgbClr val="002060"/>
                </a:solidFill>
                <a:latin typeface="Calibri"/>
                <a:ea typeface="Calibri"/>
                <a:cs typeface="Calibri"/>
              </a:rPr>
              <a:t> </a:t>
            </a:r>
          </a:p>
          <a:p>
            <a:pPr marL="228600" lvl="1" indent="-228600">
              <a:buChar char="•"/>
            </a:pPr>
            <a:r>
              <a:rPr lang="en-US" sz="2000" b="0" i="0" dirty="0">
                <a:solidFill>
                  <a:srgbClr val="002060"/>
                </a:solidFill>
                <a:latin typeface="Calibri"/>
                <a:ea typeface="Calibri"/>
                <a:cs typeface="Calibri"/>
              </a:rPr>
              <a:t>Base should reconcile ALL sales daily after your final order, process any booking cancellation errors to reduce any confusion when reconciling all sales at the end of the month.</a:t>
            </a:r>
          </a:p>
          <a:p>
            <a:pPr marL="228600" lvl="1" indent="-228600">
              <a:buChar char="•"/>
            </a:pPr>
            <a:r>
              <a:rPr lang="en-US" sz="2000" b="0" i="0" dirty="0">
                <a:solidFill>
                  <a:srgbClr val="002060"/>
                </a:solidFill>
                <a:latin typeface="Calibri"/>
                <a:ea typeface="Calibri"/>
                <a:cs typeface="Calibri"/>
              </a:rPr>
              <a:t>Bases will need to refer to the Reports for February 1 -24, 2025, for specific reconciliation sales details. </a:t>
            </a:r>
          </a:p>
          <a:p>
            <a:pPr marL="228600" lvl="1" indent="-228600">
              <a:buChar char="•"/>
            </a:pPr>
            <a:r>
              <a:rPr lang="en-US" sz="2000" b="0" i="0" dirty="0">
                <a:solidFill>
                  <a:srgbClr val="002060"/>
                </a:solidFill>
                <a:latin typeface="Calibri"/>
                <a:ea typeface="Calibri"/>
                <a:cs typeface="Calibri"/>
              </a:rPr>
              <a:t>If you have questions or concerns about your February Vendor Direct invoice, please contact MTP Accounting: mtp_accounting.fct@navy.mil</a:t>
            </a:r>
          </a:p>
          <a:p>
            <a:pPr marL="0" lvl="1"/>
            <a:endParaRPr lang="en-US" sz="2000" b="0" i="0" dirty="0">
              <a:solidFill>
                <a:srgbClr val="002060"/>
              </a:solidFill>
              <a:latin typeface="Calibri" panose="020F0502020204030204" pitchFamily="34" charset="0"/>
              <a:ea typeface="Calibri"/>
              <a:cs typeface="Calibri" panose="020F0502020204030204" pitchFamily="34" charset="0"/>
            </a:endParaRPr>
          </a:p>
          <a:p>
            <a:pPr marL="0" lvl="1" indent="0">
              <a:buNone/>
            </a:pPr>
            <a:r>
              <a:rPr lang="en-US" sz="2000" b="1" dirty="0">
                <a:solidFill>
                  <a:srgbClr val="002060"/>
                </a:solidFill>
                <a:latin typeface="Calibri"/>
                <a:ea typeface="Calibri"/>
                <a:cs typeface="Calibri"/>
              </a:rPr>
              <a:t>**After February, Bases will use TMS reports to complete all future invoice reconciliations**</a:t>
            </a:r>
          </a:p>
          <a:p>
            <a:pPr marL="285750" marR="0" lvl="0" indent="-285750">
              <a:spcBef>
                <a:spcPts val="0"/>
              </a:spcBef>
              <a:spcAft>
                <a:spcPts val="0"/>
              </a:spcAft>
              <a:buFont typeface="Arial" panose="020B0604020202020204" pitchFamily="34" charset="0"/>
              <a:buChar char="•"/>
            </a:pPr>
            <a:endParaRPr lang="en-US" dirty="0">
              <a:solidFill>
                <a:srgbClr val="002060"/>
              </a:solidFill>
            </a:endParaRPr>
          </a:p>
          <a:p>
            <a:pPr marR="0" lvl="0">
              <a:spcBef>
                <a:spcPts val="0"/>
              </a:spcBef>
              <a:spcAft>
                <a:spcPts val="0"/>
              </a:spcAft>
            </a:pPr>
            <a:endParaRPr lang="en-US" sz="2000" dirty="0">
              <a:solidFill>
                <a:srgbClr val="002060"/>
              </a:solidFill>
            </a:endParaRPr>
          </a:p>
          <a:p>
            <a:pPr marL="285750" marR="0" lvl="0" indent="-285750">
              <a:spcBef>
                <a:spcPts val="0"/>
              </a:spcBef>
              <a:spcAft>
                <a:spcPts val="0"/>
              </a:spcAft>
              <a:buFont typeface="Arial" panose="020B0604020202020204" pitchFamily="34" charset="0"/>
              <a:buChar char="•"/>
            </a:pPr>
            <a:endParaRPr lang="en-US" sz="2000" dirty="0">
              <a:solidFill>
                <a:srgbClr val="002060"/>
              </a:solidFill>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latin typeface="Arial"/>
                <a:cs typeface="Arial"/>
              </a:rPr>
              <a:t>End of Month</a:t>
            </a:r>
          </a:p>
        </p:txBody>
      </p:sp>
      <p:sp>
        <p:nvSpPr>
          <p:cNvPr id="4" name="Slide Number Placeholder 3">
            <a:extLst>
              <a:ext uri="{FF2B5EF4-FFF2-40B4-BE49-F238E27FC236}">
                <a16:creationId xmlns:a16="http://schemas.microsoft.com/office/drawing/2014/main" id="{6749F4C3-0114-CAEC-9719-F00BE5716D8D}"/>
              </a:ext>
            </a:extLst>
          </p:cNvPr>
          <p:cNvSpPr>
            <a:spLocks noGrp="1"/>
          </p:cNvSpPr>
          <p:nvPr>
            <p:ph type="sldNum" sz="quarter" idx="12"/>
          </p:nvPr>
        </p:nvSpPr>
        <p:spPr/>
        <p:txBody>
          <a:bodyPr/>
          <a:lstStyle/>
          <a:p>
            <a:fld id="{5E4DE196-8A13-4FF7-A07E-102851959EAB}" type="slidenum">
              <a:rPr lang="en-US" dirty="0"/>
              <a:t>20</a:t>
            </a:fld>
            <a:endParaRPr lang="en-US"/>
          </a:p>
        </p:txBody>
      </p:sp>
      <p:sp>
        <p:nvSpPr>
          <p:cNvPr id="6" name="Footer Placeholder 5">
            <a:extLst>
              <a:ext uri="{FF2B5EF4-FFF2-40B4-BE49-F238E27FC236}">
                <a16:creationId xmlns:a16="http://schemas.microsoft.com/office/drawing/2014/main" id="{FD743218-02D7-192A-E380-39B72ABC18A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722439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447321" y="1194724"/>
            <a:ext cx="11608236" cy="575542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000" dirty="0">
                <a:solidFill>
                  <a:srgbClr val="002060"/>
                </a:solidFill>
                <a:latin typeface="Arial"/>
                <a:ea typeface="Calibri"/>
                <a:cs typeface="Calibri"/>
              </a:rPr>
              <a:t>MWY Tickets are allowed to be gifted. Please use the guests name as the lead guest on the order.</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Be diligent in double checking the arrival date is correct, especially if you have both adult and child tickets in the same order.</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Note the cancellation policy for tickets is that they are non-refundable or exchangeable </a:t>
            </a:r>
          </a:p>
          <a:p>
            <a:pPr marL="285750" indent="-285750">
              <a:buFont typeface="Arial" panose="020B0604020202020204" pitchFamily="34" charset="0"/>
              <a:buChar char="•"/>
            </a:pPr>
            <a:endParaRPr lang="en-US" sz="2000" dirty="0">
              <a:solidFill>
                <a:srgbClr val="002060"/>
              </a:solidFill>
              <a:effectLst/>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If circumstances warrant a cancellation,  tickets may only be cancelled in advance of their original booking arrival date. </a:t>
            </a:r>
          </a:p>
          <a:p>
            <a:pPr marL="285750" indent="-285750">
              <a:buFont typeface="Arial" panose="020B0604020202020204" pitchFamily="34" charset="0"/>
              <a:buChar char="•"/>
            </a:pPr>
            <a:endParaRPr lang="en-US" sz="2000" dirty="0">
              <a:solidFill>
                <a:srgbClr val="002060"/>
              </a:solidFill>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If guests needs to change their arrival date they are encouraged to do so through Disney.</a:t>
            </a:r>
          </a:p>
          <a:p>
            <a:pPr marL="285750" indent="-285750">
              <a:buFont typeface="Arial" panose="020B0604020202020204" pitchFamily="34" charset="0"/>
              <a:buChar char="•"/>
            </a:pPr>
            <a:endParaRPr lang="en-US" sz="2000" dirty="0">
              <a:solidFill>
                <a:srgbClr val="002060"/>
              </a:solidFill>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Bases can cancel orders in the API, no partial cancellations are </a:t>
            </a:r>
            <a:r>
              <a:rPr lang="en-US" sz="2000" dirty="0">
                <a:solidFill>
                  <a:srgbClr val="002060"/>
                </a:solidFill>
                <a:latin typeface="Arial"/>
                <a:ea typeface="Times New Roman" panose="02020603050405020304" pitchFamily="18" charset="0"/>
                <a:cs typeface="Calibri"/>
              </a:rPr>
              <a:t>permitted</a:t>
            </a:r>
            <a:r>
              <a:rPr lang="en-US" sz="2000" dirty="0">
                <a:solidFill>
                  <a:srgbClr val="002060"/>
                </a:solidFill>
                <a:effectLst/>
                <a:latin typeface="Arial"/>
                <a:ea typeface="Times New Roman" panose="02020603050405020304" pitchFamily="18" charset="0"/>
                <a:cs typeface="Calibri"/>
              </a:rPr>
              <a:t>. </a:t>
            </a:r>
          </a:p>
          <a:p>
            <a:endParaRPr lang="en-US" sz="2000" dirty="0">
              <a:solidFill>
                <a:srgbClr val="002060"/>
              </a:solidFill>
              <a:effectLst/>
              <a:latin typeface="Arial"/>
              <a:ea typeface="Times New Roman" panose="02020603050405020304" pitchFamily="18" charset="0"/>
              <a:cs typeface="Calibri" panose="020F0502020204030204" pitchFamily="34" charset="0"/>
            </a:endParaRPr>
          </a:p>
          <a:p>
            <a:r>
              <a:rPr lang="en-US" sz="2000" dirty="0">
                <a:solidFill>
                  <a:srgbClr val="002060"/>
                </a:solidFill>
                <a:latin typeface="Arial"/>
                <a:ea typeface="Calibri"/>
                <a:cs typeface="Calibri"/>
              </a:rPr>
              <a:t>**PROTIP: Always have a guest provide an email they can access on their mobile device. The guest should check and confirm receipt of their confirmation  before they leave the ticket office. Guest will be required to use the </a:t>
            </a:r>
            <a:r>
              <a:rPr lang="en-US" sz="2000" dirty="0" err="1">
                <a:solidFill>
                  <a:srgbClr val="002060"/>
                </a:solidFill>
                <a:latin typeface="Arial"/>
                <a:ea typeface="Calibri"/>
                <a:cs typeface="Calibri"/>
              </a:rPr>
              <a:t>MyDisney</a:t>
            </a:r>
            <a:r>
              <a:rPr lang="en-US" sz="2000" dirty="0">
                <a:solidFill>
                  <a:srgbClr val="002060"/>
                </a:solidFill>
                <a:latin typeface="Arial"/>
                <a:ea typeface="Calibri"/>
                <a:cs typeface="Calibri"/>
              </a:rPr>
              <a:t> Experience Application to access and manage their tickets**</a:t>
            </a:r>
          </a:p>
          <a:p>
            <a:endParaRPr lang="en-US" sz="1400" dirty="0">
              <a:solidFill>
                <a:schemeClr val="accent1">
                  <a:lumMod val="75000"/>
                </a:schemeClr>
              </a:solidFill>
              <a:latin typeface="Arial"/>
              <a:cs typeface="Calibri" panose="020F0502020204030204" pitchFamily="34" charset="0"/>
            </a:endParaRPr>
          </a:p>
          <a:p>
            <a:endParaRPr lang="en-US" sz="1400">
              <a:solidFill>
                <a:schemeClr val="accent1">
                  <a:lumMod val="75000"/>
                </a:schemeClr>
              </a:solidFill>
            </a:endParaRPr>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2D53A1A0-782E-F5C2-A205-E2EB96AB62D4}"/>
              </a:ext>
            </a:extLst>
          </p:cNvPr>
          <p:cNvSpPr txBox="1"/>
          <p:nvPr/>
        </p:nvSpPr>
        <p:spPr>
          <a:xfrm>
            <a:off x="470170" y="117323"/>
            <a:ext cx="8750030" cy="646331"/>
          </a:xfrm>
          <a:prstGeom prst="rect">
            <a:avLst/>
          </a:prstGeom>
          <a:noFill/>
        </p:spPr>
        <p:txBody>
          <a:bodyPr wrap="square" lIns="91440" tIns="45720" rIns="91440" bIns="45720" rtlCol="0" anchor="t">
            <a:spAutoFit/>
          </a:bodyPr>
          <a:lstStyle/>
          <a:p>
            <a:r>
              <a:rPr lang="en-US" sz="3600" dirty="0">
                <a:solidFill>
                  <a:srgbClr val="002060"/>
                </a:solidFill>
              </a:rPr>
              <a:t>Dated Tickets FAQ</a:t>
            </a:r>
          </a:p>
        </p:txBody>
      </p:sp>
      <p:sp>
        <p:nvSpPr>
          <p:cNvPr id="4" name="Slide Number Placeholder 3">
            <a:extLst>
              <a:ext uri="{FF2B5EF4-FFF2-40B4-BE49-F238E27FC236}">
                <a16:creationId xmlns:a16="http://schemas.microsoft.com/office/drawing/2014/main" id="{D36166F1-588F-F224-F543-D40C16F1B9FB}"/>
              </a:ext>
            </a:extLst>
          </p:cNvPr>
          <p:cNvSpPr>
            <a:spLocks noGrp="1"/>
          </p:cNvSpPr>
          <p:nvPr>
            <p:ph type="sldNum" sz="quarter" idx="12"/>
          </p:nvPr>
        </p:nvSpPr>
        <p:spPr/>
        <p:txBody>
          <a:bodyPr/>
          <a:lstStyle/>
          <a:p>
            <a:fld id="{5E4DE196-8A13-4FF7-A07E-102851959EAB}" type="slidenum">
              <a:rPr lang="en-US" dirty="0"/>
              <a:t>21</a:t>
            </a:fld>
            <a:endParaRPr lang="en-US"/>
          </a:p>
        </p:txBody>
      </p:sp>
      <p:sp>
        <p:nvSpPr>
          <p:cNvPr id="6" name="Footer Placeholder 5">
            <a:extLst>
              <a:ext uri="{FF2B5EF4-FFF2-40B4-BE49-F238E27FC236}">
                <a16:creationId xmlns:a16="http://schemas.microsoft.com/office/drawing/2014/main" id="{0C6D884F-4500-89E1-077B-CFBB3F42DFB5}"/>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547532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2542973" y="2886214"/>
            <a:ext cx="6167336" cy="707886"/>
          </a:xfrm>
          <a:prstGeom prst="rect">
            <a:avLst/>
          </a:prstGeom>
          <a:noFill/>
        </p:spPr>
        <p:txBody>
          <a:bodyPr wrap="square" lIns="91440" tIns="45720" rIns="91440" bIns="45720" rtlCol="0" anchor="t">
            <a:spAutoFit/>
          </a:bodyPr>
          <a:lstStyle/>
          <a:p>
            <a:r>
              <a:rPr lang="en-US" sz="4000" dirty="0">
                <a:solidFill>
                  <a:srgbClr val="002060"/>
                </a:solidFill>
                <a:latin typeface="Calibri"/>
                <a:ea typeface="Calibri"/>
                <a:cs typeface="Calibri"/>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1ACD845F-F6F9-7D07-84D9-241F2692DD0C}"/>
              </a:ext>
            </a:extLst>
          </p:cNvPr>
          <p:cNvSpPr txBox="1"/>
          <p:nvPr/>
        </p:nvSpPr>
        <p:spPr>
          <a:xfrm>
            <a:off x="479501" y="31064"/>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sp>
        <p:nvSpPr>
          <p:cNvPr id="4" name="Slide Number Placeholder 3">
            <a:extLst>
              <a:ext uri="{FF2B5EF4-FFF2-40B4-BE49-F238E27FC236}">
                <a16:creationId xmlns:a16="http://schemas.microsoft.com/office/drawing/2014/main" id="{58672E3E-854A-CD3F-BB69-C6577D8EB31A}"/>
              </a:ext>
            </a:extLst>
          </p:cNvPr>
          <p:cNvSpPr>
            <a:spLocks noGrp="1"/>
          </p:cNvSpPr>
          <p:nvPr>
            <p:ph type="sldNum" sz="quarter" idx="12"/>
          </p:nvPr>
        </p:nvSpPr>
        <p:spPr/>
        <p:txBody>
          <a:bodyPr/>
          <a:lstStyle/>
          <a:p>
            <a:fld id="{5E4DE196-8A13-4FF7-A07E-102851959EAB}" type="slidenum">
              <a:rPr lang="en-US" dirty="0"/>
              <a:t>22</a:t>
            </a:fld>
            <a:endParaRPr lang="en-US"/>
          </a:p>
        </p:txBody>
      </p:sp>
      <p:sp>
        <p:nvSpPr>
          <p:cNvPr id="7" name="Footer Placeholder 6">
            <a:extLst>
              <a:ext uri="{FF2B5EF4-FFF2-40B4-BE49-F238E27FC236}">
                <a16:creationId xmlns:a16="http://schemas.microsoft.com/office/drawing/2014/main" id="{EF0D722C-098C-4F2C-6028-21EE4926F16C}"/>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644941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502200" y="1006188"/>
            <a:ext cx="11446844" cy="5981125"/>
          </a:xfrm>
          <a:prstGeom prst="rect">
            <a:avLst/>
          </a:prstGeom>
          <a:noFill/>
        </p:spPr>
        <p:txBody>
          <a:bodyPr wrap="square" lIns="91440" tIns="45720" rIns="91440" bIns="45720" rtlCol="0" anchor="t">
            <a:spAutoFit/>
          </a:bodyPr>
          <a:lstStyle/>
          <a:p>
            <a:pPr marR="0">
              <a:spcBef>
                <a:spcPts val="0"/>
              </a:spcBef>
              <a:spcAft>
                <a:spcPts val="0"/>
              </a:spcAft>
            </a:pPr>
            <a:endParaRPr lang="en-US" sz="2800" baseline="30000" dirty="0">
              <a:solidFill>
                <a:schemeClr val="accent5">
                  <a:lumMod val="50000"/>
                </a:schemeClr>
              </a:solidFill>
              <a:latin typeface="Arial"/>
              <a:cs typeface="Arial"/>
            </a:endParaRPr>
          </a:p>
          <a:p>
            <a:pPr marL="285750" indent="-285750">
              <a:buFont typeface="Arial"/>
              <a:buChar char="•"/>
            </a:pPr>
            <a:r>
              <a:rPr lang="en-US" sz="2400" b="1" dirty="0">
                <a:solidFill>
                  <a:srgbClr val="C00000"/>
                </a:solidFill>
                <a:latin typeface="Arial"/>
                <a:ea typeface="Calibri"/>
                <a:cs typeface="Calibri"/>
              </a:rPr>
              <a:t>February 17-21, 2025</a:t>
            </a:r>
          </a:p>
          <a:p>
            <a:r>
              <a:rPr lang="en-US" b="1" dirty="0">
                <a:latin typeface="Arial"/>
                <a:ea typeface="Calibri"/>
                <a:cs typeface="Calibri"/>
              </a:rPr>
              <a:t>	</a:t>
            </a:r>
            <a:r>
              <a:rPr lang="en-US" dirty="0">
                <a:solidFill>
                  <a:srgbClr val="002060"/>
                </a:solidFill>
                <a:latin typeface="Arial"/>
                <a:ea typeface="Calibri"/>
                <a:cs typeface="Calibri"/>
              </a:rPr>
              <a:t>- MTP will send an enouncement email outlining price and product changes</a:t>
            </a:r>
          </a:p>
          <a:p>
            <a:endParaRPr lang="en-US" b="1" dirty="0">
              <a:latin typeface="Arial"/>
              <a:cs typeface="Arial"/>
            </a:endParaRPr>
          </a:p>
          <a:p>
            <a:pPr marL="285750" indent="-285750">
              <a:buFont typeface="Arial"/>
              <a:buChar char="•"/>
            </a:pPr>
            <a:r>
              <a:rPr lang="en-US" sz="2400" b="1" dirty="0">
                <a:solidFill>
                  <a:srgbClr val="C00000"/>
                </a:solidFill>
                <a:latin typeface="Arial"/>
                <a:ea typeface="Calibri"/>
                <a:cs typeface="Calibri"/>
              </a:rPr>
              <a:t>February 25, 2025 </a:t>
            </a:r>
            <a:r>
              <a:rPr lang="en-US" sz="2800" b="1" dirty="0">
                <a:solidFill>
                  <a:srgbClr val="C00000"/>
                </a:solidFill>
                <a:latin typeface="Arial"/>
                <a:ea typeface="Calibri"/>
                <a:cs typeface="Calibri"/>
              </a:rPr>
              <a:t>(Estimated Date)</a:t>
            </a:r>
          </a:p>
          <a:p>
            <a:r>
              <a:rPr lang="en-US" dirty="0">
                <a:latin typeface="Arial"/>
                <a:ea typeface="Calibri"/>
                <a:cs typeface="Calibri"/>
              </a:rPr>
              <a:t>	</a:t>
            </a:r>
            <a:r>
              <a:rPr lang="en-US" dirty="0">
                <a:solidFill>
                  <a:srgbClr val="002060"/>
                </a:solidFill>
                <a:latin typeface="Arial"/>
                <a:ea typeface="Calibri"/>
                <a:cs typeface="Calibri"/>
              </a:rPr>
              <a:t>- New Disney World pricing live in TMS</a:t>
            </a:r>
          </a:p>
          <a:p>
            <a:r>
              <a:rPr lang="en-US" dirty="0">
                <a:solidFill>
                  <a:srgbClr val="002060"/>
                </a:solidFill>
                <a:latin typeface="Arial"/>
                <a:ea typeface="Calibri"/>
                <a:cs typeface="Calibri"/>
              </a:rPr>
              <a:t>	- </a:t>
            </a:r>
            <a:r>
              <a:rPr lang="en-US" dirty="0" err="1">
                <a:solidFill>
                  <a:srgbClr val="002060"/>
                </a:solidFill>
                <a:latin typeface="Arial"/>
                <a:ea typeface="Calibri"/>
                <a:cs typeface="Calibri"/>
              </a:rPr>
              <a:t>RecTrac</a:t>
            </a:r>
            <a:r>
              <a:rPr lang="en-US" dirty="0">
                <a:solidFill>
                  <a:srgbClr val="002060"/>
                </a:solidFill>
                <a:latin typeface="Arial"/>
                <a:ea typeface="Calibri"/>
                <a:cs typeface="Calibri"/>
              </a:rPr>
              <a:t> team will be updating 10.3 in the morning </a:t>
            </a:r>
          </a:p>
          <a:p>
            <a:r>
              <a:rPr lang="en-US" dirty="0">
                <a:solidFill>
                  <a:srgbClr val="002060"/>
                </a:solidFill>
                <a:latin typeface="Arial"/>
                <a:ea typeface="Calibri"/>
                <a:cs typeface="Calibri"/>
              </a:rPr>
              <a:t>	-Redeam website user accounts will be modified to only access reports</a:t>
            </a:r>
          </a:p>
          <a:p>
            <a:r>
              <a:rPr lang="en-US" dirty="0">
                <a:solidFill>
                  <a:srgbClr val="002060"/>
                </a:solidFill>
                <a:latin typeface="Arial"/>
                <a:ea typeface="Calibri"/>
                <a:cs typeface="Calibri"/>
              </a:rPr>
              <a:t>	- ALL Cancellation Requests will need to be sent to MTP for processing</a:t>
            </a:r>
          </a:p>
          <a:p>
            <a:pPr marL="342900" indent="-342900">
              <a:buFont typeface="Arial"/>
              <a:buChar char="•"/>
            </a:pPr>
            <a:endParaRPr lang="en-US" sz="2400" dirty="0">
              <a:latin typeface="Arial"/>
              <a:ea typeface="Calibri"/>
              <a:cs typeface="Calibri"/>
            </a:endParaRPr>
          </a:p>
          <a:p>
            <a:pPr marL="342900" indent="-342900">
              <a:buFont typeface="Arial"/>
              <a:buChar char="•"/>
            </a:pPr>
            <a:r>
              <a:rPr lang="en-US" sz="2400" b="1" dirty="0">
                <a:solidFill>
                  <a:srgbClr val="C00000"/>
                </a:solidFill>
                <a:latin typeface="Arial"/>
                <a:ea typeface="Calibri"/>
                <a:cs typeface="Calibri"/>
              </a:rPr>
              <a:t>March 3rd-8th, 2025 </a:t>
            </a:r>
          </a:p>
          <a:p>
            <a:r>
              <a:rPr lang="en-US" dirty="0">
                <a:latin typeface="Arial"/>
                <a:ea typeface="Calibri"/>
                <a:cs typeface="Calibri"/>
              </a:rPr>
              <a:t>	</a:t>
            </a:r>
            <a:r>
              <a:rPr lang="en-US" dirty="0">
                <a:solidFill>
                  <a:srgbClr val="002060"/>
                </a:solidFill>
                <a:latin typeface="Arial"/>
                <a:ea typeface="Calibri"/>
                <a:cs typeface="Calibri"/>
              </a:rPr>
              <a:t>- First E-ticket Invoices with API Sales will be generated</a:t>
            </a:r>
          </a:p>
          <a:p>
            <a:r>
              <a:rPr lang="en-US" dirty="0">
                <a:solidFill>
                  <a:srgbClr val="002060"/>
                </a:solidFill>
                <a:latin typeface="Arial"/>
                <a:ea typeface="Calibri"/>
                <a:cs typeface="Calibri"/>
              </a:rPr>
              <a:t>	- Last Invoices for Vendor Direct sales will be generated 	</a:t>
            </a:r>
          </a:p>
          <a:p>
            <a:endParaRPr lang="en-US" sz="2400" dirty="0">
              <a:latin typeface="Arial"/>
              <a:ea typeface="Calibri" panose="020F0502020204030204" pitchFamily="34" charset="0"/>
              <a:cs typeface="Calibri" panose="020F0502020204030204" pitchFamily="34" charset="0"/>
            </a:endParaRPr>
          </a:p>
          <a:p>
            <a:pPr marL="285750" indent="-285750">
              <a:buFont typeface="Arial"/>
              <a:buChar char="•"/>
            </a:pPr>
            <a:r>
              <a:rPr lang="en-US" sz="2400" b="1" dirty="0">
                <a:solidFill>
                  <a:srgbClr val="C00000"/>
                </a:solidFill>
                <a:latin typeface="Arial"/>
                <a:ea typeface="Calibri"/>
                <a:cs typeface="Calibri"/>
              </a:rPr>
              <a:t>May 31, 2025</a:t>
            </a:r>
          </a:p>
          <a:p>
            <a:r>
              <a:rPr lang="en-US" dirty="0">
                <a:solidFill>
                  <a:srgbClr val="002060"/>
                </a:solidFill>
                <a:latin typeface="Arial"/>
                <a:ea typeface="Calibri"/>
                <a:cs typeface="Calibri"/>
              </a:rPr>
              <a:t>	- Access to the </a:t>
            </a:r>
            <a:r>
              <a:rPr lang="en-US" dirty="0" err="1">
                <a:solidFill>
                  <a:srgbClr val="002060"/>
                </a:solidFill>
                <a:latin typeface="Arial"/>
                <a:ea typeface="Calibri"/>
                <a:cs typeface="Calibri"/>
              </a:rPr>
              <a:t>Redeam</a:t>
            </a:r>
            <a:r>
              <a:rPr lang="en-US" dirty="0">
                <a:solidFill>
                  <a:srgbClr val="002060"/>
                </a:solidFill>
                <a:latin typeface="Arial"/>
                <a:ea typeface="Calibri"/>
                <a:cs typeface="Calibri"/>
              </a:rPr>
              <a:t> website will be discontinued</a:t>
            </a:r>
          </a:p>
          <a:p>
            <a:endParaRPr lang="en-US" dirty="0">
              <a:solidFill>
                <a:srgbClr val="002060"/>
              </a:solidFill>
              <a:latin typeface="Calibri" panose="020F0502020204030204" pitchFamily="34" charset="0"/>
              <a:ea typeface="Calibri"/>
              <a:cs typeface="Calibri"/>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9839138E-B21C-962A-334B-5E8F380805C1}"/>
              </a:ext>
            </a:extLst>
          </p:cNvPr>
          <p:cNvSpPr txBox="1"/>
          <p:nvPr/>
        </p:nvSpPr>
        <p:spPr>
          <a:xfrm>
            <a:off x="274986" y="166618"/>
            <a:ext cx="9194530" cy="646331"/>
          </a:xfrm>
          <a:prstGeom prst="rect">
            <a:avLst/>
          </a:prstGeom>
          <a:noFill/>
        </p:spPr>
        <p:txBody>
          <a:bodyPr wrap="square" lIns="91440" tIns="45720" rIns="91440" bIns="45720" rtlCol="0" anchor="t">
            <a:spAutoFit/>
          </a:bodyPr>
          <a:lstStyle/>
          <a:p>
            <a:r>
              <a:rPr lang="en-US" sz="3600">
                <a:solidFill>
                  <a:srgbClr val="002060"/>
                </a:solidFill>
              </a:rPr>
              <a:t>Key Dates</a:t>
            </a:r>
          </a:p>
        </p:txBody>
      </p:sp>
      <p:sp>
        <p:nvSpPr>
          <p:cNvPr id="4" name="Slide Number Placeholder 3">
            <a:extLst>
              <a:ext uri="{FF2B5EF4-FFF2-40B4-BE49-F238E27FC236}">
                <a16:creationId xmlns:a16="http://schemas.microsoft.com/office/drawing/2014/main" id="{6CC9044B-2B8D-D3EE-3218-75EFA2A672C6}"/>
              </a:ext>
            </a:extLst>
          </p:cNvPr>
          <p:cNvSpPr>
            <a:spLocks noGrp="1"/>
          </p:cNvSpPr>
          <p:nvPr>
            <p:ph type="sldNum" sz="quarter" idx="12"/>
          </p:nvPr>
        </p:nvSpPr>
        <p:spPr/>
        <p:txBody>
          <a:bodyPr/>
          <a:lstStyle/>
          <a:p>
            <a:fld id="{5E4DE196-8A13-4FF7-A07E-102851959EAB}" type="slidenum">
              <a:rPr lang="en-US" dirty="0"/>
              <a:t>3</a:t>
            </a:fld>
            <a:endParaRPr lang="en-US"/>
          </a:p>
        </p:txBody>
      </p:sp>
      <p:sp>
        <p:nvSpPr>
          <p:cNvPr id="7" name="Footer Placeholder 6">
            <a:extLst>
              <a:ext uri="{FF2B5EF4-FFF2-40B4-BE49-F238E27FC236}">
                <a16:creationId xmlns:a16="http://schemas.microsoft.com/office/drawing/2014/main" id="{933E2402-74B9-C8C4-958D-89CA1FE7CCDA}"/>
              </a:ext>
            </a:extLst>
          </p:cNvPr>
          <p:cNvSpPr>
            <a:spLocks noGrp="1"/>
          </p:cNvSpPr>
          <p:nvPr>
            <p:ph type="ftr" sz="quarter" idx="11"/>
          </p:nvPr>
        </p:nvSpPr>
        <p:spPr>
          <a:xfrm>
            <a:off x="-2646680" y="6457950"/>
            <a:ext cx="4297680" cy="365125"/>
          </a:xfrm>
        </p:spPr>
        <p:txBody>
          <a:bodyPr/>
          <a:lstStyle/>
          <a:p>
            <a:r>
              <a:rPr lang="en-US"/>
              <a:t>UNCLASSIFIED</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325786" y="1083812"/>
            <a:ext cx="11446844" cy="6340197"/>
          </a:xfrm>
          <a:prstGeom prst="rect">
            <a:avLst/>
          </a:prstGeom>
          <a:noFill/>
        </p:spPr>
        <p:txBody>
          <a:bodyPr wrap="square" lIns="91440" tIns="45720" rIns="91440" bIns="45720" rtlCol="0" anchor="t">
            <a:spAutoFit/>
          </a:bodyPr>
          <a:lstStyle/>
          <a:p>
            <a:pPr marL="285750" indent="-285750">
              <a:buFont typeface="Arial"/>
              <a:buChar char="•"/>
            </a:pPr>
            <a:endParaRPr lang="en-US" dirty="0">
              <a:solidFill>
                <a:srgbClr val="002060"/>
              </a:solidFill>
              <a:latin typeface="Arial"/>
              <a:ea typeface="Calibri" panose="020F0502020204030204" pitchFamily="34" charset="0"/>
              <a:cs typeface="Calibri" panose="020F0502020204030204" pitchFamily="34" charset="0"/>
            </a:endParaRPr>
          </a:p>
          <a:p>
            <a:pPr marL="285750" indent="-285750">
              <a:buFont typeface="Arial"/>
              <a:buChar char="•"/>
            </a:pPr>
            <a:r>
              <a:rPr lang="en-US" sz="2400" b="1" dirty="0">
                <a:solidFill>
                  <a:srgbClr val="002060"/>
                </a:solidFill>
                <a:effectLst/>
                <a:latin typeface="Arial"/>
                <a:ea typeface="Aptos" panose="020B0004020202020204" pitchFamily="34" charset="0"/>
                <a:cs typeface="Calibri"/>
              </a:rPr>
              <a:t>Static</a:t>
            </a:r>
            <a:r>
              <a:rPr lang="en-US" sz="2400" b="1" dirty="0">
                <a:solidFill>
                  <a:srgbClr val="002060"/>
                </a:solidFill>
                <a:latin typeface="Arial"/>
                <a:ea typeface="Aptos" panose="020B0004020202020204" pitchFamily="34" charset="0"/>
                <a:cs typeface="Calibri"/>
              </a:rPr>
              <a:t> (Fixed Pricing): Applies to - </a:t>
            </a:r>
            <a:endParaRPr lang="en-US" sz="2800"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Military Salute Tickets, </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latin typeface="Arial"/>
                <a:ea typeface="Aptos" panose="020B0004020202020204" pitchFamily="34" charset="0"/>
                <a:cs typeface="Calibri"/>
              </a:rPr>
              <a:t>FL</a:t>
            </a:r>
            <a:r>
              <a:rPr lang="en-US" sz="2000" dirty="0">
                <a:solidFill>
                  <a:srgbClr val="002060"/>
                </a:solidFill>
                <a:effectLst/>
                <a:latin typeface="Arial"/>
                <a:ea typeface="Aptos" panose="020B0004020202020204" pitchFamily="34" charset="0"/>
                <a:cs typeface="Calibri"/>
              </a:rPr>
              <a:t> Resident Promo Tickets, </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Special Event Tickets (i.e., After Hours, H2O, Mickeys Not So Scary Halloween Party)</a:t>
            </a:r>
            <a:endParaRPr lang="en-US" dirty="0">
              <a:solidFill>
                <a:srgbClr val="002060"/>
              </a:solidFill>
              <a:latin typeface="Arial"/>
              <a:cs typeface="Arial"/>
            </a:endParaRPr>
          </a:p>
          <a:p>
            <a:pPr marL="285750" marR="0" indent="-285750">
              <a:spcBef>
                <a:spcPts val="0"/>
              </a:spcBef>
              <a:spcAft>
                <a:spcPts val="0"/>
              </a:spcAft>
              <a:buFont typeface="Arial"/>
              <a:buChar char="•"/>
            </a:pPr>
            <a:endParaRPr lang="en-US" u="sng" dirty="0">
              <a:solidFill>
                <a:srgbClr val="002060"/>
              </a:solidFill>
              <a:effectLst/>
              <a:latin typeface="Arial"/>
              <a:ea typeface="Aptos" panose="020B0004020202020204" pitchFamily="34" charset="0"/>
              <a:cs typeface="Calibri" panose="020F0502020204030204" pitchFamily="34" charset="0"/>
            </a:endParaRPr>
          </a:p>
          <a:p>
            <a:pPr marL="285750" indent="-285750">
              <a:buFont typeface="Arial"/>
              <a:buChar char="•"/>
            </a:pPr>
            <a:r>
              <a:rPr lang="en-US" sz="2400" b="1" dirty="0">
                <a:solidFill>
                  <a:srgbClr val="002060"/>
                </a:solidFill>
                <a:effectLst/>
                <a:latin typeface="Arial"/>
                <a:ea typeface="Aptos" panose="020B0004020202020204" pitchFamily="34" charset="0"/>
                <a:cs typeface="Calibri"/>
              </a:rPr>
              <a:t>Date-Based Pricing</a:t>
            </a:r>
            <a:r>
              <a:rPr lang="en-US" b="1" dirty="0">
                <a:solidFill>
                  <a:srgbClr val="002060"/>
                </a:solidFill>
                <a:effectLst/>
                <a:latin typeface="Arial"/>
                <a:ea typeface="Aptos" panose="020B0004020202020204" pitchFamily="34" charset="0"/>
                <a:cs typeface="Calibri"/>
              </a:rPr>
              <a:t>:  </a:t>
            </a:r>
            <a:endParaRPr lang="en-US" b="1"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latin typeface="Arial"/>
                <a:ea typeface="Aptos" panose="020B0004020202020204" pitchFamily="34" charset="0"/>
                <a:cs typeface="Calibri"/>
              </a:rPr>
              <a:t>The</a:t>
            </a:r>
            <a:r>
              <a:rPr lang="en-US" sz="2000" dirty="0">
                <a:solidFill>
                  <a:srgbClr val="002060"/>
                </a:solidFill>
                <a:effectLst/>
                <a:latin typeface="Arial"/>
                <a:ea typeface="Aptos" panose="020B0004020202020204" pitchFamily="34" charset="0"/>
                <a:cs typeface="Calibri"/>
              </a:rPr>
              <a:t> price</a:t>
            </a:r>
            <a:r>
              <a:rPr lang="en-US" sz="2000" dirty="0">
                <a:solidFill>
                  <a:srgbClr val="002060"/>
                </a:solidFill>
                <a:latin typeface="Arial"/>
                <a:ea typeface="Aptos" panose="020B0004020202020204" pitchFamily="34" charset="0"/>
                <a:cs typeface="Calibri"/>
              </a:rPr>
              <a:t> will</a:t>
            </a:r>
            <a:r>
              <a:rPr lang="en-US" sz="2000" dirty="0">
                <a:solidFill>
                  <a:srgbClr val="002060"/>
                </a:solidFill>
                <a:effectLst/>
                <a:latin typeface="Arial"/>
                <a:ea typeface="Aptos" panose="020B0004020202020204" pitchFamily="34" charset="0"/>
                <a:cs typeface="Calibri"/>
              </a:rPr>
              <a:t> </a:t>
            </a:r>
            <a:r>
              <a:rPr lang="en-US" sz="2000" dirty="0">
                <a:solidFill>
                  <a:srgbClr val="002060"/>
                </a:solidFill>
                <a:latin typeface="Arial"/>
                <a:ea typeface="Aptos" panose="020B0004020202020204" pitchFamily="34" charset="0"/>
                <a:cs typeface="Calibri"/>
              </a:rPr>
              <a:t>change depending</a:t>
            </a:r>
            <a:r>
              <a:rPr lang="en-US" sz="2000" dirty="0">
                <a:solidFill>
                  <a:srgbClr val="002060"/>
                </a:solidFill>
                <a:effectLst/>
                <a:latin typeface="Arial"/>
                <a:ea typeface="Aptos" panose="020B0004020202020204" pitchFamily="34" charset="0"/>
                <a:cs typeface="Calibri"/>
              </a:rPr>
              <a:t> on the date or </a:t>
            </a:r>
            <a:r>
              <a:rPr lang="en-US" sz="2000" dirty="0">
                <a:solidFill>
                  <a:srgbClr val="002060"/>
                </a:solidFill>
                <a:latin typeface="Arial"/>
                <a:ea typeface="Aptos" panose="020B0004020202020204" pitchFamily="34" charset="0"/>
                <a:cs typeface="Calibri"/>
              </a:rPr>
              <a:t>time and is</a:t>
            </a:r>
            <a:r>
              <a:rPr lang="en-US" sz="2000" dirty="0">
                <a:solidFill>
                  <a:srgbClr val="002060"/>
                </a:solidFill>
                <a:effectLst/>
                <a:latin typeface="Arial"/>
                <a:ea typeface="Aptos" panose="020B0004020202020204" pitchFamily="34" charset="0"/>
                <a:cs typeface="Calibri"/>
              </a:rPr>
              <a:t> influenced by factors such as seasonal demand, special events, holidays, or time-specific promotions.</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Currently, Non-Resident</a:t>
            </a:r>
            <a:r>
              <a:rPr lang="en-US" sz="2000" dirty="0">
                <a:solidFill>
                  <a:srgbClr val="002060"/>
                </a:solidFill>
                <a:latin typeface="Arial"/>
                <a:ea typeface="Aptos" panose="020B0004020202020204" pitchFamily="34" charset="0"/>
                <a:cs typeface="Calibri"/>
              </a:rPr>
              <a:t> (</a:t>
            </a:r>
            <a:r>
              <a:rPr lang="en-US" sz="2000" dirty="0">
                <a:solidFill>
                  <a:srgbClr val="002060"/>
                </a:solidFill>
                <a:effectLst/>
                <a:latin typeface="Arial"/>
                <a:ea typeface="Aptos" panose="020B0004020202020204" pitchFamily="34" charset="0"/>
                <a:cs typeface="Calibri"/>
              </a:rPr>
              <a:t>also known as Magic Your Way products</a:t>
            </a:r>
            <a:r>
              <a:rPr lang="en-US" sz="2000" dirty="0">
                <a:solidFill>
                  <a:srgbClr val="002060"/>
                </a:solidFill>
                <a:latin typeface="Arial"/>
                <a:ea typeface="Aptos" panose="020B0004020202020204" pitchFamily="34" charset="0"/>
                <a:cs typeface="Calibri"/>
              </a:rPr>
              <a:t>)</a:t>
            </a:r>
            <a:r>
              <a:rPr lang="en-US" sz="2000" dirty="0">
                <a:solidFill>
                  <a:srgbClr val="002060"/>
                </a:solidFill>
                <a:effectLst/>
                <a:latin typeface="Arial"/>
                <a:ea typeface="Aptos" panose="020B0004020202020204" pitchFamily="34" charset="0"/>
                <a:cs typeface="Calibri"/>
              </a:rPr>
              <a:t> will transition to date-based pricing.</a:t>
            </a:r>
          </a:p>
          <a:p>
            <a:pPr marL="742950" lvl="1" indent="-285750">
              <a:buFont typeface="Arial"/>
              <a:buChar char="•"/>
            </a:pPr>
            <a:r>
              <a:rPr lang="en-US" sz="2000" dirty="0">
                <a:solidFill>
                  <a:srgbClr val="002060"/>
                </a:solidFill>
                <a:latin typeface="Arial"/>
                <a:cs typeface="Calibri"/>
              </a:rPr>
              <a:t>Reservations no longer required – arrival date is the customer reservation start date.</a:t>
            </a:r>
            <a:endParaRPr lang="en-US" dirty="0">
              <a:solidFill>
                <a:srgbClr val="002060"/>
              </a:solidFill>
              <a:latin typeface="Arial"/>
              <a:cs typeface="Arial"/>
            </a:endParaRPr>
          </a:p>
          <a:p>
            <a:pPr marL="285750" marR="0" indent="-285750">
              <a:buFont typeface="Arial"/>
              <a:buChar char="•"/>
            </a:pPr>
            <a:endParaRPr lang="en-US" sz="2400" dirty="0">
              <a:solidFill>
                <a:srgbClr val="002060"/>
              </a:solidFill>
              <a:latin typeface="Arial"/>
              <a:ea typeface="Aptos" panose="020B0004020202020204" pitchFamily="34" charset="0"/>
              <a:cs typeface="Calibri" panose="020F0502020204030204" pitchFamily="34" charset="0"/>
            </a:endParaRPr>
          </a:p>
          <a:p>
            <a:pPr marL="285750" indent="-285750">
              <a:buFont typeface="Arial"/>
              <a:buChar char="•"/>
            </a:pPr>
            <a:r>
              <a:rPr lang="en-US" sz="2400" b="1" dirty="0">
                <a:solidFill>
                  <a:srgbClr val="002060"/>
                </a:solidFill>
                <a:latin typeface="Arial"/>
                <a:ea typeface="Calibri"/>
                <a:cs typeface="Calibri"/>
              </a:rPr>
              <a:t>Flexible Pricing (dynamic pricing – coming soon):</a:t>
            </a:r>
            <a:r>
              <a:rPr lang="en-US" b="1" dirty="0">
                <a:solidFill>
                  <a:srgbClr val="002060"/>
                </a:solidFill>
                <a:latin typeface="Arial"/>
                <a:ea typeface="Calibri"/>
                <a:cs typeface="Calibri"/>
              </a:rPr>
              <a:t>  </a:t>
            </a:r>
          </a:p>
          <a:p>
            <a:pPr marL="742950" lvl="1" indent="-285750">
              <a:buFont typeface="Arial"/>
              <a:buChar char="•"/>
            </a:pPr>
            <a:r>
              <a:rPr lang="en-US" sz="2000" dirty="0">
                <a:solidFill>
                  <a:srgbClr val="002060"/>
                </a:solidFill>
                <a:latin typeface="Arial"/>
                <a:ea typeface="Calibri"/>
                <a:cs typeface="Calibri"/>
              </a:rPr>
              <a:t>The price will change depending on the date of travel, as well as the date of booking (guests' an airline ticket). </a:t>
            </a:r>
          </a:p>
          <a:p>
            <a:pPr marL="742950" lvl="1" indent="-285750">
              <a:buFont typeface="Arial"/>
              <a:buChar char="•"/>
            </a:pPr>
            <a:r>
              <a:rPr lang="en-US" sz="2000" dirty="0">
                <a:solidFill>
                  <a:srgbClr val="002060"/>
                </a:solidFill>
                <a:latin typeface="Arial"/>
                <a:ea typeface="Calibri"/>
                <a:cs typeface="Calibri"/>
              </a:rPr>
              <a:t>The further in advance the guests' books, the chances the price will be lower (but not guaranteed). </a:t>
            </a:r>
            <a:endParaRPr lang="en-US" sz="2000" dirty="0">
              <a:solidFill>
                <a:srgbClr val="002060"/>
              </a:solidFill>
              <a:latin typeface="Arial"/>
              <a:ea typeface="Calibri"/>
              <a:cs typeface="Calibri" panose="020F0502020204030204" pitchFamily="34" charset="0"/>
            </a:endParaRPr>
          </a:p>
          <a:p>
            <a:endParaRPr lang="en-US" dirty="0">
              <a:latin typeface="Arial"/>
              <a:cs typeface="Arial"/>
            </a:endParaRPr>
          </a:p>
          <a:p>
            <a:endParaRPr lang="en-US" dirty="0">
              <a:latin typeface="Arial"/>
              <a:cs typeface="Arial"/>
            </a:endParaRPr>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3"/>
          <a:stretch>
            <a:fillRect/>
          </a:stretch>
        </p:blipFill>
        <p:spPr>
          <a:xfrm>
            <a:off x="10207690" y="18684"/>
            <a:ext cx="1547270" cy="802718"/>
          </a:xfrm>
          <a:prstGeom prst="rect">
            <a:avLst/>
          </a:prstGeom>
        </p:spPr>
      </p:pic>
      <p:sp>
        <p:nvSpPr>
          <p:cNvPr id="5" name="TextBox 4">
            <a:extLst>
              <a:ext uri="{FF2B5EF4-FFF2-40B4-BE49-F238E27FC236}">
                <a16:creationId xmlns:a16="http://schemas.microsoft.com/office/drawing/2014/main" id="{9839138E-B21C-962A-334B-5E8F380805C1}"/>
              </a:ext>
            </a:extLst>
          </p:cNvPr>
          <p:cNvSpPr txBox="1"/>
          <p:nvPr/>
        </p:nvSpPr>
        <p:spPr>
          <a:xfrm>
            <a:off x="274986" y="166618"/>
            <a:ext cx="9745314"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Key Definitions </a:t>
            </a:r>
          </a:p>
        </p:txBody>
      </p:sp>
      <p:sp>
        <p:nvSpPr>
          <p:cNvPr id="4" name="Slide Number Placeholder 3">
            <a:extLst>
              <a:ext uri="{FF2B5EF4-FFF2-40B4-BE49-F238E27FC236}">
                <a16:creationId xmlns:a16="http://schemas.microsoft.com/office/drawing/2014/main" id="{FD2ADF88-46BD-9A12-C3D3-4AE1D2DB3061}"/>
              </a:ext>
            </a:extLst>
          </p:cNvPr>
          <p:cNvSpPr>
            <a:spLocks noGrp="1"/>
          </p:cNvSpPr>
          <p:nvPr>
            <p:ph type="sldNum" sz="quarter" idx="12"/>
          </p:nvPr>
        </p:nvSpPr>
        <p:spPr/>
        <p:txBody>
          <a:bodyPr/>
          <a:lstStyle/>
          <a:p>
            <a:fld id="{5E4DE196-8A13-4FF7-A07E-102851959EAB}" type="slidenum">
              <a:rPr lang="en-US" dirty="0"/>
              <a:t>4</a:t>
            </a:fld>
            <a:endParaRPr lang="en-US"/>
          </a:p>
        </p:txBody>
      </p:sp>
      <p:sp>
        <p:nvSpPr>
          <p:cNvPr id="7" name="Footer Placeholder 6">
            <a:extLst>
              <a:ext uri="{FF2B5EF4-FFF2-40B4-BE49-F238E27FC236}">
                <a16:creationId xmlns:a16="http://schemas.microsoft.com/office/drawing/2014/main" id="{3B21D714-A009-AD85-5BF2-15C02AAD034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12515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8C667-91B0-58E3-CBAE-90D2663BD49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52E247E-1253-FC18-5A88-953D0F910EB0}"/>
              </a:ext>
            </a:extLst>
          </p:cNvPr>
          <p:cNvSpPr txBox="1"/>
          <p:nvPr/>
        </p:nvSpPr>
        <p:spPr>
          <a:xfrm>
            <a:off x="540198" y="1127666"/>
            <a:ext cx="11111603" cy="7294305"/>
          </a:xfrm>
          <a:prstGeom prst="rect">
            <a:avLst/>
          </a:prstGeom>
          <a:noFill/>
        </p:spPr>
        <p:txBody>
          <a:bodyPr wrap="square" lIns="91440" tIns="45720" rIns="91440" bIns="45720" rtlCol="0" anchor="t">
            <a:spAutoFit/>
          </a:bodyPr>
          <a:lstStyle/>
          <a:p>
            <a:pPr marL="342900" indent="-342900">
              <a:buFont typeface="Arial"/>
              <a:buChar char="•"/>
            </a:pPr>
            <a:r>
              <a:rPr lang="en-US" sz="1600" b="1" dirty="0">
                <a:solidFill>
                  <a:srgbClr val="002060"/>
                </a:solidFill>
                <a:latin typeface="Arial"/>
                <a:cs typeface="Calibri"/>
              </a:rPr>
              <a:t>Price Codes: </a:t>
            </a:r>
            <a:r>
              <a:rPr lang="en-US" sz="1600" dirty="0">
                <a:solidFill>
                  <a:srgbClr val="002060"/>
                </a:solidFill>
                <a:latin typeface="Arial"/>
                <a:cs typeface="Calibri"/>
              </a:rPr>
              <a:t>All tickets will be getting new price codes, naming conventions, and </a:t>
            </a:r>
            <a:r>
              <a:rPr lang="en-US" sz="1600" dirty="0" err="1">
                <a:solidFill>
                  <a:srgbClr val="002060"/>
                </a:solidFill>
                <a:latin typeface="Arial"/>
                <a:cs typeface="Calibri"/>
              </a:rPr>
              <a:t>RecTrac</a:t>
            </a:r>
            <a:r>
              <a:rPr lang="en-US" sz="1600" dirty="0">
                <a:solidFill>
                  <a:srgbClr val="002060"/>
                </a:solidFill>
                <a:latin typeface="Arial"/>
                <a:cs typeface="Calibri"/>
              </a:rPr>
              <a:t> ID’s.</a:t>
            </a:r>
            <a:endParaRPr lang="en-US" sz="1600" dirty="0">
              <a:solidFill>
                <a:srgbClr val="002060"/>
              </a:solidFill>
            </a:endParaRPr>
          </a:p>
          <a:p>
            <a:endParaRPr lang="en-US" sz="1600" b="1" dirty="0">
              <a:solidFill>
                <a:srgbClr val="002060"/>
              </a:solidFill>
              <a:latin typeface="Arial"/>
              <a:cs typeface="Calibri" panose="020F0502020204030204" pitchFamily="34" charset="0"/>
            </a:endParaRPr>
          </a:p>
          <a:p>
            <a:pPr marL="285750" indent="-285750">
              <a:buFont typeface="Arial"/>
              <a:buChar char="•"/>
            </a:pPr>
            <a:r>
              <a:rPr lang="en-US" sz="1600" b="1" dirty="0">
                <a:solidFill>
                  <a:srgbClr val="002060"/>
                </a:solidFill>
                <a:latin typeface="Arial"/>
                <a:cs typeface="Calibri"/>
              </a:rPr>
              <a:t> Static Tickets: </a:t>
            </a:r>
            <a:endParaRPr lang="en-US" sz="1600" dirty="0">
              <a:solidFill>
                <a:srgbClr val="002060"/>
              </a:solidFill>
              <a:latin typeface="Arial"/>
              <a:cs typeface="Calibri"/>
            </a:endParaRPr>
          </a:p>
          <a:p>
            <a:pPr marL="742950" lvl="1" indent="-285750">
              <a:buFont typeface="Arial"/>
              <a:buChar char="•"/>
            </a:pPr>
            <a:r>
              <a:rPr lang="en-US" sz="1600" dirty="0">
                <a:solidFill>
                  <a:srgbClr val="002060"/>
                </a:solidFill>
                <a:latin typeface="Arial"/>
                <a:cs typeface="Calibri"/>
              </a:rPr>
              <a:t>MTP will continue to send set ticket pricing structure. </a:t>
            </a:r>
          </a:p>
          <a:p>
            <a:pPr marL="742950" lvl="1" indent="-285750">
              <a:buFont typeface="Arial"/>
              <a:buChar char="•"/>
            </a:pPr>
            <a:r>
              <a:rPr lang="en-US" sz="1600" dirty="0" err="1">
                <a:solidFill>
                  <a:srgbClr val="002060"/>
                </a:solidFill>
                <a:latin typeface="Arial"/>
                <a:cs typeface="Calibri"/>
              </a:rPr>
              <a:t>Rectrac</a:t>
            </a:r>
            <a:r>
              <a:rPr lang="en-US" sz="1600" dirty="0">
                <a:solidFill>
                  <a:srgbClr val="002060"/>
                </a:solidFill>
                <a:latin typeface="Arial"/>
                <a:cs typeface="Calibri"/>
              </a:rPr>
              <a:t> Ticket imports will be manually created and provided by MTP with the pricing enouncement emails.</a:t>
            </a:r>
            <a:endParaRPr lang="en-US" sz="1600" dirty="0">
              <a:solidFill>
                <a:srgbClr val="002060"/>
              </a:solidFill>
            </a:endParaRPr>
          </a:p>
          <a:p>
            <a:endParaRPr lang="en-US" sz="1600" dirty="0">
              <a:solidFill>
                <a:srgbClr val="002060"/>
              </a:solidFill>
              <a:latin typeface="Arial"/>
              <a:cs typeface="Calibri" panose="020F0502020204030204" pitchFamily="34" charset="0"/>
            </a:endParaRPr>
          </a:p>
          <a:p>
            <a:pPr marL="285750" indent="-285750">
              <a:buFont typeface="Arial"/>
              <a:buChar char="•"/>
            </a:pPr>
            <a:r>
              <a:rPr lang="en-US" sz="1600" b="1" dirty="0">
                <a:solidFill>
                  <a:srgbClr val="002060"/>
                </a:solidFill>
                <a:latin typeface="Arial"/>
                <a:cs typeface="Calibri"/>
              </a:rPr>
              <a:t> Date-Based and Dynamic Pricing: </a:t>
            </a:r>
            <a:endParaRPr lang="en-US" sz="1600" i="1" u="sng" dirty="0">
              <a:solidFill>
                <a:srgbClr val="002060"/>
              </a:solidFill>
              <a:latin typeface="Arial"/>
              <a:cs typeface="Calibri"/>
            </a:endParaRPr>
          </a:p>
          <a:p>
            <a:pPr marL="742950" lvl="1" indent="-285750">
              <a:buFont typeface="Arial"/>
              <a:buChar char="•"/>
            </a:pPr>
            <a:r>
              <a:rPr lang="en-US" sz="1600" i="1" u="sng" dirty="0">
                <a:solidFill>
                  <a:srgbClr val="002060"/>
                </a:solidFill>
                <a:latin typeface="Arial"/>
                <a:cs typeface="Calibri"/>
              </a:rPr>
              <a:t>Disney is transitioning to percentage-based discounts. </a:t>
            </a:r>
            <a:endParaRPr lang="en-US" sz="1600" dirty="0">
              <a:solidFill>
                <a:srgbClr val="002060"/>
              </a:solidFill>
              <a:latin typeface="Arial"/>
              <a:cs typeface="Calibri"/>
            </a:endParaRPr>
          </a:p>
          <a:p>
            <a:pPr marL="742950" lvl="1" indent="-285750">
              <a:buFont typeface="Arial"/>
              <a:buChar char="•"/>
            </a:pPr>
            <a:r>
              <a:rPr lang="en-US" sz="1600" dirty="0">
                <a:solidFill>
                  <a:srgbClr val="002060"/>
                </a:solidFill>
                <a:latin typeface="Arial"/>
                <a:cs typeface="Calibri"/>
              </a:rPr>
              <a:t>Disney will set a discount percentage on each product and will vary based on the travel date at the time of purchase.</a:t>
            </a:r>
          </a:p>
          <a:p>
            <a:pPr marL="742950" lvl="1" indent="-285750">
              <a:buFont typeface="Arial"/>
              <a:buChar char="•"/>
            </a:pPr>
            <a:r>
              <a:rPr lang="en-US" sz="1600" dirty="0">
                <a:solidFill>
                  <a:srgbClr val="002060"/>
                </a:solidFill>
                <a:latin typeface="Arial"/>
                <a:cs typeface="Calibri"/>
              </a:rPr>
              <a:t>All 3-10 day tickets will have at a minimum a 20% discount off the gate price + tax. </a:t>
            </a:r>
          </a:p>
          <a:p>
            <a:pPr marL="742950" lvl="1" indent="-285750">
              <a:buFont typeface="Arial"/>
              <a:buChar char="•"/>
            </a:pPr>
            <a:r>
              <a:rPr lang="en-US" sz="1600" dirty="0">
                <a:solidFill>
                  <a:srgbClr val="002060"/>
                </a:solidFill>
                <a:latin typeface="Arial"/>
                <a:cs typeface="Calibri"/>
              </a:rPr>
              <a:t>1-2 day tickets will have a discount average of 11-12% off the gate price + tax.</a:t>
            </a:r>
            <a:endParaRPr lang="en-US" sz="1600" dirty="0">
              <a:solidFill>
                <a:srgbClr val="002060"/>
              </a:solidFill>
              <a:latin typeface="Aptos Light"/>
              <a:cs typeface="Calibri"/>
            </a:endParaRPr>
          </a:p>
          <a:p>
            <a:pPr marL="742950" lvl="1" indent="-285750">
              <a:buFont typeface="Arial"/>
              <a:buChar char="•"/>
            </a:pPr>
            <a:r>
              <a:rPr lang="en-US" sz="1600" dirty="0">
                <a:solidFill>
                  <a:srgbClr val="002060"/>
                </a:solidFill>
                <a:latin typeface="Arial"/>
                <a:cs typeface="Calibri"/>
              </a:rPr>
              <a:t>Water park tickets not be discounted; however, bases will receive an average 5% commission. </a:t>
            </a:r>
          </a:p>
          <a:p>
            <a:pPr marL="742950" lvl="1" indent="-285750">
              <a:buFont typeface="Arial"/>
              <a:buChar char="•"/>
            </a:pPr>
            <a:r>
              <a:rPr lang="en-US" sz="1600" dirty="0">
                <a:solidFill>
                  <a:srgbClr val="002060"/>
                </a:solidFill>
                <a:latin typeface="Arial"/>
                <a:cs typeface="Calibri"/>
              </a:rPr>
              <a:t>Each time a new price is sold in TMS a new price code will be automatically generated. </a:t>
            </a:r>
          </a:p>
          <a:p>
            <a:pPr marL="285750" indent="-285750">
              <a:buFont typeface="Arial"/>
              <a:buChar char="•"/>
            </a:pPr>
            <a:endParaRPr lang="en-US" sz="1600" b="1" dirty="0">
              <a:solidFill>
                <a:srgbClr val="002060"/>
              </a:solidFill>
              <a:latin typeface="Arial"/>
              <a:cs typeface="Calibri"/>
            </a:endParaRPr>
          </a:p>
          <a:p>
            <a:pPr marL="285750" indent="-285750">
              <a:buFont typeface="Arial"/>
              <a:buChar char="•"/>
            </a:pPr>
            <a:r>
              <a:rPr lang="en-US" sz="1600" b="1" dirty="0">
                <a:solidFill>
                  <a:srgbClr val="002060"/>
                </a:solidFill>
                <a:latin typeface="Arial"/>
                <a:cs typeface="Calibri"/>
              </a:rPr>
              <a:t>Retail Price: </a:t>
            </a:r>
            <a:endParaRPr lang="en-US" sz="1600" dirty="0">
              <a:solidFill>
                <a:srgbClr val="002060"/>
              </a:solidFill>
              <a:latin typeface="Aptos Light"/>
              <a:cs typeface="Calibri"/>
            </a:endParaRPr>
          </a:p>
          <a:p>
            <a:pPr marL="742950" lvl="1" indent="-285750">
              <a:buFont typeface="Arial,Sans-Serif"/>
              <a:buChar char="•"/>
            </a:pPr>
            <a:r>
              <a:rPr lang="en-US" sz="1600" dirty="0">
                <a:solidFill>
                  <a:srgbClr val="002060"/>
                </a:solidFill>
                <a:latin typeface="Arial"/>
                <a:cs typeface="Calibri"/>
              </a:rPr>
              <a:t>Based on the pricing configurations, Resale and Total Retail price will be displayed in the TMS Ticket portals for sellers.  </a:t>
            </a:r>
            <a:endParaRPr lang="en-US" sz="1600" dirty="0">
              <a:solidFill>
                <a:srgbClr val="002060"/>
              </a:solidFill>
              <a:latin typeface="Aptos Light"/>
              <a:cs typeface="Calibri"/>
            </a:endParaRPr>
          </a:p>
          <a:p>
            <a:pPr marL="742950" lvl="1" indent="-285750">
              <a:buFont typeface="Arial,Sans-Serif"/>
              <a:buChar char="•"/>
            </a:pPr>
            <a:r>
              <a:rPr lang="en-US" sz="1600" dirty="0">
                <a:solidFill>
                  <a:srgbClr val="002060"/>
                </a:solidFill>
                <a:latin typeface="Arial"/>
                <a:cs typeface="Calibri"/>
              </a:rPr>
              <a:t>These should be used at the time of order to input into their POS systems to complete the sale.</a:t>
            </a:r>
            <a:endParaRPr lang="en-US" sz="1600" dirty="0">
              <a:solidFill>
                <a:srgbClr val="002060"/>
              </a:solidFill>
            </a:endParaRPr>
          </a:p>
          <a:p>
            <a:endParaRPr lang="en-US" sz="1600" dirty="0">
              <a:solidFill>
                <a:srgbClr val="002060"/>
              </a:solidFill>
              <a:latin typeface="Arial"/>
              <a:cs typeface="Calibri" panose="020F0502020204030204" pitchFamily="34" charset="0"/>
            </a:endParaRPr>
          </a:p>
          <a:p>
            <a:pPr marL="342900" indent="-342900">
              <a:buFont typeface="Arial"/>
              <a:buChar char="•"/>
            </a:pPr>
            <a:r>
              <a:rPr lang="en-US" sz="1600" b="1" dirty="0">
                <a:solidFill>
                  <a:srgbClr val="002060"/>
                </a:solidFill>
                <a:latin typeface="Arial"/>
                <a:cs typeface="Calibri"/>
              </a:rPr>
              <a:t>Base Cost and Base Net (Commission): </a:t>
            </a:r>
            <a:r>
              <a:rPr lang="en-US" sz="1600" dirty="0">
                <a:solidFill>
                  <a:srgbClr val="002060"/>
                </a:solidFill>
                <a:latin typeface="Arial"/>
                <a:cs typeface="Calibri"/>
              </a:rPr>
              <a:t>Will be available in a new Disney Sales Detail Report.</a:t>
            </a:r>
          </a:p>
          <a:p>
            <a:pPr marL="0" marR="0">
              <a:spcBef>
                <a:spcPts val="0"/>
              </a:spcBef>
              <a:spcAft>
                <a:spcPts val="0"/>
              </a:spcAft>
            </a:pPr>
            <a:endParaRPr lang="en-US" sz="2000" dirty="0">
              <a:solidFill>
                <a:schemeClr val="accent1">
                  <a:lumMod val="75000"/>
                </a:schemeClr>
              </a:solidFill>
              <a:effectLst/>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400" dirty="0">
              <a:latin typeface="Aptos" panose="020B0004020202020204" pitchFamily="34" charset="0"/>
              <a:ea typeface="Aptos" panose="020B0004020202020204" pitchFamily="34" charset="0"/>
              <a:cs typeface="Aptos" panose="020B000402020202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p>
        </p:txBody>
      </p:sp>
      <p:cxnSp>
        <p:nvCxnSpPr>
          <p:cNvPr id="3" name="Straight Connector 2">
            <a:extLst>
              <a:ext uri="{FF2B5EF4-FFF2-40B4-BE49-F238E27FC236}">
                <a16:creationId xmlns:a16="http://schemas.microsoft.com/office/drawing/2014/main" id="{281D08FD-9DE1-D90C-B0A3-D211C8D1642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2BEDE72-64E5-C51C-2A6A-E3D8D824C070}"/>
              </a:ext>
            </a:extLst>
          </p:cNvPr>
          <p:cNvPicPr>
            <a:picLocks noChangeAspect="1"/>
          </p:cNvPicPr>
          <p:nvPr/>
        </p:nvPicPr>
        <p:blipFill>
          <a:blip r:embed="rId3"/>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7FA4E490-2DA5-FEE1-C8CA-1D5C767C5740}"/>
              </a:ext>
            </a:extLst>
          </p:cNvPr>
          <p:cNvSpPr txBox="1"/>
          <p:nvPr/>
        </p:nvSpPr>
        <p:spPr>
          <a:xfrm>
            <a:off x="274986" y="166618"/>
            <a:ext cx="9504014"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Pricing Structure Impacts</a:t>
            </a:r>
            <a:r>
              <a:rPr lang="en-US" sz="3600" dirty="0">
                <a:solidFill>
                  <a:schemeClr val="accent5">
                    <a:lumMod val="50000"/>
                  </a:schemeClr>
                </a:solidFill>
              </a:rPr>
              <a:t> </a:t>
            </a:r>
          </a:p>
        </p:txBody>
      </p:sp>
      <p:sp>
        <p:nvSpPr>
          <p:cNvPr id="4" name="Slide Number Placeholder 3">
            <a:extLst>
              <a:ext uri="{FF2B5EF4-FFF2-40B4-BE49-F238E27FC236}">
                <a16:creationId xmlns:a16="http://schemas.microsoft.com/office/drawing/2014/main" id="{FDDEB6A5-0DEB-9B26-222D-7C279568E3EF}"/>
              </a:ext>
            </a:extLst>
          </p:cNvPr>
          <p:cNvSpPr>
            <a:spLocks noGrp="1"/>
          </p:cNvSpPr>
          <p:nvPr>
            <p:ph type="sldNum" sz="quarter" idx="12"/>
          </p:nvPr>
        </p:nvSpPr>
        <p:spPr/>
        <p:txBody>
          <a:bodyPr/>
          <a:lstStyle/>
          <a:p>
            <a:fld id="{5E4DE196-8A13-4FF7-A07E-102851959EAB}" type="slidenum">
              <a:rPr lang="en-US" dirty="0"/>
              <a:t>5</a:t>
            </a:fld>
            <a:endParaRPr lang="en-US"/>
          </a:p>
        </p:txBody>
      </p:sp>
      <p:sp>
        <p:nvSpPr>
          <p:cNvPr id="7" name="Footer Placeholder 6">
            <a:extLst>
              <a:ext uri="{FF2B5EF4-FFF2-40B4-BE49-F238E27FC236}">
                <a16:creationId xmlns:a16="http://schemas.microsoft.com/office/drawing/2014/main" id="{277C8E1B-3C96-78B4-0044-7CB37A4A7E71}"/>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265129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027BA-C274-558F-C0F5-8987DCA9BCB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52BDDC3-A18A-D453-DD01-8F65FDA5D41C}"/>
              </a:ext>
            </a:extLst>
          </p:cNvPr>
          <p:cNvSpPr txBox="1"/>
          <p:nvPr/>
        </p:nvSpPr>
        <p:spPr>
          <a:xfrm>
            <a:off x="-1101" y="6343178"/>
            <a:ext cx="11446844" cy="369332"/>
          </a:xfrm>
          <a:prstGeom prst="rect">
            <a:avLst/>
          </a:prstGeom>
          <a:noFill/>
        </p:spPr>
        <p:txBody>
          <a:bodyPr wrap="square" lIns="91440" tIns="45720" rIns="91440" bIns="45720" rtlCol="0" anchor="t">
            <a:spAutoFit/>
          </a:bodyPr>
          <a:lstStyle/>
          <a:p>
            <a:pPr marL="800100" lvl="1" indent="-342900">
              <a:buFont typeface="Arial"/>
              <a:buChar char="•"/>
            </a:pPr>
            <a:r>
              <a:rPr lang="en-US" b="1" dirty="0">
                <a:solidFill>
                  <a:srgbClr val="002060"/>
                </a:solidFill>
                <a:latin typeface="Arial"/>
              </a:rPr>
              <a:t>Enouncement</a:t>
            </a:r>
            <a:r>
              <a:rPr lang="en-US" b="1" baseline="0" dirty="0">
                <a:solidFill>
                  <a:srgbClr val="002060"/>
                </a:solidFill>
                <a:latin typeface="Arial"/>
              </a:rPr>
              <a:t>: TBD </a:t>
            </a:r>
            <a:endParaRPr lang="en-US" dirty="0">
              <a:solidFill>
                <a:srgbClr val="002060"/>
              </a:solidFill>
              <a:latin typeface="Arial"/>
              <a:cs typeface="Arial"/>
            </a:endParaRPr>
          </a:p>
        </p:txBody>
      </p:sp>
      <p:cxnSp>
        <p:nvCxnSpPr>
          <p:cNvPr id="3" name="Straight Connector 2">
            <a:extLst>
              <a:ext uri="{FF2B5EF4-FFF2-40B4-BE49-F238E27FC236}">
                <a16:creationId xmlns:a16="http://schemas.microsoft.com/office/drawing/2014/main" id="{31601893-971B-AFCB-E604-E05934775A19}"/>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CD6D303-C016-CE19-32C9-1514007371C1}"/>
              </a:ext>
            </a:extLst>
          </p:cNvPr>
          <p:cNvPicPr>
            <a:picLocks noChangeAspect="1"/>
          </p:cNvPicPr>
          <p:nvPr/>
        </p:nvPicPr>
        <p:blipFill>
          <a:blip r:embed="rId3"/>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4C321EE9-040C-C0AB-E9F9-9A5C6387D71B}"/>
              </a:ext>
            </a:extLst>
          </p:cNvPr>
          <p:cNvSpPr txBox="1"/>
          <p:nvPr/>
        </p:nvSpPr>
        <p:spPr>
          <a:xfrm>
            <a:off x="274986" y="166618"/>
            <a:ext cx="9736847"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Product Changes</a:t>
            </a:r>
          </a:p>
        </p:txBody>
      </p:sp>
      <p:sp>
        <p:nvSpPr>
          <p:cNvPr id="4" name="Slide Number Placeholder 3">
            <a:extLst>
              <a:ext uri="{FF2B5EF4-FFF2-40B4-BE49-F238E27FC236}">
                <a16:creationId xmlns:a16="http://schemas.microsoft.com/office/drawing/2014/main" id="{7054A6D1-A2D9-B0A5-BC02-D108CA59166E}"/>
              </a:ext>
            </a:extLst>
          </p:cNvPr>
          <p:cNvSpPr>
            <a:spLocks noGrp="1"/>
          </p:cNvSpPr>
          <p:nvPr>
            <p:ph type="sldNum" sz="quarter" idx="12"/>
          </p:nvPr>
        </p:nvSpPr>
        <p:spPr/>
        <p:txBody>
          <a:bodyPr/>
          <a:lstStyle/>
          <a:p>
            <a:fld id="{5E4DE196-8A13-4FF7-A07E-102851959EAB}" type="slidenum">
              <a:rPr lang="en-US" dirty="0"/>
              <a:t>6</a:t>
            </a:fld>
            <a:endParaRPr lang="en-US"/>
          </a:p>
        </p:txBody>
      </p:sp>
      <p:sp>
        <p:nvSpPr>
          <p:cNvPr id="7" name="Footer Placeholder 6">
            <a:extLst>
              <a:ext uri="{FF2B5EF4-FFF2-40B4-BE49-F238E27FC236}">
                <a16:creationId xmlns:a16="http://schemas.microsoft.com/office/drawing/2014/main" id="{F8EA7963-4BAF-D489-73C6-E3318BD16F32}"/>
              </a:ext>
            </a:extLst>
          </p:cNvPr>
          <p:cNvSpPr>
            <a:spLocks noGrp="1"/>
          </p:cNvSpPr>
          <p:nvPr>
            <p:ph type="ftr" sz="quarter" idx="11"/>
          </p:nvPr>
        </p:nvSpPr>
        <p:spPr/>
        <p:txBody>
          <a:bodyPr/>
          <a:lstStyle/>
          <a:p>
            <a:r>
              <a:rPr lang="en-US"/>
              <a:t>UNCLASSIFIED</a:t>
            </a:r>
          </a:p>
        </p:txBody>
      </p:sp>
      <p:graphicFrame>
        <p:nvGraphicFramePr>
          <p:cNvPr id="8" name="Table 7">
            <a:extLst>
              <a:ext uri="{FF2B5EF4-FFF2-40B4-BE49-F238E27FC236}">
                <a16:creationId xmlns:a16="http://schemas.microsoft.com/office/drawing/2014/main" id="{2E6982FC-C887-769E-9B7A-4635B5FB4FB0}"/>
              </a:ext>
            </a:extLst>
          </p:cNvPr>
          <p:cNvGraphicFramePr>
            <a:graphicFrameLocks noGrp="1"/>
          </p:cNvGraphicFramePr>
          <p:nvPr>
            <p:extLst>
              <p:ext uri="{D42A27DB-BD31-4B8C-83A1-F6EECF244321}">
                <p14:modId xmlns:p14="http://schemas.microsoft.com/office/powerpoint/2010/main" val="1904456050"/>
              </p:ext>
            </p:extLst>
          </p:nvPr>
        </p:nvGraphicFramePr>
        <p:xfrm>
          <a:off x="2530723" y="1208289"/>
          <a:ext cx="8168640" cy="3088640"/>
        </p:xfrm>
        <a:graphic>
          <a:graphicData uri="http://schemas.openxmlformats.org/drawingml/2006/table">
            <a:tbl>
              <a:tblPr firstRow="1" bandRow="1">
                <a:tableStyleId>{5C22544A-7EE6-4342-B048-85BDC9FD1C3A}</a:tableStyleId>
              </a:tblPr>
              <a:tblGrid>
                <a:gridCol w="4084320">
                  <a:extLst>
                    <a:ext uri="{9D8B030D-6E8A-4147-A177-3AD203B41FA5}">
                      <a16:colId xmlns:a16="http://schemas.microsoft.com/office/drawing/2014/main" val="3786071820"/>
                    </a:ext>
                  </a:extLst>
                </a:gridCol>
                <a:gridCol w="4084320">
                  <a:extLst>
                    <a:ext uri="{9D8B030D-6E8A-4147-A177-3AD203B41FA5}">
                      <a16:colId xmlns:a16="http://schemas.microsoft.com/office/drawing/2014/main" val="2914457371"/>
                    </a:ext>
                  </a:extLst>
                </a:gridCol>
              </a:tblGrid>
              <a:tr h="370839">
                <a:tc gridSpan="2">
                  <a:txBody>
                    <a:bodyPr/>
                    <a:lstStyle/>
                    <a:p>
                      <a:pPr lvl="0" algn="ctr">
                        <a:buNone/>
                      </a:pPr>
                      <a:r>
                        <a:rPr lang="en-US" sz="2400" dirty="0">
                          <a:solidFill>
                            <a:srgbClr val="002060"/>
                          </a:solidFill>
                        </a:rPr>
                        <a:t>One Day Products</a:t>
                      </a:r>
                    </a:p>
                  </a:txBody>
                  <a:tcPr/>
                </a:tc>
                <a:tc hMerge="1">
                  <a:txBody>
                    <a:bodyPr/>
                    <a:lstStyle/>
                    <a:p>
                      <a:endParaRPr lang="en-US"/>
                    </a:p>
                  </a:txBody>
                  <a:tcPr/>
                </a:tc>
                <a:extLst>
                  <a:ext uri="{0D108BD9-81ED-4DB2-BD59-A6C34878D82A}">
                    <a16:rowId xmlns:a16="http://schemas.microsoft.com/office/drawing/2014/main" val="3926720382"/>
                  </a:ext>
                </a:extLst>
              </a:tr>
              <a:tr h="370840">
                <a:tc>
                  <a:txBody>
                    <a:bodyPr/>
                    <a:lstStyle/>
                    <a:p>
                      <a:pPr algn="ctr"/>
                      <a:r>
                        <a:rPr lang="en-US" sz="2400" b="1" i="1" u="sng" dirty="0">
                          <a:solidFill>
                            <a:srgbClr val="002060"/>
                          </a:solidFill>
                        </a:rPr>
                        <a:t>Removing </a:t>
                      </a:r>
                    </a:p>
                  </a:txBody>
                  <a:tcPr/>
                </a:tc>
                <a:tc>
                  <a:txBody>
                    <a:bodyPr/>
                    <a:lstStyle/>
                    <a:p>
                      <a:pPr marL="0" algn="ctr" defTabSz="914400" rtl="0" eaLnBrk="1" latinLnBrk="0" hangingPunct="1"/>
                      <a:r>
                        <a:rPr lang="en-US" sz="2400" b="1" i="1" u="sng" kern="1200" dirty="0">
                          <a:solidFill>
                            <a:srgbClr val="002060"/>
                          </a:solidFill>
                          <a:latin typeface="+mn-lt"/>
                          <a:ea typeface="+mn-ea"/>
                          <a:cs typeface="+mn-cs"/>
                        </a:rPr>
                        <a:t>Adding</a:t>
                      </a:r>
                    </a:p>
                  </a:txBody>
                  <a:tcPr/>
                </a:tc>
                <a:extLst>
                  <a:ext uri="{0D108BD9-81ED-4DB2-BD59-A6C34878D82A}">
                    <a16:rowId xmlns:a16="http://schemas.microsoft.com/office/drawing/2014/main" val="1982804101"/>
                  </a:ext>
                </a:extLst>
              </a:tr>
              <a:tr h="370840">
                <a:tc>
                  <a:txBody>
                    <a:bodyPr/>
                    <a:lstStyle/>
                    <a:p>
                      <a:pPr marL="285750" lvl="0" indent="-285750">
                        <a:buFont typeface="Arial"/>
                        <a:buChar char="•"/>
                      </a:pPr>
                      <a:r>
                        <a:rPr lang="en-US" sz="1800" b="0" i="0" u="none" strike="noStrike" noProof="0" dirty="0">
                          <a:solidFill>
                            <a:srgbClr val="002060"/>
                          </a:solidFill>
                          <a:latin typeface="Arial"/>
                        </a:rPr>
                        <a:t>1 Day Base</a:t>
                      </a:r>
                      <a:endParaRPr lang="en-US" sz="1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Animal Kingdom</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2257188875"/>
                  </a:ext>
                </a:extLst>
              </a:tr>
              <a:tr h="370840">
                <a:tc>
                  <a:txBody>
                    <a:bodyPr/>
                    <a:lstStyle/>
                    <a:p>
                      <a:pPr marL="285750" lvl="0" indent="-285750">
                        <a:buFont typeface="Arial"/>
                        <a:buChar char="•"/>
                      </a:pPr>
                      <a:r>
                        <a:rPr lang="en-US" sz="1800" b="0" i="0" u="none" strike="noStrike" noProof="0" dirty="0">
                          <a:solidFill>
                            <a:srgbClr val="002060"/>
                          </a:solidFill>
                          <a:latin typeface="Arial"/>
                        </a:rPr>
                        <a:t>1 Day Seasonal Hopper</a:t>
                      </a:r>
                      <a:endParaRPr lang="en-US" sz="1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Epcot</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4104575061"/>
                  </a:ext>
                </a:extLst>
              </a:tr>
              <a:tr h="370840">
                <a:tc>
                  <a:txBody>
                    <a:bodyPr/>
                    <a:lstStyle/>
                    <a:p>
                      <a:pPr marL="285750" lvl="0" indent="-285750" algn="l">
                        <a:lnSpc>
                          <a:spcPct val="100000"/>
                        </a:lnSpc>
                        <a:spcBef>
                          <a:spcPts val="0"/>
                        </a:spcBef>
                        <a:spcAft>
                          <a:spcPts val="0"/>
                        </a:spcAft>
                        <a:buFont typeface="Arial"/>
                        <a:buChar char="•"/>
                      </a:pPr>
                      <a:r>
                        <a:rPr lang="en-US" sz="1800" b="0" i="0" u="none" strike="noStrike" noProof="0" dirty="0">
                          <a:solidFill>
                            <a:srgbClr val="002060"/>
                          </a:solidFill>
                          <a:latin typeface="Arial"/>
                        </a:rPr>
                        <a:t>1 Day Seasonal Hopper Plus</a:t>
                      </a:r>
                    </a:p>
                    <a:p>
                      <a:pPr marL="342900" lvl="0" indent="-342900">
                        <a:buFont typeface="Arial"/>
                        <a:buChar char="•"/>
                      </a:pPr>
                      <a:endParaRPr lang="en-US" sz="2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Hollywood Studios</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1710411041"/>
                  </a:ext>
                </a:extLst>
              </a:tr>
              <a:tr h="370840">
                <a:tc>
                  <a:txBody>
                    <a:bodyPr/>
                    <a:lstStyle/>
                    <a:p>
                      <a:pPr marL="285750" indent="-285750">
                        <a:buFont typeface="Arial"/>
                        <a:buChar char="•"/>
                      </a:pPr>
                      <a:endParaRPr lang="en-US" sz="2000" dirty="0">
                        <a:solidFill>
                          <a:srgbClr val="002060"/>
                        </a:solidFill>
                      </a:endParaRPr>
                    </a:p>
                  </a:txBody>
                  <a:tcPr/>
                </a:tc>
                <a:tc>
                  <a:txBody>
                    <a:bodyPr/>
                    <a:lstStyle/>
                    <a:p>
                      <a:pPr marL="285750" lvl="0" indent="-285750" algn="l" defTabSz="914400" rtl="0" eaLnBrk="1" latinLnBrk="0" hangingPunct="1">
                        <a:lnSpc>
                          <a:spcPct val="100000"/>
                        </a:lnSpc>
                        <a:spcBef>
                          <a:spcPts val="0"/>
                        </a:spcBef>
                        <a:spcAft>
                          <a:spcPts val="0"/>
                        </a:spcAft>
                        <a:buFont typeface="Arial"/>
                        <a:buChar char="•"/>
                      </a:pPr>
                      <a:r>
                        <a:rPr lang="en-US" sz="1800" b="0" i="0" u="none" strike="noStrike" kern="1200" noProof="0" dirty="0">
                          <a:solidFill>
                            <a:srgbClr val="002060"/>
                          </a:solidFill>
                          <a:latin typeface="Arial"/>
                          <a:ea typeface="+mn-ea"/>
                          <a:cs typeface="+mn-cs"/>
                        </a:rPr>
                        <a:t>1 Day Magic Kingdom</a:t>
                      </a:r>
                    </a:p>
                    <a:p>
                      <a:pPr marL="285750" lvl="0" indent="-285750" algn="l" defTabSz="914400" rtl="0" eaLnBrk="1" latinLnBrk="0" hangingPunct="1">
                        <a:buFont typeface="Arial"/>
                        <a:buChar char="•"/>
                      </a:pP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1768855411"/>
                  </a:ext>
                </a:extLst>
              </a:tr>
            </a:tbl>
          </a:graphicData>
        </a:graphic>
      </p:graphicFrame>
      <p:graphicFrame>
        <p:nvGraphicFramePr>
          <p:cNvPr id="9" name="Table 8">
            <a:extLst>
              <a:ext uri="{FF2B5EF4-FFF2-40B4-BE49-F238E27FC236}">
                <a16:creationId xmlns:a16="http://schemas.microsoft.com/office/drawing/2014/main" id="{E855F6A4-C5A9-D28A-CDDC-3C7318A7B485}"/>
              </a:ext>
            </a:extLst>
          </p:cNvPr>
          <p:cNvGraphicFramePr>
            <a:graphicFrameLocks noGrp="1"/>
          </p:cNvGraphicFramePr>
          <p:nvPr>
            <p:extLst>
              <p:ext uri="{D42A27DB-BD31-4B8C-83A1-F6EECF244321}">
                <p14:modId xmlns:p14="http://schemas.microsoft.com/office/powerpoint/2010/main" val="1051454419"/>
              </p:ext>
            </p:extLst>
          </p:nvPr>
        </p:nvGraphicFramePr>
        <p:xfrm>
          <a:off x="2530723" y="4499245"/>
          <a:ext cx="8168640" cy="1285239"/>
        </p:xfrm>
        <a:graphic>
          <a:graphicData uri="http://schemas.openxmlformats.org/drawingml/2006/table">
            <a:tbl>
              <a:tblPr firstRow="1" bandRow="1">
                <a:tableStyleId>{F5AB1C69-6EDB-4FF4-983F-18BD219EF322}</a:tableStyleId>
              </a:tblPr>
              <a:tblGrid>
                <a:gridCol w="4084320">
                  <a:extLst>
                    <a:ext uri="{9D8B030D-6E8A-4147-A177-3AD203B41FA5}">
                      <a16:colId xmlns:a16="http://schemas.microsoft.com/office/drawing/2014/main" val="2159977361"/>
                    </a:ext>
                  </a:extLst>
                </a:gridCol>
                <a:gridCol w="4084320">
                  <a:extLst>
                    <a:ext uri="{9D8B030D-6E8A-4147-A177-3AD203B41FA5}">
                      <a16:colId xmlns:a16="http://schemas.microsoft.com/office/drawing/2014/main" val="1619712054"/>
                    </a:ext>
                  </a:extLst>
                </a:gridCol>
              </a:tblGrid>
              <a:tr h="370840">
                <a:tc gridSpan="2">
                  <a:txBody>
                    <a:bodyPr/>
                    <a:lstStyle/>
                    <a:p>
                      <a:pPr algn="ctr"/>
                      <a:r>
                        <a:rPr lang="en-US" sz="2400" dirty="0">
                          <a:solidFill>
                            <a:srgbClr val="002060"/>
                          </a:solidFill>
                        </a:rPr>
                        <a:t>Name Changes</a:t>
                      </a:r>
                    </a:p>
                  </a:txBody>
                  <a:tcPr/>
                </a:tc>
                <a:tc hMerge="1">
                  <a:txBody>
                    <a:bodyPr/>
                    <a:lstStyle/>
                    <a:p>
                      <a:endParaRPr lang="en-US"/>
                    </a:p>
                  </a:txBody>
                  <a:tcPr/>
                </a:tc>
                <a:extLst>
                  <a:ext uri="{0D108BD9-81ED-4DB2-BD59-A6C34878D82A}">
                    <a16:rowId xmlns:a16="http://schemas.microsoft.com/office/drawing/2014/main" val="1815678379"/>
                  </a:ext>
                </a:extLst>
              </a:tr>
              <a:tr h="370840">
                <a:tc>
                  <a:txBody>
                    <a:bodyPr/>
                    <a:lstStyle/>
                    <a:p>
                      <a:pPr algn="ctr"/>
                      <a:r>
                        <a:rPr lang="en-US" sz="2400" b="1" i="1" u="sng" kern="1200" dirty="0">
                          <a:solidFill>
                            <a:srgbClr val="002060"/>
                          </a:solidFill>
                          <a:latin typeface="+mn-lt"/>
                          <a:ea typeface="+mn-ea"/>
                          <a:cs typeface="+mn-cs"/>
                        </a:rPr>
                        <a:t>Current: </a:t>
                      </a:r>
                    </a:p>
                  </a:txBody>
                  <a:tcPr/>
                </a:tc>
                <a:tc>
                  <a:txBody>
                    <a:bodyPr/>
                    <a:lstStyle/>
                    <a:p>
                      <a:pPr lvl="0" algn="ctr">
                        <a:buNone/>
                      </a:pPr>
                      <a:r>
                        <a:rPr lang="en-US" sz="2400" b="1" i="1" u="sng" kern="1200" dirty="0">
                          <a:solidFill>
                            <a:srgbClr val="002060"/>
                          </a:solidFill>
                          <a:latin typeface="+mn-lt"/>
                          <a:ea typeface="+mn-ea"/>
                          <a:cs typeface="+mn-cs"/>
                        </a:rPr>
                        <a:t>New: </a:t>
                      </a:r>
                    </a:p>
                  </a:txBody>
                  <a:tcPr/>
                </a:tc>
                <a:extLst>
                  <a:ext uri="{0D108BD9-81ED-4DB2-BD59-A6C34878D82A}">
                    <a16:rowId xmlns:a16="http://schemas.microsoft.com/office/drawing/2014/main" val="2605530276"/>
                  </a:ext>
                </a:extLst>
              </a:tr>
              <a:tr h="370839">
                <a:tc>
                  <a:txBody>
                    <a:bodyPr/>
                    <a:lstStyle/>
                    <a:p>
                      <a:pPr marL="285750" lvl="0" indent="-285750">
                        <a:buFont typeface="Arial"/>
                        <a:buChar char="•"/>
                      </a:pPr>
                      <a:r>
                        <a:rPr lang="en-US" sz="1800" b="0" i="0" u="none" strike="noStrike" kern="1200" noProof="0" dirty="0">
                          <a:solidFill>
                            <a:srgbClr val="002060"/>
                          </a:solidFill>
                          <a:latin typeface="Arial"/>
                          <a:ea typeface="+mn-ea"/>
                          <a:cs typeface="+mn-cs"/>
                        </a:rPr>
                        <a:t>Magic Your Way </a:t>
                      </a:r>
                      <a:endParaRPr lang="en-US" sz="1800" b="0" i="0" u="none" strike="noStrike" kern="1200" dirty="0">
                        <a:solidFill>
                          <a:srgbClr val="002060"/>
                        </a:solidFill>
                        <a:latin typeface="Arial"/>
                        <a:ea typeface="+mn-ea"/>
                        <a:cs typeface="+mn-cs"/>
                      </a:endParaRPr>
                    </a:p>
                  </a:txBody>
                  <a:tcPr/>
                </a:tc>
                <a:tc>
                  <a:txBody>
                    <a:bodyPr/>
                    <a:lstStyle/>
                    <a:p>
                      <a:pPr marL="285750" lvl="0" indent="-285750">
                        <a:buFont typeface="Arial"/>
                        <a:buChar char="•"/>
                      </a:pPr>
                      <a:r>
                        <a:rPr lang="en-US" sz="1800" b="0" i="0" u="none" strike="noStrike" kern="1200" noProof="0" dirty="0">
                          <a:solidFill>
                            <a:srgbClr val="002060"/>
                          </a:solidFill>
                          <a:latin typeface="Arial"/>
                          <a:ea typeface="+mn-ea"/>
                          <a:cs typeface="+mn-cs"/>
                        </a:rPr>
                        <a:t>Theme Park</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2962080280"/>
                  </a:ext>
                </a:extLst>
              </a:tr>
            </a:tbl>
          </a:graphicData>
        </a:graphic>
      </p:graphicFrame>
    </p:spTree>
    <p:extLst>
      <p:ext uri="{BB962C8B-B14F-4D97-AF65-F5344CB8AC3E}">
        <p14:creationId xmlns:p14="http://schemas.microsoft.com/office/powerpoint/2010/main" val="3892540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A09C1-0996-165B-C87C-274200FEF8FE}"/>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C99625D-6A37-8CA0-BC35-2C0E1A471961}"/>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F6B5A0A-22C1-E82D-5A8B-96D995745EDD}"/>
              </a:ext>
            </a:extLst>
          </p:cNvPr>
          <p:cNvPicPr>
            <a:picLocks noChangeAspect="1"/>
          </p:cNvPicPr>
          <p:nvPr/>
        </p:nvPicPr>
        <p:blipFill>
          <a:blip r:embed="rId3"/>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6526D8E7-B43C-D968-322C-10D0DBD2C0A1}"/>
              </a:ext>
            </a:extLst>
          </p:cNvPr>
          <p:cNvSpPr txBox="1"/>
          <p:nvPr/>
        </p:nvSpPr>
        <p:spPr>
          <a:xfrm>
            <a:off x="94176" y="1085460"/>
            <a:ext cx="4242874" cy="6894195"/>
          </a:xfrm>
          <a:prstGeom prst="rect">
            <a:avLst/>
          </a:prstGeom>
          <a:noFill/>
        </p:spPr>
        <p:txBody>
          <a:bodyPr wrap="square" lIns="91440" tIns="45720" rIns="91440" bIns="45720" rtlCol="0" anchor="t">
            <a:spAutoFit/>
          </a:bodyPr>
          <a:lstStyle/>
          <a:p>
            <a:r>
              <a:rPr lang="en-US" sz="2800" u="sng" dirty="0">
                <a:solidFill>
                  <a:srgbClr val="002060"/>
                </a:solidFill>
                <a:latin typeface="Arial"/>
                <a:cs typeface="Calibri"/>
              </a:rPr>
              <a:t>TMS Ticket Portal:</a:t>
            </a:r>
          </a:p>
          <a:p>
            <a:endParaRPr lang="en-US" sz="2000" dirty="0">
              <a:solidFill>
                <a:srgbClr val="002060"/>
              </a:solidFill>
              <a:latin typeface="Arial"/>
              <a:cs typeface="Arial"/>
            </a:endParaRPr>
          </a:p>
          <a:p>
            <a:pPr marL="285750" indent="-285750">
              <a:buFont typeface="Arial" panose="020B0604020202020204" pitchFamily="34" charset="0"/>
              <a:buChar char="•"/>
            </a:pPr>
            <a:r>
              <a:rPr lang="en-US" sz="2000" dirty="0">
                <a:solidFill>
                  <a:srgbClr val="002060"/>
                </a:solidFill>
                <a:latin typeface="Arial"/>
                <a:cs typeface="Calibri"/>
              </a:rPr>
              <a:t>Use the drop down to filter to the Vendor</a:t>
            </a:r>
          </a:p>
          <a:p>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cs typeface="Calibri"/>
              </a:rPr>
              <a:t>Use the “Search” filter to easily find tickets</a:t>
            </a:r>
          </a:p>
          <a:p>
            <a:pPr marL="742950" lvl="1" indent="-285750">
              <a:buFont typeface="Arial" panose="020B0604020202020204" pitchFamily="34" charset="0"/>
              <a:buChar char="•"/>
            </a:pPr>
            <a:r>
              <a:rPr lang="en-US" sz="2000" dirty="0">
                <a:solidFill>
                  <a:srgbClr val="002060"/>
                </a:solidFill>
                <a:latin typeface="Arial"/>
                <a:cs typeface="Calibri"/>
              </a:rPr>
              <a:t>“4D” will return all 4D products</a:t>
            </a:r>
          </a:p>
          <a:p>
            <a:pPr marL="742950" lvl="1" indent="-285750">
              <a:buFont typeface="Arial" panose="020B0604020202020204" pitchFamily="34" charset="0"/>
              <a:buChar char="•"/>
            </a:pPr>
            <a:r>
              <a:rPr lang="en-US" sz="2000">
                <a:solidFill>
                  <a:srgbClr val="002060"/>
                </a:solidFill>
                <a:latin typeface="Arial"/>
                <a:cs typeface="Calibri"/>
              </a:rPr>
              <a:t>“MIL” will return all Salute Tickets</a:t>
            </a:r>
            <a:endParaRPr lang="en-US" sz="2000" dirty="0">
              <a:solidFill>
                <a:srgbClr val="002060"/>
              </a:solidFill>
              <a:latin typeface="Arial"/>
              <a:cs typeface="Calibri"/>
            </a:endParaRPr>
          </a:p>
          <a:p>
            <a:pPr lvl="1"/>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b="1">
                <a:solidFill>
                  <a:srgbClr val="002060"/>
                </a:solidFill>
                <a:latin typeface="Arial"/>
                <a:cs typeface="Calibri"/>
              </a:rPr>
              <a:t>Date-Based Variable </a:t>
            </a:r>
            <a:r>
              <a:rPr lang="en-US" sz="2000">
                <a:solidFill>
                  <a:srgbClr val="002060"/>
                </a:solidFill>
                <a:latin typeface="Arial"/>
                <a:cs typeface="Calibri"/>
              </a:rPr>
              <a:t>and </a:t>
            </a:r>
            <a:r>
              <a:rPr lang="en-US" sz="2000" b="1">
                <a:solidFill>
                  <a:srgbClr val="002060"/>
                </a:solidFill>
                <a:latin typeface="Arial"/>
                <a:cs typeface="Calibri"/>
              </a:rPr>
              <a:t>flexible</a:t>
            </a:r>
            <a:r>
              <a:rPr lang="en-US" sz="2000" dirty="0">
                <a:solidFill>
                  <a:srgbClr val="002060"/>
                </a:solidFill>
                <a:latin typeface="Arial"/>
                <a:cs typeface="Calibri"/>
              </a:rPr>
              <a:t> </a:t>
            </a:r>
            <a:r>
              <a:rPr lang="en-US" sz="2000">
                <a:solidFill>
                  <a:srgbClr val="002060"/>
                </a:solidFill>
                <a:latin typeface="Arial"/>
                <a:cs typeface="Calibri"/>
              </a:rPr>
              <a:t>price tickets will have a price displayed as $0.00   </a:t>
            </a:r>
            <a:endParaRPr lang="en-US" sz="2000" dirty="0">
              <a:solidFill>
                <a:srgbClr val="002060"/>
              </a:solidFill>
              <a:latin typeface="Arial"/>
              <a:cs typeface="Calibri"/>
            </a:endParaRPr>
          </a:p>
          <a:p>
            <a:pPr marL="285750" indent="-285750">
              <a:buFont typeface="Arial" panose="020B0604020202020204" pitchFamily="34" charset="0"/>
              <a:buChar char="•"/>
            </a:pPr>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b="1" dirty="0">
                <a:solidFill>
                  <a:srgbClr val="002060"/>
                </a:solidFill>
                <a:latin typeface="Arial"/>
                <a:cs typeface="Calibri"/>
              </a:rPr>
              <a:t>Static-</a:t>
            </a:r>
            <a:r>
              <a:rPr lang="en-US" sz="2000" dirty="0">
                <a:solidFill>
                  <a:srgbClr val="002060"/>
                </a:solidFill>
                <a:latin typeface="Arial"/>
                <a:cs typeface="Calibri"/>
              </a:rPr>
              <a:t>Priced Products will have the retail price displayed</a:t>
            </a:r>
          </a:p>
          <a:p>
            <a:r>
              <a:rPr lang="en-US" sz="2000" dirty="0">
                <a:solidFill>
                  <a:srgbClr val="002060"/>
                </a:solidFill>
                <a:latin typeface="Arial"/>
                <a:cs typeface="Calibri"/>
              </a:rPr>
              <a:t> </a:t>
            </a:r>
          </a:p>
          <a:p>
            <a:r>
              <a:rPr lang="en-US" dirty="0"/>
              <a:t>	</a:t>
            </a:r>
          </a:p>
          <a:p>
            <a:endParaRPr lang="en-US"/>
          </a:p>
          <a:p>
            <a:endParaRPr lang="en-US"/>
          </a:p>
        </p:txBody>
      </p:sp>
      <p:sp>
        <p:nvSpPr>
          <p:cNvPr id="4" name="TextBox 3">
            <a:extLst>
              <a:ext uri="{FF2B5EF4-FFF2-40B4-BE49-F238E27FC236}">
                <a16:creationId xmlns:a16="http://schemas.microsoft.com/office/drawing/2014/main" id="{CED37275-E70B-6BFA-C787-9EE2B297C9EC}"/>
              </a:ext>
            </a:extLst>
          </p:cNvPr>
          <p:cNvSpPr txBox="1"/>
          <p:nvPr/>
        </p:nvSpPr>
        <p:spPr>
          <a:xfrm>
            <a:off x="470170" y="62857"/>
            <a:ext cx="8908780" cy="646331"/>
          </a:xfrm>
          <a:prstGeom prst="rect">
            <a:avLst/>
          </a:prstGeom>
          <a:noFill/>
        </p:spPr>
        <p:txBody>
          <a:bodyPr wrap="square" lIns="91440" tIns="45720" rIns="91440" bIns="45720" rtlCol="0" anchor="t">
            <a:spAutoFit/>
          </a:bodyPr>
          <a:lstStyle/>
          <a:p>
            <a:r>
              <a:rPr lang="en-US" sz="3600" dirty="0">
                <a:solidFill>
                  <a:srgbClr val="002060"/>
                </a:solidFill>
              </a:rPr>
              <a:t>Selling Tickets in</a:t>
            </a:r>
            <a:r>
              <a:rPr lang="en-US" sz="3600" dirty="0">
                <a:solidFill>
                  <a:schemeClr val="accent5">
                    <a:lumMod val="50000"/>
                  </a:schemeClr>
                </a:solidFill>
              </a:rPr>
              <a:t> </a:t>
            </a:r>
            <a:r>
              <a:rPr lang="en-US" sz="3600" dirty="0">
                <a:solidFill>
                  <a:srgbClr val="002060"/>
                </a:solidFill>
              </a:rPr>
              <a:t>TMS</a:t>
            </a:r>
          </a:p>
        </p:txBody>
      </p:sp>
      <p:pic>
        <p:nvPicPr>
          <p:cNvPr id="6" name="Picture 5">
            <a:extLst>
              <a:ext uri="{FF2B5EF4-FFF2-40B4-BE49-F238E27FC236}">
                <a16:creationId xmlns:a16="http://schemas.microsoft.com/office/drawing/2014/main" id="{2DC14F92-6424-4B20-B966-7E44A6A58B26}"/>
              </a:ext>
            </a:extLst>
          </p:cNvPr>
          <p:cNvPicPr>
            <a:picLocks noChangeAspect="1"/>
          </p:cNvPicPr>
          <p:nvPr/>
        </p:nvPicPr>
        <p:blipFill rotWithShape="1">
          <a:blip r:embed="rId4"/>
          <a:srcRect l="855"/>
          <a:stretch/>
        </p:blipFill>
        <p:spPr bwMode="auto">
          <a:xfrm>
            <a:off x="4748998" y="1811980"/>
            <a:ext cx="7443002" cy="3873890"/>
          </a:xfrm>
          <a:prstGeom prst="rect">
            <a:avLst/>
          </a:prstGeom>
          <a:ln>
            <a:solidFill>
              <a:schemeClr val="accent1"/>
            </a:solid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CD243E6E-58FA-B521-6733-9AF89FADEFFC}"/>
              </a:ext>
            </a:extLst>
          </p:cNvPr>
          <p:cNvSpPr/>
          <p:nvPr/>
        </p:nvSpPr>
        <p:spPr>
          <a:xfrm>
            <a:off x="7651750" y="4349750"/>
            <a:ext cx="539750" cy="1651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D1C1B63-A8D4-76B3-AED5-215834D5108F}"/>
              </a:ext>
            </a:extLst>
          </p:cNvPr>
          <p:cNvSpPr/>
          <p:nvPr/>
        </p:nvSpPr>
        <p:spPr>
          <a:xfrm>
            <a:off x="7664450" y="5441950"/>
            <a:ext cx="539750" cy="1651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5EDE4B2F-A8A1-EA39-4912-DF701FF38B2D}"/>
              </a:ext>
            </a:extLst>
          </p:cNvPr>
          <p:cNvCxnSpPr>
            <a:cxnSpLocks/>
            <a:endCxn id="7" idx="2"/>
          </p:cNvCxnSpPr>
          <p:nvPr/>
        </p:nvCxnSpPr>
        <p:spPr>
          <a:xfrm flipV="1">
            <a:off x="3751868" y="4432300"/>
            <a:ext cx="3899882" cy="8155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66F22F6-AD20-2CF7-576F-E37601EF9797}"/>
              </a:ext>
            </a:extLst>
          </p:cNvPr>
          <p:cNvCxnSpPr>
            <a:cxnSpLocks/>
          </p:cNvCxnSpPr>
          <p:nvPr/>
        </p:nvCxnSpPr>
        <p:spPr>
          <a:xfrm flipV="1">
            <a:off x="4081806" y="5524500"/>
            <a:ext cx="3569944" cy="8318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EEEA87A-2EDD-21F0-4699-F3B52CCD5472}"/>
              </a:ext>
            </a:extLst>
          </p:cNvPr>
          <p:cNvSpPr>
            <a:spLocks noGrp="1"/>
          </p:cNvSpPr>
          <p:nvPr>
            <p:ph type="sldNum" sz="quarter" idx="12"/>
          </p:nvPr>
        </p:nvSpPr>
        <p:spPr/>
        <p:txBody>
          <a:bodyPr/>
          <a:lstStyle/>
          <a:p>
            <a:fld id="{5E4DE196-8A13-4FF7-A07E-102851959EAB}" type="slidenum">
              <a:rPr lang="en-US" dirty="0"/>
              <a:t>7</a:t>
            </a:fld>
            <a:endParaRPr lang="en-US"/>
          </a:p>
        </p:txBody>
      </p:sp>
      <p:sp>
        <p:nvSpPr>
          <p:cNvPr id="10" name="Footer Placeholder 9">
            <a:extLst>
              <a:ext uri="{FF2B5EF4-FFF2-40B4-BE49-F238E27FC236}">
                <a16:creationId xmlns:a16="http://schemas.microsoft.com/office/drawing/2014/main" id="{3B288362-1B35-4F88-C707-15C27E40FEC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907356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758477" y="1376468"/>
            <a:ext cx="6087583" cy="2062103"/>
          </a:xfrm>
          <a:prstGeom prst="rect">
            <a:avLst/>
          </a:prstGeom>
          <a:noFill/>
        </p:spPr>
        <p:txBody>
          <a:bodyPr wrap="square" rtlCol="0">
            <a:spAutoFit/>
          </a:bodyPr>
          <a:lstStyle/>
          <a:p>
            <a:r>
              <a:rPr lang="en-US" sz="2800" u="sng">
                <a:solidFill>
                  <a:srgbClr val="002060"/>
                </a:solidFill>
                <a:latin typeface="Arial"/>
                <a:cs typeface="Arial"/>
              </a:rPr>
              <a:t>TMS Add to Cart Prompt:</a:t>
            </a:r>
          </a:p>
          <a:p>
            <a:pPr marL="285750" indent="-285750">
              <a:buFont typeface="Arial" panose="020B0604020202020204" pitchFamily="34" charset="0"/>
              <a:buChar char="•"/>
            </a:pPr>
            <a:r>
              <a:rPr lang="en-US" sz="2000">
                <a:solidFill>
                  <a:srgbClr val="002060"/>
                </a:solidFill>
                <a:latin typeface="Arial"/>
                <a:cs typeface="Arial"/>
              </a:rPr>
              <a:t>For dated variable priced and peach priced tickets a Cart Prompt has been added</a:t>
            </a:r>
          </a:p>
          <a:p>
            <a:pPr marL="285750" indent="-285750">
              <a:buFont typeface="Arial" panose="020B0604020202020204" pitchFamily="34" charset="0"/>
              <a:buChar char="•"/>
            </a:pPr>
            <a:r>
              <a:rPr lang="en-US" sz="2000">
                <a:solidFill>
                  <a:srgbClr val="002060"/>
                </a:solidFill>
                <a:latin typeface="Arial"/>
                <a:cs typeface="Arial"/>
              </a:rPr>
              <a:t>guest contact information including email is required</a:t>
            </a:r>
          </a:p>
          <a:p>
            <a:pPr marL="285750" indent="-285750">
              <a:buFont typeface="Arial" panose="020B0604020202020204" pitchFamily="34" charset="0"/>
              <a:buChar char="•"/>
            </a:pPr>
            <a:r>
              <a:rPr lang="en-US" sz="2000">
                <a:solidFill>
                  <a:srgbClr val="002060"/>
                </a:solidFill>
                <a:latin typeface="Arial"/>
                <a:cs typeface="Arial"/>
              </a:rPr>
              <a:t>Arrival date will be required for all tickets</a:t>
            </a:r>
          </a:p>
        </p:txBody>
      </p:sp>
      <p:sp>
        <p:nvSpPr>
          <p:cNvPr id="4" name="TextBox 3">
            <a:extLst>
              <a:ext uri="{FF2B5EF4-FFF2-40B4-BE49-F238E27FC236}">
                <a16:creationId xmlns:a16="http://schemas.microsoft.com/office/drawing/2014/main" id="{9B6E656B-A5E0-6517-2FE3-5982143D7CD0}"/>
              </a:ext>
            </a:extLst>
          </p:cNvPr>
          <p:cNvSpPr txBox="1"/>
          <p:nvPr/>
        </p:nvSpPr>
        <p:spPr>
          <a:xfrm>
            <a:off x="470170" y="62857"/>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pic>
        <p:nvPicPr>
          <p:cNvPr id="6" name="Picture 5">
            <a:extLst>
              <a:ext uri="{FF2B5EF4-FFF2-40B4-BE49-F238E27FC236}">
                <a16:creationId xmlns:a16="http://schemas.microsoft.com/office/drawing/2014/main" id="{6D008893-54C5-6FC7-3832-19CE200963D5}"/>
              </a:ext>
            </a:extLst>
          </p:cNvPr>
          <p:cNvPicPr>
            <a:picLocks noChangeAspect="1"/>
          </p:cNvPicPr>
          <p:nvPr/>
        </p:nvPicPr>
        <p:blipFill rotWithShape="1">
          <a:blip r:embed="rId3"/>
          <a:srcRect l="1404" r="864"/>
          <a:stretch/>
        </p:blipFill>
        <p:spPr bwMode="auto">
          <a:xfrm>
            <a:off x="148777" y="3463188"/>
            <a:ext cx="9387994" cy="2893162"/>
          </a:xfrm>
          <a:prstGeom prst="rect">
            <a:avLst/>
          </a:prstGeom>
          <a:ln>
            <a:solidFill>
              <a:schemeClr val="accent1"/>
            </a:solid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86ACEB74-40D1-B91A-A1BC-6611AFF0FC64}"/>
              </a:ext>
            </a:extLst>
          </p:cNvPr>
          <p:cNvPicPr>
            <a:picLocks noChangeAspect="1"/>
          </p:cNvPicPr>
          <p:nvPr/>
        </p:nvPicPr>
        <p:blipFill>
          <a:blip r:embed="rId4"/>
          <a:srcRect l="2932" t="4175" r="1954" b="3475"/>
          <a:stretch/>
        </p:blipFill>
        <p:spPr>
          <a:xfrm>
            <a:off x="7982202" y="1553252"/>
            <a:ext cx="3708400" cy="2925117"/>
          </a:xfrm>
          <a:prstGeom prst="rect">
            <a:avLst/>
          </a:prstGeom>
          <a:ln>
            <a:solidFill>
              <a:schemeClr val="accent1"/>
            </a:solidFill>
          </a:ln>
        </p:spPr>
      </p:pic>
      <p:sp>
        <p:nvSpPr>
          <p:cNvPr id="7" name="Slide Number Placeholder 6">
            <a:extLst>
              <a:ext uri="{FF2B5EF4-FFF2-40B4-BE49-F238E27FC236}">
                <a16:creationId xmlns:a16="http://schemas.microsoft.com/office/drawing/2014/main" id="{AF348D60-F5C6-AC8D-0BD1-5ACFA7E3FE5A}"/>
              </a:ext>
            </a:extLst>
          </p:cNvPr>
          <p:cNvSpPr>
            <a:spLocks noGrp="1"/>
          </p:cNvSpPr>
          <p:nvPr>
            <p:ph type="sldNum" sz="quarter" idx="12"/>
          </p:nvPr>
        </p:nvSpPr>
        <p:spPr/>
        <p:txBody>
          <a:bodyPr/>
          <a:lstStyle/>
          <a:p>
            <a:fld id="{5E4DE196-8A13-4FF7-A07E-102851959EAB}" type="slidenum">
              <a:rPr lang="en-US" dirty="0"/>
              <a:t>8</a:t>
            </a:fld>
            <a:endParaRPr lang="en-US"/>
          </a:p>
        </p:txBody>
      </p:sp>
      <p:sp>
        <p:nvSpPr>
          <p:cNvPr id="8" name="Footer Placeholder 7">
            <a:extLst>
              <a:ext uri="{FF2B5EF4-FFF2-40B4-BE49-F238E27FC236}">
                <a16:creationId xmlns:a16="http://schemas.microsoft.com/office/drawing/2014/main" id="{397A6ACC-229B-FDB5-1912-4DDD95C3A56C}"/>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346413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64755" y="757326"/>
            <a:ext cx="6815657" cy="2985433"/>
          </a:xfrm>
          <a:prstGeom prst="rect">
            <a:avLst/>
          </a:prstGeom>
          <a:noFill/>
        </p:spPr>
        <p:txBody>
          <a:bodyPr wrap="square" lIns="91440" tIns="45720" rIns="91440" bIns="45720" rtlCol="0" anchor="t">
            <a:spAutoFit/>
          </a:bodyPr>
          <a:lstStyle/>
          <a:p>
            <a:r>
              <a:rPr lang="en-US" sz="2800" u="sng">
                <a:solidFill>
                  <a:srgbClr val="002060"/>
                </a:solidFill>
                <a:latin typeface="Arial"/>
                <a:cs typeface="Calibri"/>
              </a:rPr>
              <a:t>TMS Add guest Info:</a:t>
            </a:r>
          </a:p>
          <a:p>
            <a:pPr marL="285750" indent="-285750">
              <a:buFont typeface="Arial" panose="020B0604020202020204" pitchFamily="34" charset="0"/>
              <a:buChar char="•"/>
            </a:pPr>
            <a:r>
              <a:rPr lang="en-US">
                <a:solidFill>
                  <a:srgbClr val="002060"/>
                </a:solidFill>
                <a:latin typeface="Arial"/>
                <a:cs typeface="Calibri"/>
              </a:rPr>
              <a:t>Lead Guest Name REQUIRED for ALL tickets</a:t>
            </a:r>
          </a:p>
          <a:p>
            <a:pPr marL="285750" indent="-285750">
              <a:buFont typeface="Arial" panose="020B0604020202020204" pitchFamily="34" charset="0"/>
              <a:buChar char="•"/>
            </a:pPr>
            <a:r>
              <a:rPr lang="en-US">
                <a:solidFill>
                  <a:srgbClr val="002060"/>
                </a:solidFill>
                <a:latin typeface="Arial"/>
                <a:cs typeface="Calibri"/>
              </a:rPr>
              <a:t>guest Email is REQUIRED for ALL tickets</a:t>
            </a:r>
          </a:p>
          <a:p>
            <a:pPr marL="285750" indent="-285750">
              <a:buFont typeface="Arial" panose="020B0604020202020204" pitchFamily="34" charset="0"/>
              <a:buChar char="•"/>
            </a:pPr>
            <a:r>
              <a:rPr lang="en-US">
                <a:solidFill>
                  <a:srgbClr val="002060"/>
                </a:solidFill>
                <a:latin typeface="Arial"/>
                <a:cs typeface="Calibri"/>
              </a:rPr>
              <a:t>Sellers will select the alert icon </a:t>
            </a:r>
          </a:p>
          <a:p>
            <a:pPr marL="285750" indent="-285750">
              <a:buFont typeface="Arial" panose="020B0604020202020204" pitchFamily="34" charset="0"/>
              <a:buChar char="•"/>
            </a:pPr>
            <a:r>
              <a:rPr lang="en-US">
                <a:solidFill>
                  <a:srgbClr val="002060"/>
                </a:solidFill>
                <a:latin typeface="Arial"/>
                <a:cs typeface="Calibri"/>
              </a:rPr>
              <a:t>Select the “Lookup” button to access the date and price calendar</a:t>
            </a:r>
          </a:p>
          <a:p>
            <a:pPr marL="285750" indent="-285750">
              <a:buFont typeface="Arial" panose="020B0604020202020204" pitchFamily="34" charset="0"/>
              <a:buChar char="•"/>
            </a:pPr>
            <a:r>
              <a:rPr lang="en-US">
                <a:solidFill>
                  <a:srgbClr val="002060"/>
                </a:solidFill>
                <a:latin typeface="Arial"/>
                <a:cs typeface="Calibri"/>
              </a:rPr>
              <a:t>Verify dates for adult and child tickets match prior to processing orders. </a:t>
            </a:r>
          </a:p>
          <a:p>
            <a:pPr marL="285750" indent="-285750">
              <a:buFont typeface="Arial" panose="020B0604020202020204" pitchFamily="34" charset="0"/>
              <a:buChar char="•"/>
            </a:pPr>
            <a:r>
              <a:rPr lang="en-US">
                <a:solidFill>
                  <a:srgbClr val="002060"/>
                </a:solidFill>
                <a:latin typeface="Arial"/>
                <a:cs typeface="Calibri"/>
              </a:rPr>
              <a:t>Verify guest email is accurate prior to processing order. </a:t>
            </a:r>
          </a:p>
          <a:p>
            <a:endParaRPr lang="en-US" sz="160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5" name="TextBox 14">
            <a:extLst>
              <a:ext uri="{FF2B5EF4-FFF2-40B4-BE49-F238E27FC236}">
                <a16:creationId xmlns:a16="http://schemas.microsoft.com/office/drawing/2014/main" id="{6E121D3A-9B71-047E-6E80-18CFA4DB7321}"/>
              </a:ext>
            </a:extLst>
          </p:cNvPr>
          <p:cNvSpPr txBox="1"/>
          <p:nvPr/>
        </p:nvSpPr>
        <p:spPr>
          <a:xfrm>
            <a:off x="6748539" y="943341"/>
            <a:ext cx="5065242" cy="1846659"/>
          </a:xfrm>
          <a:prstGeom prst="rect">
            <a:avLst/>
          </a:prstGeom>
          <a:noFill/>
          <a:ln>
            <a:solidFill>
              <a:srgbClr val="002060"/>
            </a:solidFill>
          </a:ln>
        </p:spPr>
        <p:txBody>
          <a:bodyPr wrap="square" lIns="91440" tIns="45720" rIns="91440" bIns="45720" rtlCol="0" anchor="t">
            <a:spAutoFit/>
          </a:bodyPr>
          <a:lstStyle/>
          <a:p>
            <a:r>
              <a:rPr lang="en-US" sz="1600" b="1" dirty="0">
                <a:solidFill>
                  <a:srgbClr val="002060"/>
                </a:solidFill>
                <a:latin typeface="Calibri"/>
                <a:ea typeface="Calibri"/>
                <a:cs typeface="Calibri"/>
              </a:rPr>
              <a:t>**PRO TIPS: </a:t>
            </a:r>
          </a:p>
          <a:p>
            <a:r>
              <a:rPr lang="en-US" sz="1600" b="1" dirty="0">
                <a:solidFill>
                  <a:srgbClr val="002060"/>
                </a:solidFill>
                <a:latin typeface="Calibri"/>
                <a:ea typeface="Calibri"/>
                <a:cs typeface="Calibri"/>
              </a:rPr>
              <a:t>Have guest use an email they can access on their phone. </a:t>
            </a:r>
            <a:endParaRPr lang="en-US" sz="1600" dirty="0">
              <a:solidFill>
                <a:srgbClr val="000000"/>
              </a:solidFill>
              <a:latin typeface="Aptos Light"/>
              <a:ea typeface="Calibri"/>
              <a:cs typeface="Calibri"/>
            </a:endParaRPr>
          </a:p>
          <a:p>
            <a:r>
              <a:rPr lang="en-US" sz="1600" b="1" dirty="0">
                <a:solidFill>
                  <a:srgbClr val="002060"/>
                </a:solidFill>
                <a:latin typeface="Calibri"/>
                <a:ea typeface="Calibri"/>
                <a:cs typeface="Calibri"/>
              </a:rPr>
              <a:t>Have guest verify email receipt before leaving the ticket office. </a:t>
            </a:r>
            <a:endParaRPr lang="en-US" sz="1600" dirty="0">
              <a:solidFill>
                <a:srgbClr val="000000"/>
              </a:solidFill>
              <a:latin typeface="Aptos Light"/>
              <a:ea typeface="Calibri"/>
              <a:cs typeface="Calibri"/>
            </a:endParaRPr>
          </a:p>
          <a:p>
            <a:r>
              <a:rPr lang="en-US" sz="1600" b="1" dirty="0">
                <a:solidFill>
                  <a:srgbClr val="002060"/>
                </a:solidFill>
                <a:latin typeface="Calibri"/>
                <a:ea typeface="Calibri"/>
                <a:cs typeface="Calibri"/>
              </a:rPr>
              <a:t>Have guest verify age of all children prior to processing tickets.**</a:t>
            </a:r>
            <a:endParaRPr lang="en-US" sz="1600" dirty="0"/>
          </a:p>
          <a:p>
            <a:endParaRPr lang="en-US" b="1" dirty="0">
              <a:solidFill>
                <a:srgbClr val="002060"/>
              </a:solidFill>
              <a:latin typeface="Calibri"/>
              <a:ea typeface="Calibri"/>
              <a:cs typeface="Calibri"/>
            </a:endParaRPr>
          </a:p>
        </p:txBody>
      </p:sp>
      <p:sp>
        <p:nvSpPr>
          <p:cNvPr id="6" name="TextBox 5">
            <a:extLst>
              <a:ext uri="{FF2B5EF4-FFF2-40B4-BE49-F238E27FC236}">
                <a16:creationId xmlns:a16="http://schemas.microsoft.com/office/drawing/2014/main" id="{1562B703-6E90-4D11-3C91-00F2D1F7BAE6}"/>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 Dated Tickets</a:t>
            </a:r>
          </a:p>
        </p:txBody>
      </p:sp>
      <p:pic>
        <p:nvPicPr>
          <p:cNvPr id="4" name="Picture 3">
            <a:extLst>
              <a:ext uri="{FF2B5EF4-FFF2-40B4-BE49-F238E27FC236}">
                <a16:creationId xmlns:a16="http://schemas.microsoft.com/office/drawing/2014/main" id="{D80D0EF3-872D-3C24-5992-3423964DF0F0}"/>
              </a:ext>
            </a:extLst>
          </p:cNvPr>
          <p:cNvPicPr>
            <a:picLocks noChangeAspect="1"/>
          </p:cNvPicPr>
          <p:nvPr/>
        </p:nvPicPr>
        <p:blipFill>
          <a:blip r:embed="rId3"/>
          <a:srcRect t="1420"/>
          <a:stretch/>
        </p:blipFill>
        <p:spPr>
          <a:xfrm>
            <a:off x="315561" y="3427360"/>
            <a:ext cx="9601200" cy="3283797"/>
          </a:xfrm>
          <a:prstGeom prst="rect">
            <a:avLst/>
          </a:prstGeom>
          <a:ln>
            <a:solidFill>
              <a:schemeClr val="accent1"/>
            </a:solidFill>
          </a:ln>
        </p:spPr>
      </p:pic>
      <p:sp>
        <p:nvSpPr>
          <p:cNvPr id="12" name="Oval 11">
            <a:extLst>
              <a:ext uri="{FF2B5EF4-FFF2-40B4-BE49-F238E27FC236}">
                <a16:creationId xmlns:a16="http://schemas.microsoft.com/office/drawing/2014/main" id="{D99EF7B1-5944-8DDD-EAC2-275502FC35C9}"/>
              </a:ext>
            </a:extLst>
          </p:cNvPr>
          <p:cNvSpPr/>
          <p:nvPr/>
        </p:nvSpPr>
        <p:spPr>
          <a:xfrm flipV="1">
            <a:off x="4659926" y="4253018"/>
            <a:ext cx="2641600" cy="34409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0888430-31BD-CE05-0006-8F1219BEE985}"/>
              </a:ext>
            </a:extLst>
          </p:cNvPr>
          <p:cNvSpPr/>
          <p:nvPr/>
        </p:nvSpPr>
        <p:spPr>
          <a:xfrm>
            <a:off x="1543426" y="5331531"/>
            <a:ext cx="1649745" cy="33096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FBA8E69-F904-F910-8926-B3A24CE06D7B}"/>
              </a:ext>
            </a:extLst>
          </p:cNvPr>
          <p:cNvPicPr>
            <a:picLocks noChangeAspect="1"/>
          </p:cNvPicPr>
          <p:nvPr/>
        </p:nvPicPr>
        <p:blipFill>
          <a:blip r:embed="rId4"/>
          <a:stretch>
            <a:fillRect/>
          </a:stretch>
        </p:blipFill>
        <p:spPr>
          <a:xfrm>
            <a:off x="7353300" y="3075970"/>
            <a:ext cx="4838700" cy="3042281"/>
          </a:xfrm>
          <a:prstGeom prst="rect">
            <a:avLst/>
          </a:prstGeom>
        </p:spPr>
      </p:pic>
      <p:sp>
        <p:nvSpPr>
          <p:cNvPr id="19" name="Oval 18">
            <a:extLst>
              <a:ext uri="{FF2B5EF4-FFF2-40B4-BE49-F238E27FC236}">
                <a16:creationId xmlns:a16="http://schemas.microsoft.com/office/drawing/2014/main" id="{1D6A4098-B36B-E51A-1F85-86DFE5030C42}"/>
              </a:ext>
            </a:extLst>
          </p:cNvPr>
          <p:cNvSpPr/>
          <p:nvPr/>
        </p:nvSpPr>
        <p:spPr>
          <a:xfrm>
            <a:off x="8532613" y="4798477"/>
            <a:ext cx="3039834" cy="54156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4A6ED174-1BDB-114F-DF99-973CFCDBB910}"/>
              </a:ext>
            </a:extLst>
          </p:cNvPr>
          <p:cNvSpPr>
            <a:spLocks noGrp="1"/>
          </p:cNvSpPr>
          <p:nvPr>
            <p:ph type="sldNum" sz="quarter" idx="12"/>
          </p:nvPr>
        </p:nvSpPr>
        <p:spPr/>
        <p:txBody>
          <a:bodyPr/>
          <a:lstStyle/>
          <a:p>
            <a:fld id="{5E4DE196-8A13-4FF7-A07E-102851959EAB}" type="slidenum">
              <a:rPr lang="en-US" dirty="0"/>
              <a:t>9</a:t>
            </a:fld>
            <a:endParaRPr lang="en-US"/>
          </a:p>
        </p:txBody>
      </p:sp>
      <p:sp>
        <p:nvSpPr>
          <p:cNvPr id="9" name="Footer Placeholder 8">
            <a:extLst>
              <a:ext uri="{FF2B5EF4-FFF2-40B4-BE49-F238E27FC236}">
                <a16:creationId xmlns:a16="http://schemas.microsoft.com/office/drawing/2014/main" id="{4E884BA1-7508-92EB-276A-37C6F8A8000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792406177"/>
      </p:ext>
    </p:extLst>
  </p:cSld>
  <p:clrMapOvr>
    <a:masterClrMapping/>
  </p:clrMapOvr>
</p:sld>
</file>

<file path=ppt/theme/theme1.xml><?xml version="1.0" encoding="utf-8"?>
<a:theme xmlns:a="http://schemas.openxmlformats.org/drawingml/2006/main" name="BohoVogueVTI">
  <a:themeElements>
    <a:clrScheme name="BohoVogueVTI">
      <a:dk1>
        <a:sysClr val="windowText" lastClr="000000"/>
      </a:dk1>
      <a:lt1>
        <a:sysClr val="window" lastClr="FFFFFF"/>
      </a:lt1>
      <a:dk2>
        <a:srgbClr val="35403A"/>
      </a:dk2>
      <a:lt2>
        <a:srgbClr val="F1EFEB"/>
      </a:lt2>
      <a:accent1>
        <a:srgbClr val="9E8B50"/>
      </a:accent1>
      <a:accent2>
        <a:srgbClr val="D5966B"/>
      </a:accent2>
      <a:accent3>
        <a:srgbClr val="9BA6BB"/>
      </a:accent3>
      <a:accent4>
        <a:srgbClr val="869880"/>
      </a:accent4>
      <a:accent5>
        <a:srgbClr val="588267"/>
      </a:accent5>
      <a:accent6>
        <a:srgbClr val="B89C46"/>
      </a:accent6>
      <a:hlink>
        <a:srgbClr val="C77138"/>
      </a:hlink>
      <a:folHlink>
        <a:srgbClr val="589374"/>
      </a:folHlink>
    </a:clrScheme>
    <a:fontScheme name="BohoVogueVTI">
      <a:majorFont>
        <a:latin typeface="Walbaum Display"/>
        <a:ea typeface=""/>
        <a:cs typeface=""/>
      </a:majorFont>
      <a:minorFont>
        <a:latin typeface="Aptos Light"/>
        <a:ea typeface=""/>
        <a:cs typeface=""/>
      </a:minorFont>
    </a:fontScheme>
    <a:fmtScheme name="BohoVogue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ohoVogueVTI" id="{587E0025-A466-4551-A341-1A9F570FDF06}" vid="{F615CBBD-D1BB-4663-887F-92A47C7C6A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9D0EB5A93F59D44A63556568F425395" ma:contentTypeVersion="10" ma:contentTypeDescription="Create a new document." ma:contentTypeScope="" ma:versionID="e4827c852b19715e575301dee5d8941d">
  <xsd:schema xmlns:xsd="http://www.w3.org/2001/XMLSchema" xmlns:xs="http://www.w3.org/2001/XMLSchema" xmlns:p="http://schemas.microsoft.com/office/2006/metadata/properties" xmlns:ns2="94319a09-2b75-4bc9-8497-9fbd3509e568" xmlns:ns3="f783e8bc-a6c8-4207-8159-d5bd82bd08c8" targetNamespace="http://schemas.microsoft.com/office/2006/metadata/properties" ma:root="true" ma:fieldsID="755c001f52ac870eef09bc670daac83e" ns2:_="" ns3:_="">
    <xsd:import namespace="94319a09-2b75-4bc9-8497-9fbd3509e568"/>
    <xsd:import namespace="f783e8bc-a6c8-4207-8159-d5bd82bd08c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319a09-2b75-4bc9-8497-9fbd3509e5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83e8bc-a6c8-4207-8159-d5bd82bd08c8"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D56BBB-1A52-44DB-BBB1-2244FCA8A909}">
  <ds:schemaRefs>
    <ds:schemaRef ds:uri="http://schemas.microsoft.com/sharepoint/v3/contenttype/forms"/>
  </ds:schemaRefs>
</ds:datastoreItem>
</file>

<file path=customXml/itemProps2.xml><?xml version="1.0" encoding="utf-8"?>
<ds:datastoreItem xmlns:ds="http://schemas.openxmlformats.org/officeDocument/2006/customXml" ds:itemID="{12477791-29FE-48B5-A876-974174EFE6C1}">
  <ds:schemaRefs>
    <ds:schemaRef ds:uri="94319a09-2b75-4bc9-8497-9fbd3509e568"/>
    <ds:schemaRef ds:uri="f783e8bc-a6c8-4207-8159-d5bd82bd08c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3E07115-0175-4BA3-B0CD-1270F212BF2A}">
  <ds:schemaRefs>
    <ds:schemaRef ds:uri="d574fe76-f5ca-46eb-be25-7df2644df9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Slice</Template>
  <TotalTime>72</TotalTime>
  <Words>3048</Words>
  <Application>Microsoft Office PowerPoint</Application>
  <PresentationFormat>Widescreen</PresentationFormat>
  <Paragraphs>387</Paragraphs>
  <Slides>22</Slides>
  <Notes>9</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Aptos Light</vt:lpstr>
      <vt:lpstr>Arial</vt:lpstr>
      <vt:lpstr>Arial,Sans-Serif</vt:lpstr>
      <vt:lpstr>Calibri</vt:lpstr>
      <vt:lpstr>Symbol</vt:lpstr>
      <vt:lpstr>Times New Roman</vt:lpstr>
      <vt:lpstr>Walbaum Display</vt:lpstr>
      <vt:lpstr>BohoVogueVTI</vt:lpstr>
      <vt:lpstr>     Military Ticket Program  Disney World Transition                                                     TMS &amp; Date-Based Tickets  February 18, 2025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CIV USN CNIC WASHINGTON DC (USA)</cp:lastModifiedBy>
  <cp:revision>110</cp:revision>
  <dcterms:created xsi:type="dcterms:W3CDTF">2023-12-20T15:40:34Z</dcterms:created>
  <dcterms:modified xsi:type="dcterms:W3CDTF">2025-02-18T17:04:08Z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0x01010019D0EB5A93F59D44A63556568F425395</vt:lpwstr>
  </property>
</Properties>
</file>