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583" r:id="rId5"/>
    <p:sldId id="625" r:id="rId6"/>
    <p:sldId id="614" r:id="rId7"/>
    <p:sldId id="304" r:id="rId8"/>
    <p:sldId id="527" r:id="rId9"/>
    <p:sldId id="612" r:id="rId10"/>
    <p:sldId id="526" r:id="rId11"/>
    <p:sldId id="611" r:id="rId12"/>
    <p:sldId id="593" r:id="rId13"/>
    <p:sldId id="613" r:id="rId14"/>
    <p:sldId id="531" r:id="rId15"/>
    <p:sldId id="530" r:id="rId16"/>
    <p:sldId id="283" r:id="rId17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1885" userDrawn="1">
          <p15:clr>
            <a:srgbClr val="A4A3A4"/>
          </p15:clr>
        </p15:guide>
        <p15:guide id="4" orient="horz" pos="2978" userDrawn="1">
          <p15:clr>
            <a:srgbClr val="A4A3A4"/>
          </p15:clr>
        </p15:guide>
        <p15:guide id="5" orient="horz" pos="632" userDrawn="1">
          <p15:clr>
            <a:srgbClr val="A4A3A4"/>
          </p15:clr>
        </p15:guide>
        <p15:guide id="6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yla Becerra" initials="KB" lastIdx="1" clrIdx="0">
    <p:extLst>
      <p:ext uri="{19B8F6BF-5375-455C-9EA6-DF929625EA0E}">
        <p15:presenceInfo xmlns:p15="http://schemas.microsoft.com/office/powerpoint/2012/main" userId="S::Kayla.Becerra@merlinentertainments.biz::52d4a50d-4f33-4020-a167-17a9cfc667b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2C92"/>
    <a:srgbClr val="FFD618"/>
    <a:srgbClr val="F7B803"/>
    <a:srgbClr val="0078BE"/>
    <a:srgbClr val="F6C8DF"/>
    <a:srgbClr val="F4FBFF"/>
    <a:srgbClr val="EFF8FF"/>
    <a:srgbClr val="FBCC72"/>
    <a:srgbClr val="F6C357"/>
    <a:srgbClr val="F2B9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16" autoAdjust="0"/>
    <p:restoredTop sz="92085" autoAdjust="0"/>
  </p:normalViewPr>
  <p:slideViewPr>
    <p:cSldViewPr snapToGrid="0">
      <p:cViewPr varScale="1">
        <p:scale>
          <a:sx n="92" d="100"/>
          <a:sy n="92" d="100"/>
        </p:scale>
        <p:origin x="990" y="84"/>
      </p:cViewPr>
      <p:guideLst>
        <p:guide orient="horz" pos="1885"/>
        <p:guide orient="horz" pos="2978"/>
        <p:guide orient="horz" pos="63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Relationship Id="rId43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anne Jaconette" userId="c4991a6c-d044-4f9e-88c3-77b5652f3222" providerId="ADAL" clId="{2209F548-2D99-495A-8552-E61F463530C6}"/>
    <pc:docChg chg="modSld">
      <pc:chgData name="Deanne Jaconette" userId="c4991a6c-d044-4f9e-88c3-77b5652f3222" providerId="ADAL" clId="{2209F548-2D99-495A-8552-E61F463530C6}" dt="2022-03-21T16:26:26.165" v="27" actId="20577"/>
      <pc:docMkLst>
        <pc:docMk/>
      </pc:docMkLst>
      <pc:sldChg chg="modSp mod">
        <pc:chgData name="Deanne Jaconette" userId="c4991a6c-d044-4f9e-88c3-77b5652f3222" providerId="ADAL" clId="{2209F548-2D99-495A-8552-E61F463530C6}" dt="2022-03-21T16:26:26.165" v="27" actId="20577"/>
        <pc:sldMkLst>
          <pc:docMk/>
          <pc:sldMk cId="3945919811" sldId="283"/>
        </pc:sldMkLst>
        <pc:spChg chg="mod">
          <ac:chgData name="Deanne Jaconette" userId="c4991a6c-d044-4f9e-88c3-77b5652f3222" providerId="ADAL" clId="{2209F548-2D99-495A-8552-E61F463530C6}" dt="2022-03-21T16:26:26.165" v="27" actId="20577"/>
          <ac:spMkLst>
            <pc:docMk/>
            <pc:sldMk cId="3945919811" sldId="283"/>
            <ac:spMk id="3" creationId="{CD3060F9-C664-4911-B09D-5F66EADB5D6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D91E28E-19AB-4075-BEF7-848800D985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Gill Sans Nova Light" panose="020B0402020204020203" pitchFamily="34" charset="-128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0C64B1-53FE-4DDC-8D40-244FE55436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DAF7E-E365-45CA-AF56-18544C8A147D}" type="datetimeFigureOut">
              <a:rPr lang="en-GB" smtClean="0">
                <a:latin typeface="Gill Sans Nova Light" panose="020B0402020204020203" pitchFamily="34" charset="-128"/>
              </a:rPr>
              <a:t>23/03/2022</a:t>
            </a:fld>
            <a:endParaRPr lang="en-GB" dirty="0">
              <a:latin typeface="Gill Sans Nova Light" panose="020B0402020204020203" pitchFamily="34" charset="-128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864B2-AD9A-4CFA-AA05-CA081BCBF6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Gill Sans Nova Light" panose="020B0402020204020203" pitchFamily="34" charset="-12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63A5C0-A5F2-4DEC-A078-9ADB4A1B696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025605-1A09-45E0-9DAC-83DC4A961FC7}" type="slidenum">
              <a:rPr lang="en-GB" smtClean="0">
                <a:latin typeface="Gill Sans Nova Light" panose="020B0402020204020203" pitchFamily="34" charset="-128"/>
              </a:rPr>
              <a:t>‹#›</a:t>
            </a:fld>
            <a:endParaRPr lang="en-GB" dirty="0">
              <a:latin typeface="Gill Sans Nova Light" panose="020B040202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89096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 Nova Light" panose="020B0402020204020203" pitchFamily="34" charset="-128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ill Sans Nova Light" panose="020B0402020204020203" pitchFamily="34" charset="-128"/>
              </a:defRPr>
            </a:lvl1pPr>
          </a:lstStyle>
          <a:p>
            <a:fld id="{386B0EF7-20F3-4BD6-86D9-6AF8FEE57B8F}" type="datetimeFigureOut">
              <a:rPr lang="en-GB" smtClean="0"/>
              <a:pPr/>
              <a:t>23/03/2022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 Nova Light" panose="020B0402020204020203" pitchFamily="34" charset="-128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ill Sans Nova Light" panose="020B0402020204020203" pitchFamily="34" charset="-128"/>
              </a:defRPr>
            </a:lvl1pPr>
          </a:lstStyle>
          <a:p>
            <a:fld id="{109AD378-C504-4926-BAEF-08184400B2B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991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Gill Sans Nova Light" panose="020B0402020204020203" pitchFamily="34" charset="-128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Gill Sans Nova Light" panose="020B0402020204020203" pitchFamily="34" charset="-128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Gill Sans Nova Light" panose="020B0402020204020203" pitchFamily="34" charset="-128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Gill Sans Nova Light" panose="020B0402020204020203" pitchFamily="34" charset="-128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Gill Sans Nova Light" panose="020B0402020204020203" pitchFamily="34" charset="-128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some of our conservation info on SEA LIFE Trust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AD378-C504-4926-BAEF-08184400B2B1}" type="slidenum">
              <a:rPr lang="en-GB" smtClean="0"/>
              <a:pPr/>
              <a:t>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4080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AD378-C504-4926-BAEF-08184400B2B1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9831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AD378-C504-4926-BAEF-08184400B2B1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8641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AD378-C504-4926-BAEF-08184400B2B1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792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AD378-C504-4926-BAEF-08184400B2B1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831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AD378-C504-4926-BAEF-08184400B2B1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097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AD378-C504-4926-BAEF-08184400B2B1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5888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 overviews some stuff not covered in the previous slide &amp; 1 new thing I think it’s okay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AD378-C504-4926-BAEF-08184400B2B1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6409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AD378-C504-4926-BAEF-08184400B2B1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7627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AD378-C504-4926-BAEF-08184400B2B1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5967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AD378-C504-4926-BAEF-08184400B2B1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1433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91CB1-44FC-4BF2-AE36-79CD895C9B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0363" y="1349187"/>
            <a:ext cx="6858000" cy="896498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6AFDAB-A160-4666-87CF-6AD09217CD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363" y="2571750"/>
            <a:ext cx="6858000" cy="383282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E67ACA-C2E5-4594-9E4A-01BB26A5E2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2741" y="188011"/>
            <a:ext cx="1750685" cy="1238466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16B08E-EC8C-41D9-9A9A-2808417BDB2A}"/>
              </a:ext>
            </a:extLst>
          </p:cNvPr>
          <p:cNvCxnSpPr/>
          <p:nvPr userDrawn="1"/>
        </p:nvCxnSpPr>
        <p:spPr>
          <a:xfrm>
            <a:off x="360363" y="368166"/>
            <a:ext cx="72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E7BA7D2-173B-406D-9946-04DD2CBAFA4D}"/>
              </a:ext>
            </a:extLst>
          </p:cNvPr>
          <p:cNvSpPr txBox="1"/>
          <p:nvPr userDrawn="1"/>
        </p:nvSpPr>
        <p:spPr>
          <a:xfrm>
            <a:off x="360363" y="554572"/>
            <a:ext cx="3309752" cy="8398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3200" dirty="0">
                <a:solidFill>
                  <a:schemeClr val="bg1"/>
                </a:solidFill>
              </a:rPr>
              <a:t>MERLIN</a:t>
            </a:r>
          </a:p>
          <a:p>
            <a:pPr>
              <a:lnSpc>
                <a:spcPct val="85000"/>
              </a:lnSpc>
            </a:pPr>
            <a:r>
              <a:rPr lang="en-US" sz="3200" dirty="0">
                <a:solidFill>
                  <a:schemeClr val="bg1"/>
                </a:solidFill>
              </a:rPr>
              <a:t>ENTERTAINMENTS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58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1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15E4B-6859-4985-9FB1-55A19D440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60000"/>
            <a:ext cx="8423275" cy="792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20756-0927-424C-9FB0-EFB01CEF1E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363" y="1369219"/>
            <a:ext cx="4032000" cy="305355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A645C0-E9A1-41C2-8FE5-283087D2A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51637" y="1369219"/>
            <a:ext cx="4032000" cy="305355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B7271-7C35-4029-B992-235A0E94F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2033-B6C2-4783-BD21-077EDF5833D7}" type="datetime1">
              <a:rPr lang="en-GB" smtClean="0"/>
              <a:t>23/03/2022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8402CA-0C2D-4569-98D4-2AEE07309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01AC6A-6F52-4D4B-A7E2-8EB000C7E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92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770" userDrawn="1">
          <p15:clr>
            <a:srgbClr val="FBAE40"/>
          </p15:clr>
        </p15:guide>
        <p15:guide id="2" pos="2992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15E4B-6859-4985-9FB1-55A19D440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60000"/>
            <a:ext cx="8423275" cy="792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20756-0927-424C-9FB0-EFB01CEF1E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363" y="1369219"/>
            <a:ext cx="4032000" cy="1411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A645C0-E9A1-41C2-8FE5-283087D2A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51637" y="1369219"/>
            <a:ext cx="4032000" cy="1411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B7271-7C35-4029-B992-235A0E94F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BFEF-A56D-41CD-9DF6-AF564BE92320}" type="datetime1">
              <a:rPr lang="en-GB" smtClean="0"/>
              <a:t>23/03/2022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8402CA-0C2D-4569-98D4-2AEE07309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01AC6A-6F52-4D4B-A7E2-8EB000C7E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6FFE158-A4D2-4B5C-A3A1-257559B326D9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360363" y="2997638"/>
            <a:ext cx="4032000" cy="1411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E3CE48-3642-4A98-8563-8FCAC36C33CD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751637" y="2997638"/>
            <a:ext cx="4032000" cy="1411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15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770">
          <p15:clr>
            <a:srgbClr val="FBAE40"/>
          </p15:clr>
        </p15:guide>
        <p15:guide id="2" pos="299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i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15E4B-6859-4985-9FB1-55A19D440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60000"/>
            <a:ext cx="8423275" cy="792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20756-0927-424C-9FB0-EFB01CEF1E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363" y="1369219"/>
            <a:ext cx="2609283" cy="14113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A645C0-E9A1-41C2-8FE5-283087D2A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67359" y="1369219"/>
            <a:ext cx="2609283" cy="14113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B7271-7C35-4029-B992-235A0E94F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3F9A-DC71-4BA3-9067-FE92F37C7FFC}" type="datetime1">
              <a:rPr lang="en-GB" smtClean="0"/>
              <a:t>23/03/2022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8402CA-0C2D-4569-98D4-2AEE07309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01AC6A-6F52-4D4B-A7E2-8EB000C7E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FD41BC7-2526-4710-9B60-EFB2237FE1C3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74355" y="1369219"/>
            <a:ext cx="2609283" cy="14113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B072DD5-7F57-4F71-9972-C1B9231F1972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360363" y="2997532"/>
            <a:ext cx="2609283" cy="14113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2391D659-38C9-43A9-9122-1D4D0390805D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3267359" y="2997532"/>
            <a:ext cx="2609283" cy="14113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32745CF-071E-4E26-BC1F-99722BBC7250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6174355" y="2997532"/>
            <a:ext cx="2609283" cy="14113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591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 Content_Mau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CC510A7-F0F0-45F6-9BBF-C7E7F954D520}"/>
              </a:ext>
            </a:extLst>
          </p:cNvPr>
          <p:cNvSpPr/>
          <p:nvPr userDrawn="1"/>
        </p:nvSpPr>
        <p:spPr>
          <a:xfrm>
            <a:off x="360363" y="1364312"/>
            <a:ext cx="2683915" cy="306357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65100" dist="635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6D88F9-6493-4B0E-8C46-1D63557BE8DD}"/>
              </a:ext>
            </a:extLst>
          </p:cNvPr>
          <p:cNvSpPr/>
          <p:nvPr userDrawn="1"/>
        </p:nvSpPr>
        <p:spPr>
          <a:xfrm>
            <a:off x="3230042" y="1364312"/>
            <a:ext cx="2683915" cy="306357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65100" dist="635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CAA040-6ADF-428C-A212-7C740CF890CE}"/>
              </a:ext>
            </a:extLst>
          </p:cNvPr>
          <p:cNvSpPr/>
          <p:nvPr userDrawn="1"/>
        </p:nvSpPr>
        <p:spPr>
          <a:xfrm>
            <a:off x="6099723" y="1364312"/>
            <a:ext cx="2683915" cy="306357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65100" dist="635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421469-642F-4F55-96B1-83DDFCD2FB3A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4F4105-6E26-469A-9604-B265D38D499B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462923" y="1464305"/>
            <a:ext cx="2478795" cy="2853369"/>
          </a:xfrm>
          <a:solidFill>
            <a:schemeClr val="accent2"/>
          </a:solidFill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01DAE-5810-4D7A-BDE8-E803B694EB68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EEB152D-ACF9-4E27-8184-253D73A36B8A}" type="datetime1">
              <a:rPr lang="en-GB" smtClean="0"/>
              <a:t>23/03/2022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8BEE65-5455-4D9F-8875-524CAD834873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579BA-6450-47BF-939E-1ED1528AC9C5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4E8C96E-23C7-43DC-9B3D-A37A7EB44B4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332602" y="1464305"/>
            <a:ext cx="2478795" cy="285336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9015F3C-EDEA-4EEA-B76C-F0F46D758F58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202283" y="1464305"/>
            <a:ext cx="2478795" cy="285336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308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ox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CC510A7-F0F0-45F6-9BBF-C7E7F954D520}"/>
              </a:ext>
            </a:extLst>
          </p:cNvPr>
          <p:cNvSpPr/>
          <p:nvPr userDrawn="1"/>
        </p:nvSpPr>
        <p:spPr>
          <a:xfrm>
            <a:off x="360363" y="1364312"/>
            <a:ext cx="2683915" cy="306357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65100" dist="635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6D88F9-6493-4B0E-8C46-1D63557BE8DD}"/>
              </a:ext>
            </a:extLst>
          </p:cNvPr>
          <p:cNvSpPr/>
          <p:nvPr userDrawn="1"/>
        </p:nvSpPr>
        <p:spPr>
          <a:xfrm>
            <a:off x="3230042" y="1364312"/>
            <a:ext cx="2683915" cy="306357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65100" dist="635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CAA040-6ADF-428C-A212-7C740CF890CE}"/>
              </a:ext>
            </a:extLst>
          </p:cNvPr>
          <p:cNvSpPr/>
          <p:nvPr userDrawn="1"/>
        </p:nvSpPr>
        <p:spPr>
          <a:xfrm>
            <a:off x="6099723" y="1364312"/>
            <a:ext cx="2683915" cy="306357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65100" dist="635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421469-642F-4F55-96B1-83DDFCD2FB3A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4F4105-6E26-469A-9604-B265D38D499B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462923" y="1464305"/>
            <a:ext cx="2478795" cy="2853369"/>
          </a:xfrm>
        </p:spPr>
        <p:txBody>
          <a:bodyPr/>
          <a:lstStyle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01DAE-5810-4D7A-BDE8-E803B694EB68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580A8CAF-DAEF-4AFB-A140-D7F06B89A51C}" type="datetime1">
              <a:rPr lang="en-GB" smtClean="0"/>
              <a:t>23/03/2022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8BEE65-5455-4D9F-8875-524CAD834873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579BA-6450-47BF-939E-1ED1528AC9C5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4E8C96E-23C7-43DC-9B3D-A37A7EB44B4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332602" y="1464305"/>
            <a:ext cx="2478795" cy="2853369"/>
          </a:xfrm>
        </p:spPr>
        <p:txBody>
          <a:bodyPr/>
          <a:lstStyle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9015F3C-EDEA-4EEA-B76C-F0F46D758F58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202283" y="1464305"/>
            <a:ext cx="2478795" cy="2853369"/>
          </a:xfrm>
        </p:spPr>
        <p:txBody>
          <a:bodyPr/>
          <a:lstStyle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047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ox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CC510A7-F0F0-45F6-9BBF-C7E7F954D520}"/>
              </a:ext>
            </a:extLst>
          </p:cNvPr>
          <p:cNvSpPr/>
          <p:nvPr userDrawn="1"/>
        </p:nvSpPr>
        <p:spPr>
          <a:xfrm>
            <a:off x="360363" y="1365271"/>
            <a:ext cx="4132202" cy="14400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65100" dist="635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GB" sz="12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421469-642F-4F55-96B1-83DDFCD2FB3A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4F4105-6E26-469A-9604-B265D38D499B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462922" y="1471649"/>
            <a:ext cx="3924000" cy="1224000"/>
          </a:xfrm>
          <a:noFill/>
        </p:spPr>
        <p:txBody>
          <a:bodyPr>
            <a:norm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01DAE-5810-4D7A-BDE8-E803B694EB68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60D5539C-8931-4A3A-9B3E-7D944D2D6644}" type="datetime1">
              <a:rPr lang="en-GB" smtClean="0"/>
              <a:t>23/03/2022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8BEE65-5455-4D9F-8875-524CAD834873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579BA-6450-47BF-939E-1ED1528AC9C5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12770ED-16F0-424F-B5BE-B78BE5757963}"/>
              </a:ext>
            </a:extLst>
          </p:cNvPr>
          <p:cNvSpPr/>
          <p:nvPr userDrawn="1"/>
        </p:nvSpPr>
        <p:spPr>
          <a:xfrm>
            <a:off x="4651436" y="1365271"/>
            <a:ext cx="4132202" cy="14400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65100" dist="635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GB" sz="1200">
              <a:solidFill>
                <a:schemeClr val="bg1"/>
              </a:solidFill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46F42DD-779A-4937-83E5-B2509F3068C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53995" y="1471649"/>
            <a:ext cx="3924000" cy="1224000"/>
          </a:xfrm>
          <a:noFill/>
        </p:spPr>
        <p:txBody>
          <a:bodyPr>
            <a:norm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4EB29E3-2474-406D-A38B-185CE37CC5DD}"/>
              </a:ext>
            </a:extLst>
          </p:cNvPr>
          <p:cNvSpPr/>
          <p:nvPr userDrawn="1"/>
        </p:nvSpPr>
        <p:spPr>
          <a:xfrm>
            <a:off x="360363" y="2980547"/>
            <a:ext cx="4132202" cy="14400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65100" dist="635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GB" sz="1200">
              <a:solidFill>
                <a:schemeClr val="bg1"/>
              </a:solidFill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7F3B1FD8-FF3F-4747-9EA4-7A9C46B37844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62922" y="3085648"/>
            <a:ext cx="3924000" cy="1224000"/>
          </a:xfrm>
          <a:noFill/>
        </p:spPr>
        <p:txBody>
          <a:bodyPr>
            <a:norm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D9E654A-5406-49F4-8678-35F99DC4B8F9}"/>
              </a:ext>
            </a:extLst>
          </p:cNvPr>
          <p:cNvSpPr/>
          <p:nvPr userDrawn="1"/>
        </p:nvSpPr>
        <p:spPr>
          <a:xfrm>
            <a:off x="4651436" y="2980547"/>
            <a:ext cx="4132202" cy="14400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65100" dist="635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GB" sz="1200">
              <a:solidFill>
                <a:schemeClr val="bg1"/>
              </a:solidFill>
            </a:endParaRP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674B225E-90FF-44F8-9603-4A03B7185DD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753995" y="3085648"/>
            <a:ext cx="3924000" cy="1224000"/>
          </a:xfrm>
          <a:noFill/>
        </p:spPr>
        <p:txBody>
          <a:bodyPr>
            <a:norm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696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 Images_Blue Pan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0476A1A-F2D5-44FB-AF17-DFB54C99F0D3}"/>
              </a:ext>
            </a:extLst>
          </p:cNvPr>
          <p:cNvSpPr/>
          <p:nvPr userDrawn="1"/>
        </p:nvSpPr>
        <p:spPr>
          <a:xfrm>
            <a:off x="5862536" y="0"/>
            <a:ext cx="3304161" cy="51435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65100" dist="63500" dir="108000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B7271-7C35-4029-B992-235A0E94F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A3CF-6028-4108-ADA3-1ECAD02937B5}" type="datetime1">
              <a:rPr lang="en-GB" smtClean="0"/>
              <a:t>23/03/2022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8402CA-0C2D-4569-98D4-2AEE07309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01AC6A-6F52-4D4B-A7E2-8EB000C7E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6251A55-B75B-47F9-B93B-38251261312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9C0EC703-4CC9-43F9-B81B-F94F1D3BB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9999"/>
            <a:ext cx="5268912" cy="792525"/>
          </a:xfrm>
        </p:spPr>
        <p:txBody>
          <a:bodyPr anchor="t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5DAD0124-D2C3-4531-8562-93A175DDA4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36395" y="1369219"/>
            <a:ext cx="2647241" cy="30535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92301EC-8A94-4D74-AA81-AE3D5D60D2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0363" y="1362075"/>
            <a:ext cx="2574000" cy="1476000"/>
          </a:xfrm>
        </p:spPr>
        <p:txBody>
          <a:bodyPr/>
          <a:lstStyle/>
          <a:p>
            <a:endParaRPr lang="en-GB"/>
          </a:p>
        </p:txBody>
      </p:sp>
      <p:sp>
        <p:nvSpPr>
          <p:cNvPr id="23" name="Picture Placeholder 3">
            <a:extLst>
              <a:ext uri="{FF2B5EF4-FFF2-40B4-BE49-F238E27FC236}">
                <a16:creationId xmlns:a16="http://schemas.microsoft.com/office/drawing/2014/main" id="{A6293E23-C1DF-4FF1-A8B3-871AB8627E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50375" y="1362074"/>
            <a:ext cx="2574000" cy="1476000"/>
          </a:xfrm>
        </p:spPr>
        <p:txBody>
          <a:bodyPr/>
          <a:lstStyle/>
          <a:p>
            <a:endParaRPr lang="en-GB"/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id="{F4556DAB-770F-424A-AB55-75F7A0250F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60363" y="2942994"/>
            <a:ext cx="2574000" cy="1476000"/>
          </a:xfrm>
        </p:spPr>
        <p:txBody>
          <a:bodyPr/>
          <a:lstStyle/>
          <a:p>
            <a:endParaRPr lang="en-GB"/>
          </a:p>
        </p:txBody>
      </p:sp>
      <p:sp>
        <p:nvSpPr>
          <p:cNvPr id="25" name="Picture Placeholder 3">
            <a:extLst>
              <a:ext uri="{FF2B5EF4-FFF2-40B4-BE49-F238E27FC236}">
                <a16:creationId xmlns:a16="http://schemas.microsoft.com/office/drawing/2014/main" id="{157FE1D9-CFE2-4AC8-B3F8-E57644D718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050375" y="2942994"/>
            <a:ext cx="2574000" cy="1476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119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694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478FF4F-D018-44ED-B3D9-43B8979C9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363" y="1369219"/>
            <a:ext cx="2574000" cy="147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5EF35DA-F590-4019-A586-5DAB803CE4E8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60363" y="2946226"/>
            <a:ext cx="2574000" cy="147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22FB2D87-8727-4FE3-B69E-638EE1D14966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3049200" y="2946226"/>
            <a:ext cx="2574000" cy="147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476A1A-F2D5-44FB-AF17-DFB54C99F0D3}"/>
              </a:ext>
            </a:extLst>
          </p:cNvPr>
          <p:cNvSpPr/>
          <p:nvPr userDrawn="1"/>
        </p:nvSpPr>
        <p:spPr>
          <a:xfrm>
            <a:off x="5862536" y="0"/>
            <a:ext cx="3304161" cy="51435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65100" dist="63500" dir="108000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8402CA-0C2D-4569-98D4-2AEE07309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9C0EC703-4CC9-43F9-B81B-F94F1D3BB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9999"/>
            <a:ext cx="5268912" cy="792525"/>
          </a:xfrm>
        </p:spPr>
        <p:txBody>
          <a:bodyPr anchor="t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3" name="Picture Placeholder 3">
            <a:extLst>
              <a:ext uri="{FF2B5EF4-FFF2-40B4-BE49-F238E27FC236}">
                <a16:creationId xmlns:a16="http://schemas.microsoft.com/office/drawing/2014/main" id="{A6293E23-C1DF-4FF1-A8B3-871AB8627E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64225" y="-1427"/>
            <a:ext cx="3302472" cy="5157509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7B62377F-A9C2-4E53-AE91-96A9319817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049200" y="1369219"/>
            <a:ext cx="2574000" cy="147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B7271-7C35-4029-B992-235A0E94F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4D15-2836-425D-BADB-DBCDC6099037}" type="datetime1">
              <a:rPr lang="en-GB" smtClean="0"/>
              <a:t>23/03/2022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01AC6A-6F52-4D4B-A7E2-8EB000C7E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6251A55-B75B-47F9-B93B-3825126131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01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694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Mauve Panel 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7E15694-62C3-4367-9C72-16160046A9E6}"/>
              </a:ext>
            </a:extLst>
          </p:cNvPr>
          <p:cNvSpPr/>
          <p:nvPr userDrawn="1"/>
        </p:nvSpPr>
        <p:spPr>
          <a:xfrm>
            <a:off x="0" y="0"/>
            <a:ext cx="4614041" cy="51435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65100" dist="635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20756-0927-424C-9FB0-EFB01CEF1E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363" y="1369219"/>
            <a:ext cx="4032000" cy="305355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A645C0-E9A1-41C2-8FE5-283087D2A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24097" y="360000"/>
            <a:ext cx="3859540" cy="40627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B7271-7C35-4029-B992-235A0E94F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59769-A56E-411F-B332-26231901434B}" type="datetime1">
              <a:rPr lang="en-GB" smtClean="0"/>
              <a:t>23/03/2022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8402CA-0C2D-4569-98D4-2AEE07309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01AC6A-6F52-4D4B-A7E2-8EB000C7E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3898B4B-67F9-4725-AD74-3D904F29CF10}"/>
              </a:ext>
            </a:extLst>
          </p:cNvPr>
          <p:cNvCxnSpPr/>
          <p:nvPr userDrawn="1"/>
        </p:nvCxnSpPr>
        <p:spPr>
          <a:xfrm>
            <a:off x="360363" y="366713"/>
            <a:ext cx="72000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74CE2945-87EB-4526-9FD2-BB9E2F064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60000"/>
            <a:ext cx="4032000" cy="432000"/>
          </a:xfrm>
        </p:spPr>
        <p:txBody>
          <a:bodyPr anchor="t"/>
          <a:lstStyle>
            <a:lvl1pPr>
              <a:defRPr sz="2400"/>
            </a:lvl1pPr>
          </a:lstStyle>
          <a:p>
            <a:r>
              <a:rPr lang="en-US" dirty="0"/>
              <a:t>Click to edit</a:t>
            </a:r>
            <a:endParaRPr lang="en-GB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55B2BFA9-F824-4098-8A97-0054856F1A0B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360000" y="720000"/>
            <a:ext cx="4031999" cy="360000"/>
          </a:xfrm>
        </p:spPr>
        <p:txBody>
          <a:bodyPr>
            <a:normAutofit/>
          </a:bodyPr>
          <a:lstStyle>
            <a:lvl1pPr marL="0" indent="0">
              <a:buNone/>
              <a:defRPr sz="2200" cap="all" baseline="0">
                <a:solidFill>
                  <a:schemeClr val="tx2"/>
                </a:solidFill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6E7D12-3CCB-4EEF-91FD-90AA9662FF5A}"/>
              </a:ext>
            </a:extLst>
          </p:cNvPr>
          <p:cNvSpPr txBox="1"/>
          <p:nvPr userDrawn="1"/>
        </p:nvSpPr>
        <p:spPr>
          <a:xfrm>
            <a:off x="362542" y="4802868"/>
            <a:ext cx="127118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kern="1200" cap="all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MERLIN ENTERTAINMENTS | </a:t>
            </a:r>
            <a:endParaRPr lang="en-GB" sz="800" kern="1200" cap="all" baseline="0" dirty="0">
              <a:solidFill>
                <a:schemeClr val="accent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5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Blue Pan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F63B064-70A4-4310-92C5-0A3EB3A9398D}"/>
              </a:ext>
            </a:extLst>
          </p:cNvPr>
          <p:cNvSpPr/>
          <p:nvPr userDrawn="1"/>
        </p:nvSpPr>
        <p:spPr>
          <a:xfrm>
            <a:off x="4863420" y="0"/>
            <a:ext cx="4303277" cy="51435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65100" dist="63500" dir="108000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B15E4B-6859-4985-9FB1-55A19D440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4" y="360000"/>
            <a:ext cx="4032000" cy="792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20756-0927-424C-9FB0-EFB01CEF1E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363" y="1369219"/>
            <a:ext cx="4032000" cy="305355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A645C0-E9A1-41C2-8FE5-283087D2A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34061" y="1369219"/>
            <a:ext cx="3649575" cy="30535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B7271-7C35-4029-B992-235A0E94F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8317-F690-4B04-9845-E7A8AE0C5FCA}" type="datetime1">
              <a:rPr lang="en-GB" smtClean="0"/>
              <a:t>23/03/2022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8402CA-0C2D-4569-98D4-2AEE07309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01AC6A-6F52-4D4B-A7E2-8EB000C7E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6251A55-B75B-47F9-B93B-3825126131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91CB1-44FC-4BF2-AE36-79CD895C9B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0363" y="1349187"/>
            <a:ext cx="6858000" cy="896498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6AFDAB-A160-4666-87CF-6AD09217CD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363" y="2571750"/>
            <a:ext cx="6858000" cy="383282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E67ACA-C2E5-4594-9E4A-01BB26A5E2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92741" y="188011"/>
            <a:ext cx="1750685" cy="1238466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16B08E-EC8C-41D9-9A9A-2808417BDB2A}"/>
              </a:ext>
            </a:extLst>
          </p:cNvPr>
          <p:cNvCxnSpPr/>
          <p:nvPr userDrawn="1"/>
        </p:nvCxnSpPr>
        <p:spPr>
          <a:xfrm>
            <a:off x="360363" y="368166"/>
            <a:ext cx="72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E7BA7D2-173B-406D-9946-04DD2CBAFA4D}"/>
              </a:ext>
            </a:extLst>
          </p:cNvPr>
          <p:cNvSpPr txBox="1"/>
          <p:nvPr userDrawn="1"/>
        </p:nvSpPr>
        <p:spPr>
          <a:xfrm>
            <a:off x="360363" y="554572"/>
            <a:ext cx="3309752" cy="8398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3200" dirty="0">
                <a:solidFill>
                  <a:schemeClr val="bg1"/>
                </a:solidFill>
              </a:rPr>
              <a:t>MERLIN</a:t>
            </a:r>
          </a:p>
          <a:p>
            <a:pPr>
              <a:lnSpc>
                <a:spcPct val="85000"/>
              </a:lnSpc>
            </a:pPr>
            <a:r>
              <a:rPr lang="en-US" sz="3200" dirty="0">
                <a:solidFill>
                  <a:schemeClr val="bg1"/>
                </a:solidFill>
              </a:rPr>
              <a:t>ENTERTAINMENTS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7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1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Mauve Pan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F63B064-70A4-4310-92C5-0A3EB3A9398D}"/>
              </a:ext>
            </a:extLst>
          </p:cNvPr>
          <p:cNvSpPr/>
          <p:nvPr userDrawn="1"/>
        </p:nvSpPr>
        <p:spPr>
          <a:xfrm>
            <a:off x="4863420" y="0"/>
            <a:ext cx="4303277" cy="51435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65100" dist="63500" dir="108000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B15E4B-6859-4985-9FB1-55A19D440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4" y="360000"/>
            <a:ext cx="4032000" cy="792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20756-0927-424C-9FB0-EFB01CEF1E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363" y="1369219"/>
            <a:ext cx="4032000" cy="305355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A645C0-E9A1-41C2-8FE5-283087D2A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34061" y="1369219"/>
            <a:ext cx="3649575" cy="305355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B7271-7C35-4029-B992-235A0E94F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468D7-DF4D-4086-89B6-989BEBCAF3B1}" type="datetime1">
              <a:rPr lang="en-GB" smtClean="0"/>
              <a:t>23/03/2022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8402CA-0C2D-4569-98D4-2AEE07309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01AC6A-6F52-4D4B-A7E2-8EB000C7E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251A55-B75B-47F9-B93B-3825126131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00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2 Charts Blue Pan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0476A1A-F2D5-44FB-AF17-DFB54C99F0D3}"/>
              </a:ext>
            </a:extLst>
          </p:cNvPr>
          <p:cNvSpPr/>
          <p:nvPr userDrawn="1"/>
        </p:nvSpPr>
        <p:spPr>
          <a:xfrm>
            <a:off x="5862536" y="0"/>
            <a:ext cx="3304161" cy="51435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65100" dist="63500" dir="108000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20756-0927-424C-9FB0-EFB01CEF1E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363" y="1369219"/>
            <a:ext cx="5268912" cy="305355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B7271-7C35-4029-B992-235A0E94F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2A017-FFD0-41AC-9C85-0BDFC5F488A1}" type="datetime1">
              <a:rPr lang="en-GB" smtClean="0"/>
              <a:t>23/03/2022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8402CA-0C2D-4569-98D4-2AEE07309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01AC6A-6F52-4D4B-A7E2-8EB000C7E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6251A55-B75B-47F9-B93B-38251261312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751BAFF3-6C6D-4A9A-AD0B-A6BE4869E8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54405" y="369639"/>
            <a:ext cx="2629232" cy="291511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4" name="Chart Placeholder 13">
            <a:extLst>
              <a:ext uri="{FF2B5EF4-FFF2-40B4-BE49-F238E27FC236}">
                <a16:creationId xmlns:a16="http://schemas.microsoft.com/office/drawing/2014/main" id="{DB96364C-D9D4-4635-886D-8644BCC9998A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167438" y="862649"/>
            <a:ext cx="2616200" cy="144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B19B003D-0C3C-4D96-B0FC-A9151EF07D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54404" y="2550727"/>
            <a:ext cx="2629232" cy="291511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6" name="Chart Placeholder 13">
            <a:extLst>
              <a:ext uri="{FF2B5EF4-FFF2-40B4-BE49-F238E27FC236}">
                <a16:creationId xmlns:a16="http://schemas.microsoft.com/office/drawing/2014/main" id="{CDE0E34C-6FD8-4EA0-BC4C-4A3608510FBC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167437" y="3043737"/>
            <a:ext cx="2616200" cy="144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9C0EC703-4CC9-43F9-B81B-F94F1D3BB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60000"/>
            <a:ext cx="5301284" cy="432000"/>
          </a:xfrm>
        </p:spPr>
        <p:txBody>
          <a:bodyPr anchor="t"/>
          <a:lstStyle>
            <a:lvl1pPr>
              <a:defRPr sz="2400"/>
            </a:lvl1pPr>
          </a:lstStyle>
          <a:p>
            <a:r>
              <a:rPr lang="en-US" dirty="0"/>
              <a:t>Click to edit</a:t>
            </a:r>
            <a:endParaRPr lang="en-GB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D66C13B0-A266-4D36-8A73-0E3988F1E7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0000" y="720000"/>
            <a:ext cx="5301283" cy="360000"/>
          </a:xfrm>
        </p:spPr>
        <p:txBody>
          <a:bodyPr>
            <a:normAutofit/>
          </a:bodyPr>
          <a:lstStyle>
            <a:lvl1pPr marL="0" indent="0">
              <a:buNone/>
              <a:defRPr sz="2200" cap="all" baseline="0">
                <a:solidFill>
                  <a:schemeClr val="tx2"/>
                </a:solidFill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5D15BC7-2749-4989-B67F-BA9CA447E56F}"/>
              </a:ext>
            </a:extLst>
          </p:cNvPr>
          <p:cNvCxnSpPr>
            <a:cxnSpLocks/>
          </p:cNvCxnSpPr>
          <p:nvPr userDrawn="1"/>
        </p:nvCxnSpPr>
        <p:spPr>
          <a:xfrm>
            <a:off x="6154404" y="366713"/>
            <a:ext cx="262923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4C04429-58E0-4ECA-9801-D4F6E50A578A}"/>
              </a:ext>
            </a:extLst>
          </p:cNvPr>
          <p:cNvCxnSpPr>
            <a:cxnSpLocks/>
          </p:cNvCxnSpPr>
          <p:nvPr userDrawn="1"/>
        </p:nvCxnSpPr>
        <p:spPr>
          <a:xfrm>
            <a:off x="6154404" y="2550727"/>
            <a:ext cx="262923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809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694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2 Charts Mauve Pan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0476A1A-F2D5-44FB-AF17-DFB54C99F0D3}"/>
              </a:ext>
            </a:extLst>
          </p:cNvPr>
          <p:cNvSpPr/>
          <p:nvPr userDrawn="1"/>
        </p:nvSpPr>
        <p:spPr>
          <a:xfrm>
            <a:off x="5862536" y="0"/>
            <a:ext cx="3304161" cy="51435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65100" dist="63500" dir="108000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20756-0927-424C-9FB0-EFB01CEF1E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363" y="1369219"/>
            <a:ext cx="5268912" cy="305355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B7271-7C35-4029-B992-235A0E94F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75D54-8BB8-4D13-957D-EA7C9A0690E3}" type="datetime1">
              <a:rPr lang="en-GB" smtClean="0"/>
              <a:t>23/03/2022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8402CA-0C2D-4569-98D4-2AEE07309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01AC6A-6F52-4D4B-A7E2-8EB000C7E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251A55-B75B-47F9-B93B-38251261312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751BAFF3-6C6D-4A9A-AD0B-A6BE4869E8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54405" y="369639"/>
            <a:ext cx="2629232" cy="291511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4" name="Chart Placeholder 13">
            <a:extLst>
              <a:ext uri="{FF2B5EF4-FFF2-40B4-BE49-F238E27FC236}">
                <a16:creationId xmlns:a16="http://schemas.microsoft.com/office/drawing/2014/main" id="{DB96364C-D9D4-4635-886D-8644BCC9998A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167438" y="862649"/>
            <a:ext cx="2616200" cy="144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B19B003D-0C3C-4D96-B0FC-A9151EF07D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54404" y="2550727"/>
            <a:ext cx="2629232" cy="291511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6" name="Chart Placeholder 13">
            <a:extLst>
              <a:ext uri="{FF2B5EF4-FFF2-40B4-BE49-F238E27FC236}">
                <a16:creationId xmlns:a16="http://schemas.microsoft.com/office/drawing/2014/main" id="{CDE0E34C-6FD8-4EA0-BC4C-4A3608510FBC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167437" y="3043737"/>
            <a:ext cx="2616200" cy="144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9C0EC703-4CC9-43F9-B81B-F94F1D3BB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60000"/>
            <a:ext cx="5301284" cy="432000"/>
          </a:xfrm>
        </p:spPr>
        <p:txBody>
          <a:bodyPr anchor="t"/>
          <a:lstStyle>
            <a:lvl1pPr>
              <a:defRPr sz="2400"/>
            </a:lvl1pPr>
          </a:lstStyle>
          <a:p>
            <a:r>
              <a:rPr lang="en-US" dirty="0"/>
              <a:t>Click to edit</a:t>
            </a:r>
            <a:endParaRPr lang="en-GB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D66C13B0-A266-4D36-8A73-0E3988F1E7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0000" y="720000"/>
            <a:ext cx="5301283" cy="360000"/>
          </a:xfrm>
        </p:spPr>
        <p:txBody>
          <a:bodyPr>
            <a:normAutofit/>
          </a:bodyPr>
          <a:lstStyle>
            <a:lvl1pPr marL="0" indent="0">
              <a:buNone/>
              <a:defRPr sz="2200" cap="all" baseline="0">
                <a:solidFill>
                  <a:schemeClr val="tx2"/>
                </a:solidFill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5D15BC7-2749-4989-B67F-BA9CA447E56F}"/>
              </a:ext>
            </a:extLst>
          </p:cNvPr>
          <p:cNvCxnSpPr>
            <a:cxnSpLocks/>
          </p:cNvCxnSpPr>
          <p:nvPr userDrawn="1"/>
        </p:nvCxnSpPr>
        <p:spPr>
          <a:xfrm>
            <a:off x="6154404" y="366713"/>
            <a:ext cx="2629232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4C04429-58E0-4ECA-9801-D4F6E50A578A}"/>
              </a:ext>
            </a:extLst>
          </p:cNvPr>
          <p:cNvCxnSpPr>
            <a:cxnSpLocks/>
          </p:cNvCxnSpPr>
          <p:nvPr userDrawn="1"/>
        </p:nvCxnSpPr>
        <p:spPr>
          <a:xfrm>
            <a:off x="6154404" y="2550727"/>
            <a:ext cx="2629232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53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694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8F8B3-D976-4654-94D8-9AB6F181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2" y="360000"/>
            <a:ext cx="8423276" cy="792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CA14B5-55BB-4997-AA9C-57AB147F0E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363" y="1362075"/>
            <a:ext cx="4032000" cy="363804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8AD395-A0AE-47BC-B180-28D85358E8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0363" y="1878806"/>
            <a:ext cx="4032000" cy="254396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6E3AF3-5572-4BA4-A642-7CF86EBC91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51637" y="1362075"/>
            <a:ext cx="4032000" cy="363804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AD09BE-C859-4AE2-B73F-C4D259E7A3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51637" y="1878806"/>
            <a:ext cx="4032000" cy="25439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6248D6-5A1D-4610-AAD8-C983D1826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CB5B-C1C1-4A2C-8AC2-80E109222862}" type="datetime1">
              <a:rPr lang="en-GB" smtClean="0"/>
              <a:t>23/03/2022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D02D55-D281-4344-B87C-33B28B1C3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BFF46C-4CBD-488F-A583-A667D5048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2AA05D1-BA85-4964-BC26-77DF36D585B4}"/>
              </a:ext>
            </a:extLst>
          </p:cNvPr>
          <p:cNvCxnSpPr/>
          <p:nvPr userDrawn="1"/>
        </p:nvCxnSpPr>
        <p:spPr>
          <a:xfrm>
            <a:off x="360362" y="1355758"/>
            <a:ext cx="403200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5A46A7-541B-422E-9835-73626F7D062F}"/>
              </a:ext>
            </a:extLst>
          </p:cNvPr>
          <p:cNvCxnSpPr/>
          <p:nvPr userDrawn="1"/>
        </p:nvCxnSpPr>
        <p:spPr>
          <a:xfrm>
            <a:off x="4751637" y="1355758"/>
            <a:ext cx="403200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319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1BEB7-0593-4872-AA86-11A8689F0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246259-D797-4B4D-AD64-42CBF82A9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9E26-578A-4967-AAF5-643816D8F350}" type="datetime1">
              <a:rPr lang="en-GB" smtClean="0"/>
              <a:t>23/03/2022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C18C3D-4907-49A3-B467-2A734A299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590FEF-2DEC-4801-A145-19A035A14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68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05979"/>
            <a:ext cx="8229600" cy="857250"/>
          </a:xfrm>
        </p:spPr>
        <p:txBody>
          <a:bodyPr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Gill Sans" panose="00000700000000000000" pitchFamily="2" charset="0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7544" y="1235576"/>
            <a:ext cx="8208912" cy="2776334"/>
          </a:xfrm>
        </p:spPr>
        <p:txBody>
          <a:bodyPr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Gill Sans" panose="00000700000000000000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body copy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77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91CB1-44FC-4BF2-AE36-79CD895C9B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0363" y="1349187"/>
            <a:ext cx="6858000" cy="896498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6AFDAB-A160-4666-87CF-6AD09217CD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363" y="2571750"/>
            <a:ext cx="6858000" cy="383282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16B08E-EC8C-41D9-9A9A-2808417BDB2A}"/>
              </a:ext>
            </a:extLst>
          </p:cNvPr>
          <p:cNvCxnSpPr/>
          <p:nvPr userDrawn="1"/>
        </p:nvCxnSpPr>
        <p:spPr>
          <a:xfrm>
            <a:off x="360363" y="368166"/>
            <a:ext cx="72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E7BA7D2-173B-406D-9946-04DD2CBAFA4D}"/>
              </a:ext>
            </a:extLst>
          </p:cNvPr>
          <p:cNvSpPr txBox="1"/>
          <p:nvPr userDrawn="1"/>
        </p:nvSpPr>
        <p:spPr>
          <a:xfrm>
            <a:off x="360363" y="554572"/>
            <a:ext cx="3309752" cy="8398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3200" dirty="0">
                <a:solidFill>
                  <a:schemeClr val="bg1"/>
                </a:solidFill>
              </a:rPr>
              <a:t>MERLIN</a:t>
            </a:r>
          </a:p>
          <a:p>
            <a:pPr>
              <a:lnSpc>
                <a:spcPct val="85000"/>
              </a:lnSpc>
            </a:pPr>
            <a:r>
              <a:rPr lang="en-US" sz="3200" dirty="0">
                <a:solidFill>
                  <a:schemeClr val="bg1"/>
                </a:solidFill>
              </a:rPr>
              <a:t>ENTERTAINMENTS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C3E7A5-D3B5-4539-A869-3054AD771B2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55237" y="52356"/>
            <a:ext cx="1708224" cy="142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09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91CB1-44FC-4BF2-AE36-79CD895C9B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0363" y="1349187"/>
            <a:ext cx="6594619" cy="896498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6AFDAB-A160-4666-87CF-6AD09217CD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363" y="2571750"/>
            <a:ext cx="6594619" cy="383282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16B08E-EC8C-41D9-9A9A-2808417BDB2A}"/>
              </a:ext>
            </a:extLst>
          </p:cNvPr>
          <p:cNvCxnSpPr/>
          <p:nvPr userDrawn="1"/>
        </p:nvCxnSpPr>
        <p:spPr>
          <a:xfrm>
            <a:off x="360363" y="368166"/>
            <a:ext cx="72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E7BA7D2-173B-406D-9946-04DD2CBAFA4D}"/>
              </a:ext>
            </a:extLst>
          </p:cNvPr>
          <p:cNvSpPr txBox="1"/>
          <p:nvPr userDrawn="1"/>
        </p:nvSpPr>
        <p:spPr>
          <a:xfrm>
            <a:off x="360363" y="554572"/>
            <a:ext cx="3309752" cy="8398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3200" dirty="0">
                <a:solidFill>
                  <a:schemeClr val="bg1"/>
                </a:solidFill>
              </a:rPr>
              <a:t>MERLIN</a:t>
            </a:r>
          </a:p>
          <a:p>
            <a:pPr>
              <a:lnSpc>
                <a:spcPct val="85000"/>
              </a:lnSpc>
            </a:pPr>
            <a:r>
              <a:rPr lang="en-US" sz="3200" dirty="0">
                <a:solidFill>
                  <a:schemeClr val="bg1"/>
                </a:solidFill>
              </a:rPr>
              <a:t>ENTERTAINMENTS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8097E0-801B-4CB7-8A45-B73CB5D4D6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28393" y="188010"/>
            <a:ext cx="2215034" cy="156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40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81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21469-642F-4F55-96B1-83DDFCD2F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4F4105-6E26-469A-9604-B265D38D4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01DAE-5810-4D7A-BDE8-E803B694E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8725F-C664-4771-90A3-3FD78E30EB26}" type="datetime1">
              <a:rPr lang="en-GB" smtClean="0"/>
              <a:t>23/03/2022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8BEE65-5455-4D9F-8875-524CAD834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579BA-6450-47BF-939E-1ED1528AC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46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wo titl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64DF7-F730-4CAD-AE6D-A27E7DDEF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2" y="360000"/>
            <a:ext cx="8423275" cy="432000"/>
          </a:xfrm>
        </p:spPr>
        <p:txBody>
          <a:bodyPr anchor="t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6E358-DC1A-4313-BD18-46480CC89D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368000"/>
            <a:ext cx="8423273" cy="30607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049B38-2692-403B-A7BD-13684B0933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0000" y="720000"/>
            <a:ext cx="8423274" cy="360000"/>
          </a:xfrm>
        </p:spPr>
        <p:txBody>
          <a:bodyPr>
            <a:normAutofit/>
          </a:bodyPr>
          <a:lstStyle>
            <a:lvl1pPr marL="0" indent="0">
              <a:buNone/>
              <a:defRPr sz="2200" cap="all" baseline="0">
                <a:solidFill>
                  <a:schemeClr val="tx2"/>
                </a:solidFill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79F00B-940F-45DF-9775-87C82F300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B636B-8D6A-4316-9073-02414E662C50}" type="datetime1">
              <a:rPr lang="en-GB" smtClean="0"/>
              <a:t>23/03/2022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B53FB-08DD-43DB-87D6-536C0C076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85E319-3B78-47A0-900A-43B1A6CF5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05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64DF7-F730-4CAD-AE6D-A27E7DDEF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2" y="360000"/>
            <a:ext cx="8423275" cy="432000"/>
          </a:xfrm>
        </p:spPr>
        <p:txBody>
          <a:bodyPr anchor="t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6E358-DC1A-4313-BD18-46480CC89D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4" y="1362075"/>
            <a:ext cx="8423273" cy="1440000"/>
          </a:xfrm>
        </p:spPr>
        <p:txBody>
          <a:bodyPr lIns="0" rIns="108000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049B38-2692-403B-A7BD-13684B0933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0000" y="720000"/>
            <a:ext cx="8423274" cy="360000"/>
          </a:xfrm>
        </p:spPr>
        <p:txBody>
          <a:bodyPr>
            <a:normAutofit/>
          </a:bodyPr>
          <a:lstStyle>
            <a:lvl1pPr marL="0" indent="0">
              <a:buNone/>
              <a:defRPr sz="2200" cap="all" baseline="0">
                <a:solidFill>
                  <a:schemeClr val="tx2"/>
                </a:solidFill>
                <a:latin typeface="+mn-lt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79F00B-940F-45DF-9775-87C82F300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39B5-6DC3-4BCB-8C98-5135469F65F1}" type="datetime1">
              <a:rPr lang="en-GB" smtClean="0"/>
              <a:t>23/03/2022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B53FB-08DD-43DB-87D6-536C0C076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85E319-3B78-47A0-900A-43B1A6CF5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EAAE4A8-4524-430E-AC8F-E634AF0B33C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60000" y="2983500"/>
            <a:ext cx="8423273" cy="1440000"/>
          </a:xfrm>
        </p:spPr>
        <p:txBody>
          <a:bodyPr lIns="0" rIns="108000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398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mbered Section Header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AB415-7878-46A0-81F5-7B8DA0A2C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5963" y="1362076"/>
            <a:ext cx="2905125" cy="1661679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A2C25A-0B3D-453D-A3BA-0B4883778FA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60364" y="1140142"/>
            <a:ext cx="1440000" cy="1477328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96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3FBED-13A6-4BB5-BD62-541E11C90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AC2F165-93C1-43F4-851A-DCF0490717AA}" type="datetime1">
              <a:rPr lang="en-GB" smtClean="0"/>
              <a:t>23/03/2022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1355A-A853-4448-B886-24D0DFD9E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110D0-CC1C-4CD4-BDC5-864D71A8F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6251A55-B75B-47F9-B93B-38251261312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FE52B5-9BC1-4821-8251-1B67835413F2}"/>
              </a:ext>
            </a:extLst>
          </p:cNvPr>
          <p:cNvCxnSpPr/>
          <p:nvPr userDrawn="1"/>
        </p:nvCxnSpPr>
        <p:spPr>
          <a:xfrm>
            <a:off x="360363" y="1296000"/>
            <a:ext cx="118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6485CE8-D069-49DA-A46B-BF3F13E800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91088" y="0"/>
            <a:ext cx="4252912" cy="5143500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2D702D-8083-4FA4-A996-FCA3D4744259}"/>
              </a:ext>
            </a:extLst>
          </p:cNvPr>
          <p:cNvSpPr txBox="1"/>
          <p:nvPr userDrawn="1"/>
        </p:nvSpPr>
        <p:spPr>
          <a:xfrm>
            <a:off x="362542" y="4802868"/>
            <a:ext cx="127118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kern="1200" cap="all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MERLIN ENTERTAINMENTS | </a:t>
            </a:r>
            <a:endParaRPr lang="en-GB" sz="800" kern="1200" cap="all" baseline="0" dirty="0">
              <a:solidFill>
                <a:schemeClr val="accent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2257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54" userDrawn="1">
          <p15:clr>
            <a:srgbClr val="FBAE40"/>
          </p15:clr>
        </p15:guide>
        <p15:guide id="2" orient="horz" pos="1504" userDrawn="1">
          <p15:clr>
            <a:srgbClr val="FBAE40"/>
          </p15:clr>
        </p15:guide>
        <p15:guide id="3" pos="3081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AB415-7878-46A0-81F5-7B8DA0A2C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4" y="1362076"/>
            <a:ext cx="4039782" cy="1661679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3FBED-13A6-4BB5-BD62-541E11C90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19C066F-3381-4009-9D5D-EFD32ADE1C8E}" type="datetime1">
              <a:rPr lang="en-GB" smtClean="0"/>
              <a:t>23/03/2022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1355A-A853-4448-B886-24D0DFD9E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110D0-CC1C-4CD4-BDC5-864D71A8F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6251A55-B75B-47F9-B93B-38251261312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6485CE8-D069-49DA-A46B-BF3F13E800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91088" y="0"/>
            <a:ext cx="4252912" cy="5143500"/>
          </a:xfrm>
        </p:spPr>
        <p:txBody>
          <a:bodyPr/>
          <a:lstStyle/>
          <a:p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4A0CA6A-52EA-4ED9-BEAC-61FA836D9611}"/>
              </a:ext>
            </a:extLst>
          </p:cNvPr>
          <p:cNvCxnSpPr>
            <a:cxnSpLocks/>
          </p:cNvCxnSpPr>
          <p:nvPr userDrawn="1"/>
        </p:nvCxnSpPr>
        <p:spPr>
          <a:xfrm>
            <a:off x="360363" y="1296000"/>
            <a:ext cx="40397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6A3F9D2-87A3-461C-9993-511D66DEC0C9}"/>
              </a:ext>
            </a:extLst>
          </p:cNvPr>
          <p:cNvSpPr txBox="1"/>
          <p:nvPr userDrawn="1"/>
        </p:nvSpPr>
        <p:spPr>
          <a:xfrm>
            <a:off x="362542" y="4802868"/>
            <a:ext cx="127118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kern="1200" cap="all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MERLIN ENTERTAINMENTS | </a:t>
            </a:r>
            <a:endParaRPr lang="en-GB" sz="800" kern="1200" cap="all" baseline="0" dirty="0">
              <a:solidFill>
                <a:schemeClr val="accent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57706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54">
          <p15:clr>
            <a:srgbClr val="FBAE40"/>
          </p15:clr>
        </p15:guide>
        <p15:guide id="2" orient="horz" pos="1504">
          <p15:clr>
            <a:srgbClr val="FBAE40"/>
          </p15:clr>
        </p15:guide>
        <p15:guide id="3" pos="308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8DAF85-95B0-48DE-B33D-D8FE9BAEF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60000"/>
            <a:ext cx="8423275" cy="792000"/>
          </a:xfrm>
          <a:prstGeom prst="rect">
            <a:avLst/>
          </a:prstGeom>
        </p:spPr>
        <p:txBody>
          <a:bodyPr vert="horz" lIns="0" tIns="108000" rIns="0" bIns="0" rtlCol="0" anchor="t">
            <a:normAutofit/>
          </a:bodyPr>
          <a:lstStyle/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E887D-6148-4F7E-BA3F-FC1E0D276E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363" y="1369219"/>
            <a:ext cx="8423275" cy="306357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3CE81-DE88-4B42-AB0F-A804C15333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68608" y="4802869"/>
            <a:ext cx="1440000" cy="123111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DCC434D3-33EC-4154-B37F-1D8ED4C294B9}" type="datetime1">
              <a:rPr lang="en-GB" smtClean="0"/>
              <a:pPr/>
              <a:t>23/03/2022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4EC2B1-9D08-499D-B4EC-D6C4E4032A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2787" y="4802869"/>
            <a:ext cx="3600000" cy="123111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800" cap="all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76F35E-EDC5-4278-99E0-DB7794873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23638" y="4802869"/>
            <a:ext cx="360000" cy="123111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800">
                <a:solidFill>
                  <a:srgbClr val="898989"/>
                </a:solidFill>
                <a:latin typeface="+mn-lt"/>
              </a:defRPr>
            </a:lvl1pPr>
          </a:lstStyle>
          <a:p>
            <a:fld id="{D6251A55-B75B-47F9-B93B-38251261312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C7333B2-88C7-41D0-B1DE-5CCED0DBC503}"/>
              </a:ext>
            </a:extLst>
          </p:cNvPr>
          <p:cNvCxnSpPr/>
          <p:nvPr userDrawn="1"/>
        </p:nvCxnSpPr>
        <p:spPr>
          <a:xfrm>
            <a:off x="360363" y="366713"/>
            <a:ext cx="72000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3734EE9-4B58-44B8-B251-9F8F3D2888ED}"/>
              </a:ext>
            </a:extLst>
          </p:cNvPr>
          <p:cNvSpPr txBox="1"/>
          <p:nvPr userDrawn="1"/>
        </p:nvSpPr>
        <p:spPr>
          <a:xfrm>
            <a:off x="362542" y="4802868"/>
            <a:ext cx="127118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kern="1200" cap="all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MERLIN ENTERTAINMENTS | </a:t>
            </a:r>
            <a:endParaRPr lang="en-GB" sz="800" kern="1200" cap="all" baseline="0" dirty="0">
              <a:solidFill>
                <a:schemeClr val="accent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954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49" r:id="rId3"/>
    <p:sldLayoutId id="2147483673" r:id="rId4"/>
    <p:sldLayoutId id="2147483650" r:id="rId5"/>
    <p:sldLayoutId id="2147483656" r:id="rId6"/>
    <p:sldLayoutId id="2147483662" r:id="rId7"/>
    <p:sldLayoutId id="2147483651" r:id="rId8"/>
    <p:sldLayoutId id="2147483666" r:id="rId9"/>
    <p:sldLayoutId id="2147483652" r:id="rId10"/>
    <p:sldLayoutId id="2147483671" r:id="rId11"/>
    <p:sldLayoutId id="2147483665" r:id="rId12"/>
    <p:sldLayoutId id="2147483674" r:id="rId13"/>
    <p:sldLayoutId id="2147483675" r:id="rId14"/>
    <p:sldLayoutId id="2147483676" r:id="rId15"/>
    <p:sldLayoutId id="2147483678" r:id="rId16"/>
    <p:sldLayoutId id="2147483679" r:id="rId17"/>
    <p:sldLayoutId id="2147483661" r:id="rId18"/>
    <p:sldLayoutId id="2147483657" r:id="rId19"/>
    <p:sldLayoutId id="2147483669" r:id="rId20"/>
    <p:sldLayoutId id="2147483660" r:id="rId21"/>
    <p:sldLayoutId id="2147483670" r:id="rId22"/>
    <p:sldLayoutId id="2147483653" r:id="rId23"/>
    <p:sldLayoutId id="2147483654" r:id="rId24"/>
    <p:sldLayoutId id="2147483680" r:id="rId2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2400" b="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None/>
        <a:defRPr sz="16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73038" indent="-171450" algn="l" defTabSz="685800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accent3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25438" indent="-146050" algn="l" defTabSz="685800" rtl="0" eaLnBrk="1" latinLnBrk="0" hangingPunct="1">
        <a:lnSpc>
          <a:spcPct val="100000"/>
        </a:lnSpc>
        <a:spcBef>
          <a:spcPts val="200"/>
        </a:spcBef>
        <a:buClr>
          <a:schemeClr val="accent3"/>
        </a:buClr>
        <a:buFont typeface="Arial" panose="020B0604020202020204" pitchFamily="34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500063" indent="-153988" algn="l" defTabSz="685800" rtl="0" eaLnBrk="1" latinLnBrk="0" hangingPunct="1">
        <a:lnSpc>
          <a:spcPct val="100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7" userDrawn="1">
          <p15:clr>
            <a:srgbClr val="F26B43"/>
          </p15:clr>
        </p15:guide>
        <p15:guide id="2" pos="5533" userDrawn="1">
          <p15:clr>
            <a:srgbClr val="F26B43"/>
          </p15:clr>
        </p15:guide>
        <p15:guide id="3" orient="horz" pos="231" userDrawn="1">
          <p15:clr>
            <a:srgbClr val="F26B43"/>
          </p15:clr>
        </p15:guide>
        <p15:guide id="4" orient="horz" pos="3011" userDrawn="1">
          <p15:clr>
            <a:srgbClr val="F26B43"/>
          </p15:clr>
        </p15:guide>
        <p15:guide id="5" orient="horz" pos="726" userDrawn="1">
          <p15:clr>
            <a:srgbClr val="F26B43"/>
          </p15:clr>
        </p15:guide>
        <p15:guide id="6" orient="horz" pos="858" userDrawn="1">
          <p15:clr>
            <a:srgbClr val="F26B43"/>
          </p15:clr>
        </p15:guide>
        <p15:guide id="7" orient="horz" pos="2786" userDrawn="1">
          <p15:clr>
            <a:srgbClr val="F26B43"/>
          </p15:clr>
        </p15:guide>
        <p15:guide id="8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4.jpeg"/><Relationship Id="rId5" Type="http://schemas.openxmlformats.org/officeDocument/2006/relationships/image" Target="../media/image27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jpe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s://www.sealifetrust.org/en/" TargetMode="External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jpe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2.jpeg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0.sv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5.jp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png"/><Relationship Id="rId11" Type="http://schemas.openxmlformats.org/officeDocument/2006/relationships/image" Target="../media/image32.jpeg"/><Relationship Id="rId5" Type="http://schemas.openxmlformats.org/officeDocument/2006/relationships/image" Target="../media/image27.png"/><Relationship Id="rId10" Type="http://schemas.openxmlformats.org/officeDocument/2006/relationships/image" Target="../media/image31.jpeg"/><Relationship Id="rId4" Type="http://schemas.openxmlformats.org/officeDocument/2006/relationships/image" Target="../media/image26.png"/><Relationship Id="rId9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846AB7-5223-4A98-9A5A-9E5BACC82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North American Attractions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76EDF-8830-43D5-B357-C5E4FCEB1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t>0</a:t>
            </a:fld>
            <a:endParaRPr lang="en-GB"/>
          </a:p>
        </p:txBody>
      </p:sp>
      <p:sp>
        <p:nvSpPr>
          <p:cNvPr id="8" name="Content Placeholder 11">
            <a:extLst>
              <a:ext uri="{FF2B5EF4-FFF2-40B4-BE49-F238E27FC236}">
                <a16:creationId xmlns:a16="http://schemas.microsoft.com/office/drawing/2014/main" id="{F13BED22-3BE8-4108-96CF-1D5F60E1D8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7916" y="3521705"/>
            <a:ext cx="7699388" cy="338319"/>
          </a:xfrm>
        </p:spPr>
        <p:txBody>
          <a:bodyPr>
            <a:normAutofit fontScale="92500" lnSpcReduction="20000"/>
          </a:bodyPr>
          <a:lstStyle/>
          <a:p>
            <a:pPr marL="1588" lvl="2" indent="0">
              <a:buNone/>
            </a:pPr>
            <a:r>
              <a:rPr lang="en-US" dirty="0">
                <a:solidFill>
                  <a:srgbClr val="1E2C92"/>
                </a:solidFill>
              </a:rPr>
              <a:t>Features: 360 Degree Ocean Tunnel, Sting Ray Lagoon, Sea at Night Experience, Southern California Rock Pool</a:t>
            </a:r>
          </a:p>
          <a:p>
            <a:pPr lvl="2"/>
            <a:endParaRPr lang="en-US" dirty="0">
              <a:solidFill>
                <a:srgbClr val="1E2C92"/>
              </a:solidFill>
            </a:endParaRPr>
          </a:p>
          <a:p>
            <a:pPr marL="1588" lvl="2" indent="0">
              <a:buNone/>
            </a:pPr>
            <a:endParaRPr lang="en-GB" sz="1200" dirty="0">
              <a:solidFill>
                <a:srgbClr val="1E2C92"/>
              </a:solidFill>
            </a:endParaRPr>
          </a:p>
          <a:p>
            <a:endParaRPr lang="en-US" sz="1400" dirty="0">
              <a:solidFill>
                <a:srgbClr val="1E2C92"/>
              </a:solidFill>
            </a:endParaRPr>
          </a:p>
          <a:p>
            <a:endParaRPr lang="en-US" sz="1400" dirty="0">
              <a:solidFill>
                <a:srgbClr val="1E2C92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F379DEC-94B2-44D5-9B37-6B6CE9DE0427}"/>
              </a:ext>
            </a:extLst>
          </p:cNvPr>
          <p:cNvSpPr/>
          <p:nvPr/>
        </p:nvSpPr>
        <p:spPr>
          <a:xfrm>
            <a:off x="244765" y="152400"/>
            <a:ext cx="1398022" cy="48878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picture containing logo&#10;&#10;Description automatically generated">
            <a:extLst>
              <a:ext uri="{FF2B5EF4-FFF2-40B4-BE49-F238E27FC236}">
                <a16:creationId xmlns:a16="http://schemas.microsoft.com/office/drawing/2014/main" id="{5C9D3C8E-41E3-4478-BBFE-1A5CC22AEA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17" y="641186"/>
            <a:ext cx="2816492" cy="81316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AE84B7EC-305F-4174-9770-088AF7D6B527}"/>
              </a:ext>
            </a:extLst>
          </p:cNvPr>
          <p:cNvGrpSpPr/>
          <p:nvPr/>
        </p:nvGrpSpPr>
        <p:grpSpPr>
          <a:xfrm>
            <a:off x="447916" y="1820829"/>
            <a:ext cx="7798109" cy="1501840"/>
            <a:chOff x="420484" y="1770644"/>
            <a:chExt cx="7798109" cy="150184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9ACD5CF-5AF1-4598-AC06-0A560A594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0484" y="1770644"/>
              <a:ext cx="2674296" cy="150183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D97050F-2F51-4079-A650-713640805E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/>
            <a:stretch/>
          </p:blipFill>
          <p:spPr>
            <a:xfrm>
              <a:off x="3087071" y="1770645"/>
              <a:ext cx="2606041" cy="1501839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08E6F68-81FA-464E-8B76-A26CCE0AA5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93111" y="1770645"/>
              <a:ext cx="2525482" cy="15018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7065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31FD5-888A-4C52-A9A3-58051ABFD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9D74D63-3C26-4D08-B592-03CE360C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2787" y="4802869"/>
            <a:ext cx="3600000" cy="123111"/>
          </a:xfrm>
        </p:spPr>
        <p:txBody>
          <a:bodyPr/>
          <a:lstStyle/>
          <a:p>
            <a:r>
              <a:rPr lang="en-US" dirty="0"/>
              <a:t>North American Attraction overview</a:t>
            </a:r>
            <a:endParaRPr lang="en-GB" dirty="0"/>
          </a:p>
        </p:txBody>
      </p:sp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600E0816-910C-411D-BD51-B72B4D87BE54}"/>
              </a:ext>
            </a:extLst>
          </p:cNvPr>
          <p:cNvSpPr txBox="1">
            <a:spLocks/>
          </p:cNvSpPr>
          <p:nvPr/>
        </p:nvSpPr>
        <p:spPr>
          <a:xfrm>
            <a:off x="646682" y="2837345"/>
            <a:ext cx="3760304" cy="12324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3038" indent="-17145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5438" indent="-146050" algn="l" defTabSz="6858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Font typeface="Arial" panose="020B0604020202020204" pitchFamily="34" charset="0"/>
              <a:buChar char="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00063" indent="-153988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Arial" panose="020B0604020202020204" pitchFamily="34" charset="0"/>
              <a:buChar char="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42754" lvl="1" indent="-285750"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sz="1200" dirty="0">
                <a:solidFill>
                  <a:srgbClr val="1E2C92"/>
                </a:solidFill>
              </a:rPr>
              <a:t>LEGOLAND Hotel and Pirate Island Hotel are located right at the main entrance of LEGOLAND Florida.</a:t>
            </a:r>
          </a:p>
          <a:p>
            <a:pPr marL="285750" marR="42754" lvl="1" indent="-285750"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sz="1200" dirty="0">
                <a:solidFill>
                  <a:srgbClr val="1E2C92"/>
                </a:solidFill>
              </a:rPr>
              <a:t>Beach Retreat is located 1 mile from the Park.</a:t>
            </a:r>
          </a:p>
          <a:p>
            <a:pPr marL="285750" marR="42754" lvl="1" indent="-285750"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sz="1200" dirty="0">
                <a:solidFill>
                  <a:srgbClr val="1E2C92"/>
                </a:solidFill>
              </a:rPr>
              <a:t>LEGO</a:t>
            </a:r>
            <a:r>
              <a:rPr lang="en-US" sz="1200" baseline="30000" dirty="0">
                <a:solidFill>
                  <a:srgbClr val="1E2C92"/>
                </a:solidFill>
              </a:rPr>
              <a:t>®</a:t>
            </a:r>
            <a:r>
              <a:rPr lang="en-US" sz="1200" dirty="0">
                <a:solidFill>
                  <a:srgbClr val="1E2C92"/>
                </a:solidFill>
              </a:rPr>
              <a:t> Themed hotels with interactive features throughout.</a:t>
            </a:r>
          </a:p>
          <a:p>
            <a:pPr marL="285750" marR="42754" lvl="1" indent="-285750"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sz="1200" dirty="0">
                <a:solidFill>
                  <a:srgbClr val="1E2C92"/>
                </a:solidFill>
              </a:rPr>
              <a:t>FREE Breakfast!</a:t>
            </a:r>
          </a:p>
          <a:p>
            <a:pPr marL="285750" marR="42754" lvl="1" indent="-285750"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sz="1200" dirty="0">
                <a:solidFill>
                  <a:srgbClr val="1E2C92"/>
                </a:solidFill>
              </a:rPr>
              <a:t>Nightly children's entertainment. </a:t>
            </a:r>
          </a:p>
          <a:p>
            <a:pPr marR="42754" lvl="1">
              <a:buClr>
                <a:srgbClr val="F2B936"/>
              </a:buClr>
              <a:buSzPct val="100000"/>
              <a:tabLst>
                <a:tab pos="88900" algn="l"/>
                <a:tab pos="163513" algn="l"/>
              </a:tabLst>
            </a:pPr>
            <a:endParaRPr lang="en-US" sz="1200" dirty="0">
              <a:solidFill>
                <a:srgbClr val="1E2C92"/>
              </a:solidFill>
            </a:endParaRPr>
          </a:p>
        </p:txBody>
      </p:sp>
      <p:pic>
        <p:nvPicPr>
          <p:cNvPr id="15" name="Picture 1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2B7155E-7937-4048-92B7-FE94C1649F5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752" y="1758624"/>
            <a:ext cx="1650912" cy="692340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0026BEE9-80A6-42AC-AA56-D9C9E0DE48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74" y="713134"/>
            <a:ext cx="1756817" cy="757526"/>
          </a:xfrm>
          <a:prstGeom prst="rect">
            <a:avLst/>
          </a:prstGeom>
        </p:spPr>
      </p:pic>
      <p:pic>
        <p:nvPicPr>
          <p:cNvPr id="19" name="Picture 18" descr="A picture containing text&#10;&#10;Description automatically generated">
            <a:extLst>
              <a:ext uri="{FF2B5EF4-FFF2-40B4-BE49-F238E27FC236}">
                <a16:creationId xmlns:a16="http://schemas.microsoft.com/office/drawing/2014/main" id="{FDF213CB-CCBD-4112-8365-96B871D99C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913" y="713134"/>
            <a:ext cx="1863434" cy="75752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58BFE3-C811-4AB8-A575-F10F7B6D3905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188" y="2514423"/>
            <a:ext cx="3432670" cy="2288446"/>
          </a:xfrm>
          <a:prstGeom prst="rect">
            <a:avLst/>
          </a:prstGeom>
        </p:spPr>
      </p:pic>
      <p:pic>
        <p:nvPicPr>
          <p:cNvPr id="8" name="Picture 7" descr="A picture containing text, indoor, colorful, bedroom&#10;&#10;Description automatically generated">
            <a:extLst>
              <a:ext uri="{FF2B5EF4-FFF2-40B4-BE49-F238E27FC236}">
                <a16:creationId xmlns:a16="http://schemas.microsoft.com/office/drawing/2014/main" id="{C6628F36-5047-4CBD-BEF1-5012E62879DD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218" y="162518"/>
            <a:ext cx="3432670" cy="2288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87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AA8B5-10D9-48C8-BF13-E4ADBFF5E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812" y="1362076"/>
            <a:ext cx="2905125" cy="1661679"/>
          </a:xfrm>
        </p:spPr>
        <p:txBody>
          <a:bodyPr/>
          <a:lstStyle/>
          <a:p>
            <a:r>
              <a:rPr lang="en-US" dirty="0"/>
              <a:t>Legoland</a:t>
            </a:r>
            <a:r>
              <a:rPr lang="en-US" baseline="30000" dirty="0"/>
              <a:t>®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New York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A87D68-6B88-4C40-8B76-8741D42E0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E8B2566D-E173-434F-975E-A3A72BD3E1F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67" b="9667"/>
          <a:stretch>
            <a:fillRect/>
          </a:stretch>
        </p:blipFill>
        <p:spPr/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C210DD4-1FF6-4BA9-82BF-4F3DA6ECD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2787" y="4802869"/>
            <a:ext cx="3600000" cy="123111"/>
          </a:xfrm>
        </p:spPr>
        <p:txBody>
          <a:bodyPr/>
          <a:lstStyle/>
          <a:p>
            <a:r>
              <a:rPr lang="en-US" dirty="0"/>
              <a:t>North American Attraction overview</a:t>
            </a:r>
            <a:endParaRPr lang="en-GB" dirty="0"/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C0E78CF6-C062-49C0-A1CC-ED1DC7F78B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12" y="428654"/>
            <a:ext cx="1416558" cy="598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6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A3BD21-66E4-41EE-BAC0-50D75EFDB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864F2DD7-2816-4A92-9F9F-556ECD18E1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359"/>
            <a:ext cx="18473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7B101E9-A0F9-4A86-8D50-8B0CFA293E6F}"/>
              </a:ext>
            </a:extLst>
          </p:cNvPr>
          <p:cNvSpPr txBox="1"/>
          <p:nvPr/>
        </p:nvSpPr>
        <p:spPr>
          <a:xfrm>
            <a:off x="337131" y="2622644"/>
            <a:ext cx="4745409" cy="2010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42754" lvl="2">
              <a:spcAft>
                <a:spcPts val="1000"/>
              </a:spcAft>
              <a:buClr>
                <a:schemeClr val="accent3"/>
              </a:buClr>
              <a:buSzPct val="100000"/>
              <a:tabLst>
                <a:tab pos="88900" algn="l"/>
                <a:tab pos="163513" algn="l"/>
              </a:tabLst>
            </a:pPr>
            <a:r>
              <a:rPr lang="en-US" sz="1200" dirty="0">
                <a:solidFill>
                  <a:srgbClr val="1E2C92"/>
                </a:solidFill>
              </a:rPr>
              <a:t>A brand-new park featuring: Brick Street, Brick Party, </a:t>
            </a:r>
            <a:r>
              <a:rPr lang="en-US" sz="1200" dirty="0" err="1">
                <a:solidFill>
                  <a:srgbClr val="1E2C92"/>
                </a:solidFill>
              </a:rPr>
              <a:t>Bricktopia</a:t>
            </a:r>
            <a:r>
              <a:rPr lang="en-US" sz="1200" dirty="0">
                <a:solidFill>
                  <a:srgbClr val="1E2C92"/>
                </a:solidFill>
              </a:rPr>
              <a:t>, LEGO</a:t>
            </a:r>
            <a:r>
              <a:rPr lang="en-US" sz="1200" baseline="30000" dirty="0">
                <a:solidFill>
                  <a:srgbClr val="1E2C92"/>
                </a:solidFill>
              </a:rPr>
              <a:t>®</a:t>
            </a:r>
            <a:r>
              <a:rPr lang="en-US" sz="1200" dirty="0">
                <a:solidFill>
                  <a:srgbClr val="1E2C92"/>
                </a:solidFill>
              </a:rPr>
              <a:t> Factory Adventure Ride, LEGO</a:t>
            </a:r>
            <a:r>
              <a:rPr lang="en-US" sz="1200" baseline="30000" dirty="0">
                <a:solidFill>
                  <a:srgbClr val="1E2C92"/>
                </a:solidFill>
              </a:rPr>
              <a:t>®</a:t>
            </a:r>
            <a:r>
              <a:rPr lang="en-US" sz="1200" dirty="0">
                <a:solidFill>
                  <a:srgbClr val="1E2C92"/>
                </a:solidFill>
              </a:rPr>
              <a:t> NINJAGO</a:t>
            </a:r>
            <a:r>
              <a:rPr lang="en-US" sz="1200" baseline="30000" dirty="0">
                <a:solidFill>
                  <a:srgbClr val="1E2C92"/>
                </a:solidFill>
              </a:rPr>
              <a:t>®</a:t>
            </a:r>
            <a:r>
              <a:rPr lang="en-US" sz="1200" dirty="0">
                <a:solidFill>
                  <a:srgbClr val="1E2C92"/>
                </a:solidFill>
              </a:rPr>
              <a:t> World, LEGO</a:t>
            </a:r>
            <a:r>
              <a:rPr lang="en-US" sz="1200" baseline="30000" dirty="0">
                <a:solidFill>
                  <a:srgbClr val="1E2C92"/>
                </a:solidFill>
              </a:rPr>
              <a:t>®</a:t>
            </a:r>
            <a:r>
              <a:rPr lang="en-US" sz="1200" dirty="0">
                <a:solidFill>
                  <a:srgbClr val="1E2C92"/>
                </a:solidFill>
              </a:rPr>
              <a:t> NINJAGO</a:t>
            </a:r>
            <a:r>
              <a:rPr lang="en-US" sz="1200" baseline="30000" dirty="0">
                <a:solidFill>
                  <a:srgbClr val="1E2C92"/>
                </a:solidFill>
              </a:rPr>
              <a:t>®</a:t>
            </a:r>
            <a:r>
              <a:rPr lang="en-US" sz="1200" dirty="0">
                <a:solidFill>
                  <a:srgbClr val="1E2C92"/>
                </a:solidFill>
              </a:rPr>
              <a:t> The Ride, LEGO</a:t>
            </a:r>
            <a:r>
              <a:rPr lang="en-US" sz="1200" baseline="30000" dirty="0">
                <a:solidFill>
                  <a:srgbClr val="1E2C92"/>
                </a:solidFill>
              </a:rPr>
              <a:t>®</a:t>
            </a:r>
            <a:r>
              <a:rPr lang="en-US" sz="1200" dirty="0">
                <a:solidFill>
                  <a:srgbClr val="1E2C92"/>
                </a:solidFill>
              </a:rPr>
              <a:t> Pirates, Anchors Away!, LEGO</a:t>
            </a:r>
            <a:r>
              <a:rPr lang="en-US" sz="1200" baseline="30000" dirty="0">
                <a:solidFill>
                  <a:srgbClr val="1E2C92"/>
                </a:solidFill>
              </a:rPr>
              <a:t>®</a:t>
            </a:r>
            <a:r>
              <a:rPr lang="en-US" sz="1200" dirty="0">
                <a:solidFill>
                  <a:srgbClr val="1E2C92"/>
                </a:solidFill>
              </a:rPr>
              <a:t> Castle, Dragons Apprentice, Miniland USA</a:t>
            </a:r>
          </a:p>
          <a:p>
            <a:pPr marL="0" marR="42754" lvl="2">
              <a:spcAft>
                <a:spcPts val="1000"/>
              </a:spcAft>
              <a:buClr>
                <a:schemeClr val="accent3"/>
              </a:buClr>
              <a:buSzPct val="100000"/>
              <a:buFont typeface="Arial" panose="020B0604020202020204" pitchFamily="34" charset="0"/>
              <a:tabLst>
                <a:tab pos="88900" algn="l"/>
                <a:tab pos="163513" algn="l"/>
              </a:tabLst>
            </a:pPr>
            <a:r>
              <a:rPr lang="en-US" sz="1200" dirty="0">
                <a:solidFill>
                  <a:srgbClr val="1E2C92"/>
                </a:solidFill>
              </a:rPr>
              <a:t>Nestled in more than 150 acres of beautiful landscape just outside Goshen in New York’s  Hudson Valley. Seasonal Park: Open from Early Spring through Late Fall</a:t>
            </a:r>
          </a:p>
          <a:p>
            <a:pPr marL="0" marR="42754" lvl="2">
              <a:spcAft>
                <a:spcPts val="1000"/>
              </a:spcAft>
              <a:buClr>
                <a:schemeClr val="accent3"/>
              </a:buClr>
              <a:buSzPct val="100000"/>
              <a:tabLst>
                <a:tab pos="88900" algn="l"/>
                <a:tab pos="163513" algn="l"/>
              </a:tabLst>
            </a:pPr>
            <a:r>
              <a:rPr lang="en-US" sz="1200" dirty="0">
                <a:solidFill>
                  <a:srgbClr val="1E2C92"/>
                </a:solidFill>
              </a:rPr>
              <a:t>Push, pull, steer, squirt, splash, crawl, climb, and yes – build your way through over 50 rides, shows and LEGO</a:t>
            </a:r>
            <a:r>
              <a:rPr lang="en-US" sz="1200" baseline="30000" dirty="0">
                <a:solidFill>
                  <a:srgbClr val="1E2C92"/>
                </a:solidFill>
              </a:rPr>
              <a:t>®</a:t>
            </a:r>
            <a:r>
              <a:rPr lang="en-US" sz="1200" dirty="0">
                <a:solidFill>
                  <a:srgbClr val="1E2C92"/>
                </a:solidFill>
              </a:rPr>
              <a:t> themed attractions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0CDCF17-736E-4565-9830-A4555F46BC7C}"/>
              </a:ext>
            </a:extLst>
          </p:cNvPr>
          <p:cNvSpPr/>
          <p:nvPr/>
        </p:nvSpPr>
        <p:spPr>
          <a:xfrm>
            <a:off x="244765" y="152400"/>
            <a:ext cx="1398022" cy="48878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7D7A0744-35C2-4F03-9B5D-9E857BC411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41" y="279157"/>
            <a:ext cx="1483960" cy="626786"/>
          </a:xfrm>
          <a:prstGeom prst="rect">
            <a:avLst/>
          </a:prstGeom>
        </p:spPr>
      </p:pic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58A47180-904C-4A2D-AB63-9B2DF8CE6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2787" y="4802869"/>
            <a:ext cx="3600000" cy="123111"/>
          </a:xfrm>
        </p:spPr>
        <p:txBody>
          <a:bodyPr/>
          <a:lstStyle/>
          <a:p>
            <a:r>
              <a:rPr lang="en-US" dirty="0"/>
              <a:t>North American Attraction overview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3D666D9-B490-4C5B-9219-CC3164482C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810" b="14526"/>
          <a:stretch/>
        </p:blipFill>
        <p:spPr>
          <a:xfrm>
            <a:off x="5234196" y="3190507"/>
            <a:ext cx="3665039" cy="155753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3C70D23-3CB8-43C5-9B61-666AB70D623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186" y="374868"/>
            <a:ext cx="3653487" cy="27352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E42628-5BB2-419D-910A-4620786100E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99" b="35427"/>
          <a:stretch/>
        </p:blipFill>
        <p:spPr>
          <a:xfrm>
            <a:off x="421040" y="1196340"/>
            <a:ext cx="4661499" cy="1219200"/>
          </a:xfrm>
          <a:prstGeom prst="rect">
            <a:avLst/>
          </a:prstGeom>
        </p:spPr>
      </p:pic>
      <p:sp>
        <p:nvSpPr>
          <p:cNvPr id="20" name="Star: 10 Points 19">
            <a:extLst>
              <a:ext uri="{FF2B5EF4-FFF2-40B4-BE49-F238E27FC236}">
                <a16:creationId xmlns:a16="http://schemas.microsoft.com/office/drawing/2014/main" id="{6F9B2DA2-3877-4336-8F00-7EC73B2B70BE}"/>
              </a:ext>
            </a:extLst>
          </p:cNvPr>
          <p:cNvSpPr/>
          <p:nvPr/>
        </p:nvSpPr>
        <p:spPr>
          <a:xfrm>
            <a:off x="3746914" y="258858"/>
            <a:ext cx="1335626" cy="1335626"/>
          </a:xfrm>
          <a:prstGeom prst="star10">
            <a:avLst/>
          </a:prstGeom>
          <a:solidFill>
            <a:srgbClr val="FFD6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78BE"/>
                </a:solidFill>
                <a:latin typeface="Gill Sans Nova Cond XBd" panose="020B0A06020104020203" pitchFamily="34" charset="0"/>
              </a:rPr>
              <a:t>OPEN</a:t>
            </a:r>
          </a:p>
          <a:p>
            <a:pPr algn="ctr"/>
            <a:r>
              <a:rPr lang="en-US" sz="2000" b="1" dirty="0">
                <a:solidFill>
                  <a:srgbClr val="0078BE"/>
                </a:solidFill>
                <a:latin typeface="Gill Sans Nova Cond XBd" panose="020B0A06020104020203" pitchFamily="34" charset="0"/>
              </a:rPr>
              <a:t>APRIL 8</a:t>
            </a:r>
            <a:r>
              <a:rPr lang="en-US" sz="2000" b="1" baseline="30000" dirty="0">
                <a:solidFill>
                  <a:srgbClr val="0078BE"/>
                </a:solidFill>
                <a:latin typeface="Gill Sans Nova Cond XBd" panose="020B0A06020104020203" pitchFamily="34" charset="0"/>
              </a:rPr>
              <a:t>TH</a:t>
            </a:r>
          </a:p>
        </p:txBody>
      </p:sp>
    </p:spTree>
    <p:extLst>
      <p:ext uri="{BB962C8B-B14F-4D97-AF65-F5344CB8AC3E}">
        <p14:creationId xmlns:p14="http://schemas.microsoft.com/office/powerpoint/2010/main" val="414787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A62A2-693A-47FB-87A6-FCFD61B588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3459" y="1918090"/>
            <a:ext cx="8708924" cy="528299"/>
          </a:xfrm>
        </p:spPr>
        <p:txBody>
          <a:bodyPr/>
          <a:lstStyle/>
          <a:p>
            <a:r>
              <a:rPr lang="en-US" b="1" dirty="0">
                <a:solidFill>
                  <a:schemeClr val="bg2"/>
                </a:solidFill>
              </a:rPr>
              <a:t>Stay in touch!</a:t>
            </a:r>
            <a:endParaRPr lang="en-GB" b="1" dirty="0">
              <a:solidFill>
                <a:schemeClr val="bg2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3060F9-C664-4911-B09D-5F66EADB5D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3459" y="2723876"/>
            <a:ext cx="8708922" cy="39080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en-GB" sz="2400" b="1" dirty="0">
                <a:ea typeface="DengXian" panose="02010600030101010101" pitchFamily="2" charset="-122"/>
              </a:rPr>
              <a:t>Deanne.Jaconette@LEGOLAND.com</a:t>
            </a:r>
          </a:p>
          <a:p>
            <a:pPr algn="ctr">
              <a:spcAft>
                <a:spcPts val="0"/>
              </a:spcAft>
            </a:pPr>
            <a:endParaRPr lang="en-GB" sz="2400" b="1" dirty="0">
              <a:latin typeface="Calibri" panose="020F0502020204030204" pitchFamily="34" charset="0"/>
              <a:ea typeface="DengXian" panose="02010600030101010101" pitchFamily="2" charset="-122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92A1C491-1AD4-46E8-8C0E-A7C97DEF96C9}"/>
              </a:ext>
            </a:extLst>
          </p:cNvPr>
          <p:cNvSpPr txBox="1">
            <a:spLocks/>
          </p:cNvSpPr>
          <p:nvPr/>
        </p:nvSpPr>
        <p:spPr>
          <a:xfrm>
            <a:off x="383459" y="4471988"/>
            <a:ext cx="7046041" cy="5643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750" dirty="0"/>
              <a:t>LEGO, the LEGO logo, the Brick and Knob configurations, the Minifigure and LEGOLAND are trademarks of the LEGO Group. ©2021 The LEGO Group.</a:t>
            </a:r>
            <a:br>
              <a:rPr lang="en-US" sz="750" dirty="0"/>
            </a:br>
            <a:r>
              <a:rPr lang="en-US" sz="750" dirty="0"/>
              <a:t>THE LEGO</a:t>
            </a:r>
            <a:r>
              <a:rPr lang="en-US" sz="750" baseline="30000" dirty="0"/>
              <a:t>®</a:t>
            </a:r>
            <a:r>
              <a:rPr lang="en-US" sz="750" dirty="0"/>
              <a:t> MOVIE 2™ © &amp; ™ Warner Bros. Entertainment Inc., &amp; The LEGO Group. All rights reserved. (s21)</a:t>
            </a:r>
          </a:p>
          <a:p>
            <a:pPr>
              <a:spcBef>
                <a:spcPts val="0"/>
              </a:spcBef>
            </a:pPr>
            <a:r>
              <a:rPr lang="en-GB" sz="750" dirty="0"/>
              <a:t>© 2021 ABD Ltd/Ent. One UK Ltd.</a:t>
            </a:r>
            <a:endParaRPr lang="en-US" sz="750" dirty="0"/>
          </a:p>
          <a:p>
            <a:pPr>
              <a:spcBef>
                <a:spcPts val="0"/>
              </a:spcBef>
            </a:pPr>
            <a:r>
              <a:rPr lang="en-US" sz="750" dirty="0"/>
              <a:t>LEGOLAND</a:t>
            </a:r>
            <a:r>
              <a:rPr lang="en-US" sz="750" baseline="30000" dirty="0"/>
              <a:t>®</a:t>
            </a:r>
            <a:r>
              <a:rPr lang="en-US" sz="750" dirty="0"/>
              <a:t>, SEA LIFE</a:t>
            </a:r>
            <a:r>
              <a:rPr lang="en-US" sz="750" baseline="30000" dirty="0"/>
              <a:t>®</a:t>
            </a:r>
            <a:r>
              <a:rPr lang="en-US" sz="750" dirty="0"/>
              <a:t> and Madame Tussauds are part of Merlin Entertainments Ltd. </a:t>
            </a:r>
          </a:p>
        </p:txBody>
      </p:sp>
    </p:spTree>
    <p:extLst>
      <p:ext uri="{BB962C8B-B14F-4D97-AF65-F5344CB8AC3E}">
        <p14:creationId xmlns:p14="http://schemas.microsoft.com/office/powerpoint/2010/main" val="394591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A683E7A2-0FC2-415F-8387-114D0AA9BFE8}"/>
              </a:ext>
            </a:extLst>
          </p:cNvPr>
          <p:cNvSpPr/>
          <p:nvPr/>
        </p:nvSpPr>
        <p:spPr>
          <a:xfrm>
            <a:off x="4004187" y="0"/>
            <a:ext cx="5139813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529AA586-343C-47E8-BCAE-B7E1902EF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North American Attractions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31FD5-888A-4C52-A9A3-58051ABFD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AE9E790-3129-40BC-B307-A5F6C49F07A3}"/>
              </a:ext>
            </a:extLst>
          </p:cNvPr>
          <p:cNvSpPr/>
          <p:nvPr/>
        </p:nvSpPr>
        <p:spPr>
          <a:xfrm>
            <a:off x="4602804" y="1689304"/>
            <a:ext cx="4369109" cy="2808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8" lvl="2" indent="0">
              <a:buNone/>
            </a:pPr>
            <a:r>
              <a:rPr lang="en-US" b="1" dirty="0">
                <a:solidFill>
                  <a:schemeClr val="bg1"/>
                </a:solidFill>
              </a:rPr>
              <a:t>What is the SEA LIFE Trust?</a:t>
            </a:r>
          </a:p>
          <a:p>
            <a:pPr marL="1588" lvl="2" indent="0">
              <a:buNone/>
            </a:pPr>
            <a:r>
              <a:rPr lang="en-US" dirty="0">
                <a:solidFill>
                  <a:schemeClr val="bg1"/>
                </a:solidFill>
              </a:rPr>
              <a:t>The SEA LIFE Trust is a registered charity (no. 1175859) working globally to protect the world’s oceans and the amazing marine life that lives within them.</a:t>
            </a:r>
          </a:p>
          <a:p>
            <a:pPr marL="1588" lvl="2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1588" lvl="2" indent="0">
              <a:buNone/>
            </a:pPr>
            <a:r>
              <a:rPr lang="en-US" dirty="0">
                <a:solidFill>
                  <a:schemeClr val="bg1"/>
                </a:solidFill>
              </a:rPr>
              <a:t> Our vision is of a world where our oceans are healthy, properly protected and full of diverse life.</a:t>
            </a:r>
          </a:p>
          <a:p>
            <a:pPr marL="1588" lvl="2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1588" lvl="2" indent="0">
              <a:buNone/>
            </a:pPr>
            <a:r>
              <a:rPr lang="en-US" dirty="0">
                <a:solidFill>
                  <a:schemeClr val="bg1"/>
                </a:solidFill>
              </a:rPr>
              <a:t>We champion the need for plastic-free oceans and an end to over-exploitation of marine life through our global projects and campaigns, as well as at our marine animal sanctuaries.</a:t>
            </a:r>
          </a:p>
          <a:p>
            <a:pPr marL="1588" lvl="2" indent="0">
              <a:buNone/>
            </a:pPr>
            <a:endParaRPr lang="en-US" sz="1400" dirty="0">
              <a:solidFill>
                <a:schemeClr val="bg1"/>
              </a:solidFill>
            </a:endParaRPr>
          </a:p>
          <a:p>
            <a:pPr marL="1588" lvl="2" indent="0">
              <a:buNone/>
            </a:pPr>
            <a:r>
              <a:rPr lang="en-US" sz="1400" dirty="0">
                <a:solidFill>
                  <a:schemeClr val="bg1"/>
                </a:solidFill>
              </a:rPr>
              <a:t>For more info visit: </a:t>
            </a:r>
            <a:r>
              <a:rPr lang="en-US" sz="1400" dirty="0">
                <a:hlinkClick r:id="rId3"/>
              </a:rPr>
              <a:t>https://www.sealifetrust.org/en/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8F903F-DF2F-41F6-9C4E-793854F2A3AA}"/>
              </a:ext>
            </a:extLst>
          </p:cNvPr>
          <p:cNvSpPr/>
          <p:nvPr/>
        </p:nvSpPr>
        <p:spPr>
          <a:xfrm>
            <a:off x="251460" y="190500"/>
            <a:ext cx="1234440" cy="449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SEA LIFE Trust">
            <a:extLst>
              <a:ext uri="{FF2B5EF4-FFF2-40B4-BE49-F238E27FC236}">
                <a16:creationId xmlns:a16="http://schemas.microsoft.com/office/drawing/2014/main" id="{087CF8CE-B7EE-4BCD-A89E-348D1916F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718" y="128331"/>
            <a:ext cx="14287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C4C7311-F727-4BC0-9975-E791D5C3FE3B}"/>
              </a:ext>
            </a:extLst>
          </p:cNvPr>
          <p:cNvSpPr txBox="1"/>
          <p:nvPr/>
        </p:nvSpPr>
        <p:spPr>
          <a:xfrm>
            <a:off x="429097" y="2055825"/>
            <a:ext cx="299362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The world's first Beluga Whale Sanctuary!</a:t>
            </a:r>
          </a:p>
        </p:txBody>
      </p:sp>
      <p:pic>
        <p:nvPicPr>
          <p:cNvPr id="1032" name="Picture 8" descr="Cornish Seal Sanctuary">
            <a:extLst>
              <a:ext uri="{FF2B5EF4-FFF2-40B4-BE49-F238E27FC236}">
                <a16:creationId xmlns:a16="http://schemas.microsoft.com/office/drawing/2014/main" id="{630660A3-18E2-4B0D-8859-492549B92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008" y="648935"/>
            <a:ext cx="1147512" cy="68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Beluga Whale Sanctuary">
            <a:extLst>
              <a:ext uri="{FF2B5EF4-FFF2-40B4-BE49-F238E27FC236}">
                <a16:creationId xmlns:a16="http://schemas.microsoft.com/office/drawing/2014/main" id="{90AF8824-3D2C-4C12-AA15-19CB606B3F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536" y="625109"/>
            <a:ext cx="1262519" cy="707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AEECC623-8A95-42B1-B823-03FDDFFA3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0" y="59607"/>
            <a:ext cx="3899960" cy="1949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>
            <a:extLst>
              <a:ext uri="{FF2B5EF4-FFF2-40B4-BE49-F238E27FC236}">
                <a16:creationId xmlns:a16="http://schemas.microsoft.com/office/drawing/2014/main" id="{6A923CDC-5C1F-4CA9-BADB-FBF724BAFD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08"/>
          <a:stretch/>
        </p:blipFill>
        <p:spPr bwMode="auto">
          <a:xfrm>
            <a:off x="1037108" y="3556102"/>
            <a:ext cx="1915363" cy="118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>
            <a:extLst>
              <a:ext uri="{FF2B5EF4-FFF2-40B4-BE49-F238E27FC236}">
                <a16:creationId xmlns:a16="http://schemas.microsoft.com/office/drawing/2014/main" id="{EC98AD54-F2C6-4E51-8121-D2DABFE5B2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5" t="-1" r="15472" b="10419"/>
          <a:stretch/>
        </p:blipFill>
        <p:spPr bwMode="auto">
          <a:xfrm>
            <a:off x="454669" y="2386717"/>
            <a:ext cx="1281897" cy="113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>
            <a:extLst>
              <a:ext uri="{FF2B5EF4-FFF2-40B4-BE49-F238E27FC236}">
                <a16:creationId xmlns:a16="http://schemas.microsoft.com/office/drawing/2014/main" id="{5DC9B36E-EBE2-4423-A7F4-11F58A8893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8"/>
          <a:stretch/>
        </p:blipFill>
        <p:spPr bwMode="auto">
          <a:xfrm>
            <a:off x="2241404" y="2373473"/>
            <a:ext cx="1257945" cy="113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74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31FD5-888A-4C52-A9A3-58051ABFD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9D74D63-3C26-4D08-B592-03CE360C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2787" y="4802869"/>
            <a:ext cx="3600000" cy="123111"/>
          </a:xfrm>
        </p:spPr>
        <p:txBody>
          <a:bodyPr/>
          <a:lstStyle/>
          <a:p>
            <a:r>
              <a:rPr lang="en-US" dirty="0"/>
              <a:t>North American Attraction overview</a:t>
            </a:r>
            <a:endParaRPr lang="en-GB" dirty="0"/>
          </a:p>
        </p:txBody>
      </p:sp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0026BEE9-80A6-42AC-AA56-D9C9E0DE48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37" y="529472"/>
            <a:ext cx="1461782" cy="630309"/>
          </a:xfrm>
          <a:prstGeom prst="rect">
            <a:avLst/>
          </a:prstGeom>
        </p:spPr>
      </p:pic>
      <p:pic>
        <p:nvPicPr>
          <p:cNvPr id="3" name="Picture 2" descr="A picture containing text, tableware, dishware, plate&#10;&#10;Description automatically generated">
            <a:extLst>
              <a:ext uri="{FF2B5EF4-FFF2-40B4-BE49-F238E27FC236}">
                <a16:creationId xmlns:a16="http://schemas.microsoft.com/office/drawing/2014/main" id="{C806D5F6-526A-43CD-AF5E-78853A2D004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740" y="502413"/>
            <a:ext cx="1072927" cy="6303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4206B6-5AE3-41EB-952B-DCCB66107F4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9" t="41813" r="17527" b="9191"/>
          <a:stretch/>
        </p:blipFill>
        <p:spPr>
          <a:xfrm>
            <a:off x="4741333" y="2623368"/>
            <a:ext cx="4402666" cy="2520132"/>
          </a:xfrm>
          <a:prstGeom prst="rect">
            <a:avLst/>
          </a:prstGeom>
        </p:spPr>
      </p:pic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28C355D4-913D-4CE8-B9F5-951420B585C0}"/>
              </a:ext>
            </a:extLst>
          </p:cNvPr>
          <p:cNvSpPr txBox="1">
            <a:spLocks/>
          </p:cNvSpPr>
          <p:nvPr/>
        </p:nvSpPr>
        <p:spPr>
          <a:xfrm>
            <a:off x="418356" y="1377301"/>
            <a:ext cx="3760304" cy="1544838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3038" indent="-17145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5438" indent="-146050" algn="l" defTabSz="6858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Font typeface="Arial" panose="020B0604020202020204" pitchFamily="34" charset="0"/>
              <a:buChar char="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00063" indent="-153988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Arial" panose="020B0604020202020204" pitchFamily="34" charset="0"/>
              <a:buChar char="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42754" lvl="1" indent="-1714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sz="1100" dirty="0">
                <a:solidFill>
                  <a:srgbClr val="1E2C92"/>
                </a:solidFill>
              </a:rPr>
              <a:t>Located right at the main entrance of LEGOLAND</a:t>
            </a:r>
            <a:r>
              <a:rPr lang="en-US" sz="1100" baseline="30000" dirty="0">
                <a:solidFill>
                  <a:srgbClr val="1E2C92"/>
                </a:solidFill>
              </a:rPr>
              <a:t> ®</a:t>
            </a:r>
            <a:r>
              <a:rPr lang="en-US" sz="1100" dirty="0">
                <a:solidFill>
                  <a:srgbClr val="1E2C92"/>
                </a:solidFill>
              </a:rPr>
              <a:t> California.</a:t>
            </a:r>
          </a:p>
          <a:p>
            <a:pPr marL="171450" marR="42754" lvl="1" indent="-1714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sz="1100" dirty="0">
                <a:solidFill>
                  <a:srgbClr val="1E2C92"/>
                </a:solidFill>
              </a:rPr>
              <a:t>Themed hotels with interactive LEGO</a:t>
            </a:r>
            <a:r>
              <a:rPr lang="en-US" sz="1100" baseline="30000" dirty="0">
                <a:solidFill>
                  <a:srgbClr val="1E2C92"/>
                </a:solidFill>
              </a:rPr>
              <a:t> ®</a:t>
            </a:r>
            <a:r>
              <a:rPr lang="en-US" sz="1100" dirty="0">
                <a:solidFill>
                  <a:srgbClr val="1E2C92"/>
                </a:solidFill>
              </a:rPr>
              <a:t> features throughout.</a:t>
            </a:r>
          </a:p>
          <a:p>
            <a:pPr marL="171450" marR="42754" lvl="1" indent="-1714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sz="1100" dirty="0">
                <a:solidFill>
                  <a:srgbClr val="1E2C92"/>
                </a:solidFill>
              </a:rPr>
              <a:t>FREE Breakfast!</a:t>
            </a:r>
          </a:p>
          <a:p>
            <a:pPr marL="171450" marR="42754" lvl="1" indent="-1714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sz="1100" dirty="0">
                <a:solidFill>
                  <a:srgbClr val="1E2C92"/>
                </a:solidFill>
              </a:rPr>
              <a:t>Nightly children's entertainment. </a:t>
            </a:r>
          </a:p>
          <a:p>
            <a:pPr marL="171450" marR="42754" lvl="1" indent="-1714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endParaRPr lang="en-US" sz="1100" dirty="0">
              <a:solidFill>
                <a:srgbClr val="1E2C92"/>
              </a:solidFill>
            </a:endParaRPr>
          </a:p>
          <a:p>
            <a:pPr marL="171450" marR="42754" lvl="1" indent="-1714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sz="1100" dirty="0">
                <a:solidFill>
                  <a:srgbClr val="1E2C92"/>
                </a:solidFill>
              </a:rPr>
              <a:t>LEGOLAND Hotel 250 themed and fully themed rooms: Pirate, Kingdom, Adventure, LEGO NINJAGO, LEGO Friends.</a:t>
            </a: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93140794-8697-4A96-8431-C16E43A2699F}"/>
              </a:ext>
            </a:extLst>
          </p:cNvPr>
          <p:cNvSpPr txBox="1">
            <a:spLocks/>
          </p:cNvSpPr>
          <p:nvPr/>
        </p:nvSpPr>
        <p:spPr>
          <a:xfrm>
            <a:off x="453247" y="3086647"/>
            <a:ext cx="3760304" cy="15448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3038" indent="-17145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5438" indent="-146050" algn="l" defTabSz="6858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Font typeface="Arial" panose="020B0604020202020204" pitchFamily="34" charset="0"/>
              <a:buChar char="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00063" indent="-153988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Arial" panose="020B0604020202020204" pitchFamily="34" charset="0"/>
              <a:buChar char="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42754" lvl="1" indent="-1714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sz="1100" dirty="0">
                <a:solidFill>
                  <a:srgbClr val="1E2C92"/>
                </a:solidFill>
              </a:rPr>
              <a:t>Castle Hotel 250 deluxe themed rooms: Knights &amp; Dragons, Royal Princess or Magic Wizard</a:t>
            </a:r>
          </a:p>
          <a:p>
            <a:pPr marL="171450" marR="42754" lvl="1" indent="-1714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sz="1100" dirty="0">
                <a:solidFill>
                  <a:srgbClr val="1E2C92"/>
                </a:solidFill>
              </a:rPr>
              <a:t>Enhanced Pool Area- featuring interactive water play features</a:t>
            </a:r>
          </a:p>
          <a:p>
            <a:pPr marL="171450" marR="42754" lvl="1" indent="-17145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sz="1100" dirty="0">
                <a:solidFill>
                  <a:srgbClr val="1E2C92"/>
                </a:solidFill>
              </a:rPr>
              <a:t>Entertainment Courtyard- Play zones for kids of all ages including a DUPLO tot spot, slides, an outdoor stage and cinema with seating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DE98CA9-1B77-4157-BF05-6F20C85C7E5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8" b="10622"/>
          <a:stretch/>
        </p:blipFill>
        <p:spPr>
          <a:xfrm>
            <a:off x="4741332" y="0"/>
            <a:ext cx="4402665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43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AA8B5-10D9-48C8-BF13-E4ADBFF5E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663" y="1362076"/>
            <a:ext cx="2905125" cy="1661679"/>
          </a:xfrm>
        </p:spPr>
        <p:txBody>
          <a:bodyPr/>
          <a:lstStyle/>
          <a:p>
            <a:r>
              <a:rPr lang="en-US" dirty="0"/>
              <a:t>Legoland</a:t>
            </a:r>
            <a:r>
              <a:rPr lang="en-US" baseline="30000" dirty="0"/>
              <a:t>®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Florida </a:t>
            </a:r>
            <a:br>
              <a:rPr lang="en-US" dirty="0"/>
            </a:br>
            <a:r>
              <a:rPr lang="en-US" dirty="0"/>
              <a:t>Resort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A87D68-6B88-4C40-8B76-8741D42E0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4BA26A4-B4B6-457D-8126-7621CDDF5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2787" y="4802869"/>
            <a:ext cx="3600000" cy="123111"/>
          </a:xfrm>
        </p:spPr>
        <p:txBody>
          <a:bodyPr/>
          <a:lstStyle/>
          <a:p>
            <a:r>
              <a:rPr lang="en-US" dirty="0"/>
              <a:t>North American Attraction overview</a:t>
            </a:r>
            <a:endParaRPr lang="en-GB" dirty="0"/>
          </a:p>
        </p:txBody>
      </p:sp>
      <p:pic>
        <p:nvPicPr>
          <p:cNvPr id="11" name="Picture 10" descr="A person riding a jet ski&#10;&#10;Description automatically generated">
            <a:extLst>
              <a:ext uri="{FF2B5EF4-FFF2-40B4-BE49-F238E27FC236}">
                <a16:creationId xmlns:a16="http://schemas.microsoft.com/office/drawing/2014/main" id="{81FB471B-5A19-4F3E-B4DE-EF6A9962716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7" r="25440"/>
          <a:stretch/>
        </p:blipFill>
        <p:spPr>
          <a:xfrm>
            <a:off x="4747260" y="0"/>
            <a:ext cx="4396740" cy="51435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F145ECAB-3F36-4E0B-BA39-9A411BA774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57620" y="436274"/>
            <a:ext cx="1416557" cy="60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9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A3BD21-66E4-41EE-BAC0-50D75EFDB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864F2DD7-2816-4A92-9F9F-556ECD18E1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4479" y="5169153"/>
            <a:ext cx="18473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A91FAFDF-6F08-4878-B718-2188F4418A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74" y="216107"/>
            <a:ext cx="2813226" cy="1212460"/>
          </a:xfrm>
          <a:prstGeom prst="rect">
            <a:avLst/>
          </a:prstGeom>
        </p:spPr>
      </p:pic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334B5A14-64C2-4FFD-924B-9723AF3F00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380" y="3707197"/>
            <a:ext cx="1287780" cy="566624"/>
          </a:xfrm>
          <a:prstGeom prst="rect">
            <a:avLst/>
          </a:prstGeom>
        </p:spPr>
      </p:pic>
      <p:pic>
        <p:nvPicPr>
          <p:cNvPr id="20" name="Picture 19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14FBFFB7-C9BC-439F-8FB6-BF09FDD240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109" y="3728754"/>
            <a:ext cx="1287780" cy="523511"/>
          </a:xfrm>
          <a:prstGeom prst="rect">
            <a:avLst/>
          </a:prstGeom>
        </p:spPr>
      </p:pic>
      <p:pic>
        <p:nvPicPr>
          <p:cNvPr id="30" name="Picture 29" descr="A picture containing drawing&#10;&#10;Description automatically generated">
            <a:extLst>
              <a:ext uri="{FF2B5EF4-FFF2-40B4-BE49-F238E27FC236}">
                <a16:creationId xmlns:a16="http://schemas.microsoft.com/office/drawing/2014/main" id="{2EC3BEF9-32CF-44F4-B906-228B213F90B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569" y="3720426"/>
            <a:ext cx="1287780" cy="54016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8A3BDA7-871E-4166-80A5-01EB0FBA7019}"/>
              </a:ext>
            </a:extLst>
          </p:cNvPr>
          <p:cNvSpPr txBox="1"/>
          <p:nvPr/>
        </p:nvSpPr>
        <p:spPr>
          <a:xfrm>
            <a:off x="3422091" y="734101"/>
            <a:ext cx="5361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42754">
              <a:spcBef>
                <a:spcPts val="400"/>
              </a:spcBef>
              <a:buClr>
                <a:srgbClr val="F2B936"/>
              </a:buClr>
              <a:buSzPct val="100000"/>
              <a:tabLst>
                <a:tab pos="88900" algn="l"/>
                <a:tab pos="163513" algn="l"/>
              </a:tabLst>
            </a:pPr>
            <a:r>
              <a:rPr lang="en-US" sz="1400" dirty="0">
                <a:solidFill>
                  <a:srgbClr val="1E2C92"/>
                </a:solidFill>
              </a:rPr>
              <a:t>A multi-day vacation destination located just 45 minutes from Orlando and Tampa – Winter Haven, FL.</a:t>
            </a:r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8B71CD3F-7918-41FD-A36F-0F4B96225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2787" y="4802869"/>
            <a:ext cx="3600000" cy="123111"/>
          </a:xfrm>
        </p:spPr>
        <p:txBody>
          <a:bodyPr/>
          <a:lstStyle/>
          <a:p>
            <a:r>
              <a:rPr lang="en-US" dirty="0"/>
              <a:t>North American Attraction overview</a:t>
            </a:r>
            <a:endParaRPr lang="en-GB" dirty="0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9F4C3D91-714B-4A40-88FB-79133698A0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838" y="3712869"/>
            <a:ext cx="1287780" cy="555280"/>
          </a:xfrm>
          <a:prstGeom prst="rect">
            <a:avLst/>
          </a:prstGeom>
        </p:spPr>
      </p:pic>
      <p:pic>
        <p:nvPicPr>
          <p:cNvPr id="19" name="Picture 18" descr="Logo, company name&#10;&#10;Description automatically generated">
            <a:extLst>
              <a:ext uri="{FF2B5EF4-FFF2-40B4-BE49-F238E27FC236}">
                <a16:creationId xmlns:a16="http://schemas.microsoft.com/office/drawing/2014/main" id="{4E8D73B8-1061-484C-B66E-3B609185A5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51" y="3713002"/>
            <a:ext cx="1287780" cy="55501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EE43B23-FF4F-41A4-8A29-E636F490526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7" r="16661" b="13660"/>
          <a:stretch/>
        </p:blipFill>
        <p:spPr>
          <a:xfrm>
            <a:off x="459706" y="1921085"/>
            <a:ext cx="2038532" cy="146812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71B96F0-CA39-4350-9E5B-CC0BE5D5286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8" t="12373" r="651" b="-324"/>
          <a:stretch/>
        </p:blipFill>
        <p:spPr>
          <a:xfrm>
            <a:off x="2498238" y="1920597"/>
            <a:ext cx="2038532" cy="1476230"/>
          </a:xfrm>
          <a:prstGeom prst="rect">
            <a:avLst/>
          </a:prstGeom>
        </p:spPr>
      </p:pic>
      <p:pic>
        <p:nvPicPr>
          <p:cNvPr id="32" name="Picture 31" descr="A picture containing person, colorful&#10;&#10;Description automatically generated">
            <a:extLst>
              <a:ext uri="{FF2B5EF4-FFF2-40B4-BE49-F238E27FC236}">
                <a16:creationId xmlns:a16="http://schemas.microsoft.com/office/drawing/2014/main" id="{F0A1E534-BF31-4D41-AF0E-21C845B7E88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4" t="21841" r="12528" b="1656"/>
          <a:stretch/>
        </p:blipFill>
        <p:spPr>
          <a:xfrm>
            <a:off x="4536770" y="1921085"/>
            <a:ext cx="2038533" cy="146812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D5A942C-7799-4571-B17E-8536E2F4CF5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1" t="21661" r="14201" b="967"/>
          <a:stretch/>
        </p:blipFill>
        <p:spPr>
          <a:xfrm>
            <a:off x="6575302" y="1920598"/>
            <a:ext cx="2038532" cy="146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811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31FD5-888A-4C52-A9A3-58051ABFD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D103F539-338D-4503-A01F-F587D21C9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74" y="217520"/>
            <a:ext cx="2728006" cy="1175731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9D74D63-3C26-4D08-B592-03CE360C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2787" y="4802869"/>
            <a:ext cx="3600000" cy="123111"/>
          </a:xfrm>
        </p:spPr>
        <p:txBody>
          <a:bodyPr/>
          <a:lstStyle/>
          <a:p>
            <a:r>
              <a:rPr lang="en-US" dirty="0"/>
              <a:t>North American Attraction overview</a:t>
            </a:r>
            <a:endParaRPr lang="en-GB" dirty="0"/>
          </a:p>
        </p:txBody>
      </p:sp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600E0816-910C-411D-BD51-B72B4D87BE54}"/>
              </a:ext>
            </a:extLst>
          </p:cNvPr>
          <p:cNvSpPr txBox="1">
            <a:spLocks/>
          </p:cNvSpPr>
          <p:nvPr/>
        </p:nvSpPr>
        <p:spPr>
          <a:xfrm>
            <a:off x="552616" y="1745674"/>
            <a:ext cx="3760304" cy="251475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3038" indent="-17145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5438" indent="-146050" algn="l" defTabSz="6858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Font typeface="Arial" panose="020B0604020202020204" pitchFamily="34" charset="0"/>
              <a:buChar char="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00063" indent="-153988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Arial" panose="020B0604020202020204" pitchFamily="34" charset="0"/>
              <a:buChar char="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42754" lvl="1">
              <a:buClr>
                <a:srgbClr val="F2B936"/>
              </a:buClr>
              <a:buSzPct val="100000"/>
              <a:tabLst>
                <a:tab pos="88900" algn="l"/>
                <a:tab pos="163513" algn="l"/>
              </a:tabLst>
            </a:pPr>
            <a:r>
              <a:rPr lang="en-US" dirty="0">
                <a:solidFill>
                  <a:srgbClr val="1E2C92"/>
                </a:solidFill>
              </a:rPr>
              <a:t>LEGOLAND</a:t>
            </a:r>
            <a:r>
              <a:rPr lang="en-US" baseline="30000" dirty="0">
                <a:solidFill>
                  <a:srgbClr val="1E2C92"/>
                </a:solidFill>
              </a:rPr>
              <a:t>®</a:t>
            </a:r>
            <a:r>
              <a:rPr lang="en-US" dirty="0">
                <a:solidFill>
                  <a:srgbClr val="1E2C92"/>
                </a:solidFill>
              </a:rPr>
              <a:t> Florida Resort Rides</a:t>
            </a:r>
          </a:p>
          <a:p>
            <a:pPr marL="285750" marR="42754" lvl="1" indent="-285750"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dirty="0">
                <a:solidFill>
                  <a:srgbClr val="1E2C92"/>
                </a:solidFill>
              </a:rPr>
              <a:t>Mia's Riding Adventure</a:t>
            </a:r>
          </a:p>
          <a:p>
            <a:pPr marL="285750" marR="42754" lvl="1" indent="-285750"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dirty="0">
                <a:solidFill>
                  <a:srgbClr val="1E2C92"/>
                </a:solidFill>
              </a:rPr>
              <a:t>LEGO</a:t>
            </a:r>
            <a:r>
              <a:rPr lang="en-US" baseline="30000" dirty="0">
                <a:solidFill>
                  <a:srgbClr val="1E2C92"/>
                </a:solidFill>
              </a:rPr>
              <a:t>®</a:t>
            </a:r>
            <a:r>
              <a:rPr lang="en-US" dirty="0">
                <a:solidFill>
                  <a:srgbClr val="1E2C92"/>
                </a:solidFill>
              </a:rPr>
              <a:t> NINJAGO</a:t>
            </a:r>
            <a:r>
              <a:rPr lang="en-US" baseline="30000" dirty="0">
                <a:solidFill>
                  <a:srgbClr val="1E2C92"/>
                </a:solidFill>
              </a:rPr>
              <a:t>®</a:t>
            </a:r>
            <a:r>
              <a:rPr lang="en-US" dirty="0">
                <a:solidFill>
                  <a:srgbClr val="1E2C92"/>
                </a:solidFill>
              </a:rPr>
              <a:t> The Ride</a:t>
            </a:r>
          </a:p>
          <a:p>
            <a:pPr marL="285750" marR="42754" lvl="1" indent="-285750"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dirty="0">
                <a:solidFill>
                  <a:srgbClr val="1E2C92"/>
                </a:solidFill>
              </a:rPr>
              <a:t>The Great LEGO</a:t>
            </a:r>
            <a:r>
              <a:rPr lang="en-US" baseline="30000" dirty="0">
                <a:solidFill>
                  <a:srgbClr val="1E2C92"/>
                </a:solidFill>
              </a:rPr>
              <a:t>®</a:t>
            </a:r>
            <a:r>
              <a:rPr lang="en-US" dirty="0">
                <a:solidFill>
                  <a:srgbClr val="1E2C92"/>
                </a:solidFill>
              </a:rPr>
              <a:t> Race</a:t>
            </a:r>
          </a:p>
          <a:p>
            <a:pPr marL="285750" marR="42754" lvl="1" indent="-285750"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dirty="0">
                <a:solidFill>
                  <a:srgbClr val="1E2C92"/>
                </a:solidFill>
              </a:rPr>
              <a:t>THE LEGO</a:t>
            </a:r>
            <a:r>
              <a:rPr lang="en-US" baseline="30000" dirty="0">
                <a:solidFill>
                  <a:srgbClr val="1E2C92"/>
                </a:solidFill>
              </a:rPr>
              <a:t>®</a:t>
            </a:r>
            <a:r>
              <a:rPr lang="en-US" dirty="0">
                <a:solidFill>
                  <a:srgbClr val="1E2C92"/>
                </a:solidFill>
              </a:rPr>
              <a:t> MOVIE™ Masters of Flight</a:t>
            </a:r>
          </a:p>
          <a:p>
            <a:pPr marL="285750" marR="42754" lvl="1" indent="-285750"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dirty="0" err="1">
                <a:solidFill>
                  <a:srgbClr val="1E2C92"/>
                </a:solidFill>
              </a:rPr>
              <a:t>Unikitty’s</a:t>
            </a:r>
            <a:r>
              <a:rPr lang="en-US" dirty="0">
                <a:solidFill>
                  <a:srgbClr val="1E2C92"/>
                </a:solidFill>
              </a:rPr>
              <a:t> Disco Drop</a:t>
            </a:r>
          </a:p>
          <a:p>
            <a:pPr marL="285750" marR="42754" lvl="1" indent="-285750"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dirty="0">
                <a:solidFill>
                  <a:srgbClr val="1E2C92"/>
                </a:solidFill>
              </a:rPr>
              <a:t>The Dragon</a:t>
            </a:r>
          </a:p>
          <a:p>
            <a:pPr marL="285750" marR="42754" lvl="1" indent="-285750"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r>
              <a:rPr lang="en-US" dirty="0">
                <a:solidFill>
                  <a:srgbClr val="1E2C92"/>
                </a:solidFill>
              </a:rPr>
              <a:t>Flying School</a:t>
            </a:r>
          </a:p>
          <a:p>
            <a:pPr marL="285750" marR="42754" lvl="1" indent="-285750">
              <a:buClr>
                <a:srgbClr val="F2B936"/>
              </a:buClr>
              <a:buSzPct val="100000"/>
              <a:buFont typeface="Arial" panose="020B0604020202020204" pitchFamily="34" charset="0"/>
              <a:buChar char="•"/>
              <a:tabLst>
                <a:tab pos="88900" algn="l"/>
                <a:tab pos="163513" algn="l"/>
              </a:tabLst>
            </a:pPr>
            <a:endParaRPr lang="en-US" dirty="0">
              <a:solidFill>
                <a:srgbClr val="1E2C92"/>
              </a:solidFill>
            </a:endParaRPr>
          </a:p>
          <a:p>
            <a:pPr marR="42754" lvl="1">
              <a:buClr>
                <a:srgbClr val="F2B936"/>
              </a:buClr>
              <a:buSzPct val="100000"/>
              <a:tabLst>
                <a:tab pos="88900" algn="l"/>
                <a:tab pos="163513" algn="l"/>
              </a:tabLst>
            </a:pPr>
            <a:endParaRPr lang="en-US" altLang="en-US" dirty="0">
              <a:solidFill>
                <a:srgbClr val="1E2C92"/>
              </a:solidFill>
            </a:endParaRPr>
          </a:p>
          <a:p>
            <a:pPr marR="42754" lvl="1">
              <a:buClr>
                <a:srgbClr val="F2B936"/>
              </a:buClr>
              <a:buSzPct val="100000"/>
              <a:tabLst>
                <a:tab pos="88900" algn="l"/>
                <a:tab pos="163513" algn="l"/>
              </a:tabLst>
            </a:pPr>
            <a:endParaRPr lang="en-US" altLang="en-US" dirty="0">
              <a:solidFill>
                <a:srgbClr val="1E2C92"/>
              </a:solidFill>
            </a:endParaRPr>
          </a:p>
        </p:txBody>
      </p:sp>
      <p:pic>
        <p:nvPicPr>
          <p:cNvPr id="3" name="Picture 2" descr="A picture containing text, roller coaster, farm machine, ride&#10;&#10;Description automatically generated">
            <a:extLst>
              <a:ext uri="{FF2B5EF4-FFF2-40B4-BE49-F238E27FC236}">
                <a16:creationId xmlns:a16="http://schemas.microsoft.com/office/drawing/2014/main" id="{97D03794-00FD-4267-A7FB-3DD8FAB872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34" b="21314"/>
          <a:stretch/>
        </p:blipFill>
        <p:spPr>
          <a:xfrm>
            <a:off x="5246796" y="162797"/>
            <a:ext cx="3665039" cy="15575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5272DA-B237-4D25-8F06-56832D822D0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27" b="18127"/>
          <a:stretch/>
        </p:blipFill>
        <p:spPr>
          <a:xfrm>
            <a:off x="5242786" y="1775234"/>
            <a:ext cx="3665039" cy="1557537"/>
          </a:xfrm>
          <a:prstGeom prst="rect">
            <a:avLst/>
          </a:prstGeom>
        </p:spPr>
      </p:pic>
      <p:pic>
        <p:nvPicPr>
          <p:cNvPr id="8" name="Picture 7" descr="A picture containing roller coaster, outdoor, ride, scaffolding&#10;&#10;Description automatically generated">
            <a:extLst>
              <a:ext uri="{FF2B5EF4-FFF2-40B4-BE49-F238E27FC236}">
                <a16:creationId xmlns:a16="http://schemas.microsoft.com/office/drawing/2014/main" id="{7820EECE-1426-41B2-B360-5F72C501662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55" b="25086"/>
          <a:stretch/>
        </p:blipFill>
        <p:spPr>
          <a:xfrm>
            <a:off x="5242786" y="3387671"/>
            <a:ext cx="3671966" cy="159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93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31FD5-888A-4C52-A9A3-58051ABFD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D103F539-338D-4503-A01F-F587D21C9F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74" y="217520"/>
            <a:ext cx="2728006" cy="1175731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9D74D63-3C26-4D08-B592-03CE360C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2787" y="4802869"/>
            <a:ext cx="3600000" cy="123111"/>
          </a:xfrm>
        </p:spPr>
        <p:txBody>
          <a:bodyPr/>
          <a:lstStyle/>
          <a:p>
            <a:r>
              <a:rPr lang="en-US" dirty="0"/>
              <a:t>North American Attraction overview</a:t>
            </a:r>
            <a:endParaRPr lang="en-GB" dirty="0"/>
          </a:p>
        </p:txBody>
      </p:sp>
      <p:pic>
        <p:nvPicPr>
          <p:cNvPr id="19" name="Content Placeholder 11">
            <a:extLst>
              <a:ext uri="{FF2B5EF4-FFF2-40B4-BE49-F238E27FC236}">
                <a16:creationId xmlns:a16="http://schemas.microsoft.com/office/drawing/2014/main" id="{57CACFDF-CA3F-4F23-B136-2BF327FD162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6" b="30171"/>
          <a:stretch/>
        </p:blipFill>
        <p:spPr>
          <a:xfrm>
            <a:off x="4572000" y="1822696"/>
            <a:ext cx="4019384" cy="1355939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65100" dist="63500" dir="10800000" algn="r" rotWithShape="0">
              <a:schemeClr val="bg1">
                <a:lumMod val="50000"/>
                <a:alpha val="40000"/>
              </a:schemeClr>
            </a:outerShdw>
          </a:effectLst>
        </p:spPr>
      </p:pic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600E0816-910C-411D-BD51-B72B4D87BE54}"/>
              </a:ext>
            </a:extLst>
          </p:cNvPr>
          <p:cNvSpPr txBox="1">
            <a:spLocks/>
          </p:cNvSpPr>
          <p:nvPr/>
        </p:nvSpPr>
        <p:spPr>
          <a:xfrm>
            <a:off x="552616" y="3311640"/>
            <a:ext cx="3760304" cy="95493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3038" indent="-17145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5438" indent="-146050" algn="l" defTabSz="6858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Font typeface="Arial" panose="020B0604020202020204" pitchFamily="34" charset="0"/>
              <a:buChar char="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00063" indent="-153988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Arial" panose="020B0604020202020204" pitchFamily="34" charset="0"/>
              <a:buChar char="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42754" lvl="1">
              <a:buClr>
                <a:srgbClr val="F2B936"/>
              </a:buClr>
              <a:buSzPct val="100000"/>
              <a:tabLst>
                <a:tab pos="88900" algn="l"/>
                <a:tab pos="163513" algn="l"/>
              </a:tabLst>
            </a:pPr>
            <a:r>
              <a:rPr lang="en-US" dirty="0">
                <a:solidFill>
                  <a:srgbClr val="1E2C92"/>
                </a:solidFill>
              </a:rPr>
              <a:t>PIRATE RIVER QUEST: COMING SOON- Set sail with a rowdy crew of LEGO</a:t>
            </a:r>
            <a:r>
              <a:rPr lang="en-US" baseline="30000" dirty="0">
                <a:solidFill>
                  <a:srgbClr val="1E2C92"/>
                </a:solidFill>
              </a:rPr>
              <a:t>®</a:t>
            </a:r>
            <a:r>
              <a:rPr lang="en-US" dirty="0">
                <a:solidFill>
                  <a:srgbClr val="1E2C92"/>
                </a:solidFill>
              </a:rPr>
              <a:t> pirates on Captain’s orders to explore the murky waters and retrieve the lost treasure, stolen by a troop of mischievous monkeys.</a:t>
            </a:r>
            <a:endParaRPr lang="en-US" altLang="en-US" dirty="0">
              <a:solidFill>
                <a:srgbClr val="1E2C92"/>
              </a:solidFill>
            </a:endParaRPr>
          </a:p>
        </p:txBody>
      </p:sp>
      <p:sp>
        <p:nvSpPr>
          <p:cNvPr id="21" name="Content Placeholder 27">
            <a:extLst>
              <a:ext uri="{FF2B5EF4-FFF2-40B4-BE49-F238E27FC236}">
                <a16:creationId xmlns:a16="http://schemas.microsoft.com/office/drawing/2014/main" id="{906A8BE2-30AC-4A88-9EC7-D2C8894BEED0}"/>
              </a:ext>
            </a:extLst>
          </p:cNvPr>
          <p:cNvSpPr txBox="1">
            <a:spLocks/>
          </p:cNvSpPr>
          <p:nvPr/>
        </p:nvSpPr>
        <p:spPr>
          <a:xfrm>
            <a:off x="4669343" y="3311640"/>
            <a:ext cx="4032000" cy="9549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3038" indent="-17145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5438" indent="-146050" algn="l" defTabSz="6858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Font typeface="Arial" panose="020B0604020202020204" pitchFamily="34" charset="0"/>
              <a:buChar char="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00063" indent="-153988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Arial" panose="020B0604020202020204" pitchFamily="34" charset="0"/>
              <a:buChar char="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42754" lvl="1">
              <a:buClr>
                <a:srgbClr val="F2B936"/>
              </a:buClr>
              <a:buSzPct val="100000"/>
              <a:tabLst>
                <a:tab pos="88900" algn="l"/>
                <a:tab pos="163513" algn="l"/>
              </a:tabLst>
            </a:pPr>
            <a:r>
              <a:rPr lang="en-US" altLang="en-US" dirty="0">
                <a:solidFill>
                  <a:srgbClr val="1E2C92"/>
                </a:solidFill>
              </a:rPr>
              <a:t>THE LEGO</a:t>
            </a:r>
            <a:r>
              <a:rPr lang="en-US" baseline="30000" dirty="0">
                <a:solidFill>
                  <a:srgbClr val="1E2C92"/>
                </a:solidFill>
              </a:rPr>
              <a:t>®</a:t>
            </a:r>
            <a:r>
              <a:rPr lang="en-US" altLang="en-US" dirty="0">
                <a:solidFill>
                  <a:srgbClr val="1E2C92"/>
                </a:solidFill>
              </a:rPr>
              <a:t> MOVIE</a:t>
            </a:r>
            <a:r>
              <a:rPr lang="en-US" altLang="en-US" baseline="30000" dirty="0">
                <a:solidFill>
                  <a:srgbClr val="1E2C92"/>
                </a:solidFill>
              </a:rPr>
              <a:t>TM</a:t>
            </a:r>
            <a:r>
              <a:rPr lang="en-US" altLang="en-US" dirty="0">
                <a:solidFill>
                  <a:srgbClr val="1E2C92"/>
                </a:solidFill>
              </a:rPr>
              <a:t> WORLD - Step into the town of </a:t>
            </a:r>
            <a:r>
              <a:rPr lang="en-US" altLang="en-US" dirty="0" err="1">
                <a:solidFill>
                  <a:srgbClr val="1E2C92"/>
                </a:solidFill>
              </a:rPr>
              <a:t>Bricksburg</a:t>
            </a:r>
            <a:r>
              <a:rPr lang="en-US" altLang="en-US" dirty="0">
                <a:solidFill>
                  <a:srgbClr val="1E2C92"/>
                </a:solidFill>
              </a:rPr>
              <a:t>, home to three new interactive rides, a taco shop and a meet and greet experience with beloved characters.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D1A99A-133C-4F56-B5BD-E3F48ACC7A0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835" b="15027"/>
          <a:stretch/>
        </p:blipFill>
        <p:spPr>
          <a:xfrm>
            <a:off x="540000" y="1822697"/>
            <a:ext cx="4032000" cy="1355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55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31FD5-888A-4C52-A9A3-58051ABFD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9D74D63-3C26-4D08-B592-03CE360C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2787" y="4802869"/>
            <a:ext cx="3600000" cy="123111"/>
          </a:xfrm>
        </p:spPr>
        <p:txBody>
          <a:bodyPr/>
          <a:lstStyle/>
          <a:p>
            <a:r>
              <a:rPr lang="en-US" dirty="0"/>
              <a:t>North American Attraction overview</a:t>
            </a:r>
            <a:endParaRPr lang="en-GB" dirty="0"/>
          </a:p>
        </p:txBody>
      </p:sp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600E0816-910C-411D-BD51-B72B4D87BE54}"/>
              </a:ext>
            </a:extLst>
          </p:cNvPr>
          <p:cNvSpPr txBox="1">
            <a:spLocks/>
          </p:cNvSpPr>
          <p:nvPr/>
        </p:nvSpPr>
        <p:spPr>
          <a:xfrm>
            <a:off x="552616" y="3161706"/>
            <a:ext cx="3760304" cy="1346774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3038" indent="-17145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5438" indent="-146050" algn="l" defTabSz="685800" rtl="0" eaLnBrk="1" latinLnBrk="0" hangingPunct="1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Font typeface="Arial" panose="020B0604020202020204" pitchFamily="34" charset="0"/>
              <a:buChar char="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00063" indent="-153988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Arial" panose="020B0604020202020204" pitchFamily="34" charset="0"/>
              <a:buChar char="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42754" lvl="1">
              <a:buClr>
                <a:srgbClr val="F2B936"/>
              </a:buClr>
              <a:buSzPct val="100000"/>
              <a:tabLst>
                <a:tab pos="88900" algn="l"/>
                <a:tab pos="163513" algn="l"/>
              </a:tabLst>
            </a:pPr>
            <a:r>
              <a:rPr lang="en-US" sz="1500" dirty="0">
                <a:solidFill>
                  <a:srgbClr val="1E2C92"/>
                </a:solidFill>
                <a:latin typeface="+mj-lt"/>
              </a:rPr>
              <a:t>LEGOLAND</a:t>
            </a:r>
            <a:r>
              <a:rPr lang="en-US" sz="1500" baseline="30000" dirty="0">
                <a:solidFill>
                  <a:srgbClr val="1E2C92"/>
                </a:solidFill>
                <a:latin typeface="+mj-lt"/>
              </a:rPr>
              <a:t>®</a:t>
            </a:r>
            <a:r>
              <a:rPr lang="en-US" sz="1500" dirty="0">
                <a:solidFill>
                  <a:srgbClr val="1E2C92"/>
                </a:solidFill>
                <a:latin typeface="+mj-lt"/>
              </a:rPr>
              <a:t> Water Park</a:t>
            </a:r>
          </a:p>
          <a:p>
            <a:pPr marR="42754" lvl="1">
              <a:buClr>
                <a:srgbClr val="F2B936"/>
              </a:buClr>
              <a:buSzPct val="100000"/>
              <a:tabLst>
                <a:tab pos="88900" algn="l"/>
                <a:tab pos="163513" algn="l"/>
              </a:tabLst>
            </a:pPr>
            <a:r>
              <a:rPr lang="en-US" dirty="0">
                <a:solidFill>
                  <a:srgbClr val="1E2C92"/>
                </a:solidFill>
              </a:rPr>
              <a:t>Get ready to slide, splash and build your way to fun at LEGOLAND</a:t>
            </a:r>
            <a:r>
              <a:rPr lang="en-US" baseline="30000" dirty="0">
                <a:solidFill>
                  <a:srgbClr val="1E2C92"/>
                </a:solidFill>
              </a:rPr>
              <a:t>®</a:t>
            </a:r>
            <a:r>
              <a:rPr lang="en-US" dirty="0">
                <a:solidFill>
                  <a:srgbClr val="1E2C92"/>
                </a:solidFill>
              </a:rPr>
              <a:t> Water Park. From the LEGO</a:t>
            </a:r>
            <a:r>
              <a:rPr lang="en-US" baseline="30000" dirty="0">
                <a:solidFill>
                  <a:srgbClr val="1E2C92"/>
                </a:solidFill>
              </a:rPr>
              <a:t>®</a:t>
            </a:r>
            <a:r>
              <a:rPr lang="en-US" dirty="0">
                <a:solidFill>
                  <a:srgbClr val="1E2C92"/>
                </a:solidFill>
              </a:rPr>
              <a:t> wave pool to the Build-A-Raft lazy river, tube slides, body slides and interactive water-play structures -Joker Soaker and DUPLO</a:t>
            </a:r>
            <a:r>
              <a:rPr lang="en-US" baseline="30000" dirty="0">
                <a:solidFill>
                  <a:srgbClr val="1E2C92"/>
                </a:solidFill>
              </a:rPr>
              <a:t>®</a:t>
            </a:r>
            <a:r>
              <a:rPr lang="en-US" dirty="0">
                <a:solidFill>
                  <a:srgbClr val="1E2C92"/>
                </a:solidFill>
              </a:rPr>
              <a:t> Safari - your kids will soak up tons of fun!</a:t>
            </a:r>
            <a:endParaRPr lang="en-US" altLang="en-US" dirty="0">
              <a:solidFill>
                <a:srgbClr val="1E2C92"/>
              </a:solidFill>
            </a:endParaRPr>
          </a:p>
        </p:txBody>
      </p:sp>
      <p:pic>
        <p:nvPicPr>
          <p:cNvPr id="3" name="Picture 2" descr="A group of people in a pool&#10;&#10;Description automatically generated">
            <a:extLst>
              <a:ext uri="{FF2B5EF4-FFF2-40B4-BE49-F238E27FC236}">
                <a16:creationId xmlns:a16="http://schemas.microsoft.com/office/drawing/2014/main" id="{8F4E95A4-AAEB-4688-9755-F970616AB9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70" b="17970"/>
          <a:stretch/>
        </p:blipFill>
        <p:spPr>
          <a:xfrm>
            <a:off x="552616" y="1675602"/>
            <a:ext cx="3760304" cy="1259965"/>
          </a:xfrm>
          <a:prstGeom prst="rect">
            <a:avLst/>
          </a:prstGeom>
        </p:spPr>
      </p:pic>
      <p:pic>
        <p:nvPicPr>
          <p:cNvPr id="5" name="Picture 4" descr="A picture containing sport, swimming, water sport&#10;&#10;Description automatically generated">
            <a:extLst>
              <a:ext uri="{FF2B5EF4-FFF2-40B4-BE49-F238E27FC236}">
                <a16:creationId xmlns:a16="http://schemas.microsoft.com/office/drawing/2014/main" id="{76EF8D07-4FA0-486B-8C5C-0E8B8AB96C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35" r="14800" b="11598"/>
          <a:stretch/>
        </p:blipFill>
        <p:spPr>
          <a:xfrm>
            <a:off x="4748108" y="0"/>
            <a:ext cx="4395894" cy="5143500"/>
          </a:xfrm>
          <a:prstGeom prst="rect">
            <a:avLst/>
          </a:prstGeom>
        </p:spPr>
      </p:pic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163819B6-0EED-49A4-86EC-26FFE7E563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06" y="335347"/>
            <a:ext cx="2270451" cy="99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56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529AA586-343C-47E8-BCAE-B7E1902EF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North American Attraction overview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31FD5-888A-4C52-A9A3-58051ABFD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8" name="Content Placeholder 11">
            <a:extLst>
              <a:ext uri="{FF2B5EF4-FFF2-40B4-BE49-F238E27FC236}">
                <a16:creationId xmlns:a16="http://schemas.microsoft.com/office/drawing/2014/main" id="{4D426A18-251F-47DC-9B29-AB523B1DD3E9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285273" y="2832186"/>
            <a:ext cx="4210662" cy="1563939"/>
          </a:xfrm>
        </p:spPr>
        <p:txBody>
          <a:bodyPr>
            <a:normAutofit lnSpcReduction="10000"/>
          </a:bodyPr>
          <a:lstStyle/>
          <a:p>
            <a:pPr marL="1588" lvl="2" indent="0">
              <a:spcBef>
                <a:spcPts val="0"/>
              </a:spcBef>
              <a:buNone/>
            </a:pPr>
            <a:r>
              <a:rPr lang="en-US" sz="1300" dirty="0">
                <a:solidFill>
                  <a:srgbClr val="1E2C92"/>
                </a:solidFill>
              </a:rPr>
              <a:t>Step into the playful World of Peppa Pig for the ultimate day </a:t>
            </a:r>
            <a:br>
              <a:rPr lang="en-US" sz="1300" dirty="0">
                <a:solidFill>
                  <a:srgbClr val="1E2C92"/>
                </a:solidFill>
              </a:rPr>
            </a:br>
            <a:r>
              <a:rPr lang="en-US" sz="1300" dirty="0">
                <a:solidFill>
                  <a:srgbClr val="1E2C92"/>
                </a:solidFill>
              </a:rPr>
              <a:t>of adventure! Snort, giggle &amp; play in a theme park, exclusively designed for “little piggies” with six interactive rides &amp; attractions, six themed play areas complete with “muddy puddles” water play and fun live shows. Every corner of this charming new park has been designed with preschoolers in mind!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AE9E790-3129-40BC-B307-A5F6C49F07A3}"/>
              </a:ext>
            </a:extLst>
          </p:cNvPr>
          <p:cNvSpPr/>
          <p:nvPr/>
        </p:nvSpPr>
        <p:spPr>
          <a:xfrm>
            <a:off x="224313" y="2156111"/>
            <a:ext cx="438578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8" lvl="2" indent="0">
              <a:buNone/>
            </a:pPr>
            <a:r>
              <a:rPr lang="en-US" sz="1300" dirty="0">
                <a:solidFill>
                  <a:srgbClr val="1E2C92"/>
                </a:solidFill>
                <a:latin typeface="+mj-lt"/>
              </a:rPr>
              <a:t>Join Peppa Pig and her friends at the World’s First Peppa Pig Theme Park steps away from LEGOLAND</a:t>
            </a:r>
            <a:r>
              <a:rPr lang="en-US" sz="1300" baseline="30000" dirty="0">
                <a:solidFill>
                  <a:srgbClr val="1E2C92"/>
                </a:solidFill>
                <a:latin typeface="+mj-lt"/>
              </a:rPr>
              <a:t>® </a:t>
            </a:r>
            <a:r>
              <a:rPr lang="en-US" sz="1300" dirty="0">
                <a:solidFill>
                  <a:srgbClr val="1E2C92"/>
                </a:solidFill>
                <a:latin typeface="+mj-lt"/>
              </a:rPr>
              <a:t>Florida Resort!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8F903F-DF2F-41F6-9C4E-793854F2A3AA}"/>
              </a:ext>
            </a:extLst>
          </p:cNvPr>
          <p:cNvSpPr/>
          <p:nvPr/>
        </p:nvSpPr>
        <p:spPr>
          <a:xfrm>
            <a:off x="251460" y="190500"/>
            <a:ext cx="1234440" cy="449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4FE42310-55CF-42A6-9F75-CEB0E59DBAC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961" y="2603131"/>
            <a:ext cx="4093766" cy="20468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791F35-F374-475A-9E13-CE25DCECFE4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" y="414914"/>
            <a:ext cx="1664561" cy="15517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26BDE2-38F1-4E4A-87BF-62217C68977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34" b="8339"/>
          <a:stretch/>
        </p:blipFill>
        <p:spPr>
          <a:xfrm>
            <a:off x="4764961" y="436591"/>
            <a:ext cx="4093766" cy="2055823"/>
          </a:xfrm>
          <a:prstGeom prst="rect">
            <a:avLst/>
          </a:prstGeom>
        </p:spPr>
      </p:pic>
      <p:sp>
        <p:nvSpPr>
          <p:cNvPr id="13" name="Star: 10 Points 12">
            <a:extLst>
              <a:ext uri="{FF2B5EF4-FFF2-40B4-BE49-F238E27FC236}">
                <a16:creationId xmlns:a16="http://schemas.microsoft.com/office/drawing/2014/main" id="{BFFABDD6-1218-42CC-B61E-5036A4602116}"/>
              </a:ext>
            </a:extLst>
          </p:cNvPr>
          <p:cNvSpPr/>
          <p:nvPr/>
        </p:nvSpPr>
        <p:spPr>
          <a:xfrm>
            <a:off x="4097148" y="190348"/>
            <a:ext cx="1335626" cy="1335626"/>
          </a:xfrm>
          <a:prstGeom prst="star10">
            <a:avLst/>
          </a:prstGeom>
          <a:solidFill>
            <a:srgbClr val="FFD6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78BE"/>
                </a:solidFill>
                <a:latin typeface="Gill Sans Nova Cond XBd" panose="020B0A06020104020203" pitchFamily="34" charset="0"/>
              </a:rPr>
              <a:t>NOW</a:t>
            </a:r>
          </a:p>
          <a:p>
            <a:pPr algn="ctr"/>
            <a:r>
              <a:rPr lang="en-US" sz="2000" b="1" dirty="0">
                <a:solidFill>
                  <a:srgbClr val="0078BE"/>
                </a:solidFill>
                <a:latin typeface="Gill Sans Nova Cond XBd" panose="020B0A06020104020203" pitchFamily="34" charset="0"/>
              </a:rPr>
              <a:t>OPEN!</a:t>
            </a:r>
          </a:p>
        </p:txBody>
      </p:sp>
    </p:spTree>
    <p:extLst>
      <p:ext uri="{BB962C8B-B14F-4D97-AF65-F5344CB8AC3E}">
        <p14:creationId xmlns:p14="http://schemas.microsoft.com/office/powerpoint/2010/main" val="2388906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RLIN ENTERTAINMENT">
  <a:themeElements>
    <a:clrScheme name="Custom 1">
      <a:dk1>
        <a:srgbClr val="000000"/>
      </a:dk1>
      <a:lt1>
        <a:srgbClr val="FFFFFF"/>
      </a:lt1>
      <a:dk2>
        <a:srgbClr val="083A85"/>
      </a:dk2>
      <a:lt2>
        <a:srgbClr val="F5D400"/>
      </a:lt2>
      <a:accent1>
        <a:srgbClr val="083A85"/>
      </a:accent1>
      <a:accent2>
        <a:srgbClr val="CCD7E8"/>
      </a:accent2>
      <a:accent3>
        <a:srgbClr val="0A9DE0"/>
      </a:accent3>
      <a:accent4>
        <a:srgbClr val="5CB4DD"/>
      </a:accent4>
      <a:accent5>
        <a:srgbClr val="92CDE8"/>
      </a:accent5>
      <a:accent6>
        <a:srgbClr val="C9E6F4"/>
      </a:accent6>
      <a:hlink>
        <a:srgbClr val="FFFFFF"/>
      </a:hlink>
      <a:folHlink>
        <a:srgbClr val="FFFFFF"/>
      </a:folHlink>
    </a:clrScheme>
    <a:fontScheme name="Custom 5">
      <a:majorFont>
        <a:latin typeface="Gill Sans Nova SemiBold"/>
        <a:ea typeface=""/>
        <a:cs typeface=""/>
      </a:majorFont>
      <a:minorFont>
        <a:latin typeface="Gill Sans 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6E086703C8024AA3899C909A245262" ma:contentTypeVersion="13" ma:contentTypeDescription="Create a new document." ma:contentTypeScope="" ma:versionID="952d121cc5bb3e902cd97e1084ef1e82">
  <xsd:schema xmlns:xsd="http://www.w3.org/2001/XMLSchema" xmlns:xs="http://www.w3.org/2001/XMLSchema" xmlns:p="http://schemas.microsoft.com/office/2006/metadata/properties" xmlns:ns2="ba1e592c-9793-4ac6-8924-685763145c66" xmlns:ns3="51599487-818b-4747-811b-41fe8e32f2cc" targetNamespace="http://schemas.microsoft.com/office/2006/metadata/properties" ma:root="true" ma:fieldsID="659915c86422e54a28ae5aa930fbf396" ns2:_="" ns3:_="">
    <xsd:import namespace="ba1e592c-9793-4ac6-8924-685763145c66"/>
    <xsd:import namespace="51599487-818b-4747-811b-41fe8e32f2c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1e592c-9793-4ac6-8924-685763145c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599487-818b-4747-811b-41fe8e32f2c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FA75D29-24A2-43E6-9C42-7CCACD7478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27E48F7-DD55-46B9-A7D1-DFF2E407A7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1e592c-9793-4ac6-8924-685763145c66"/>
    <ds:schemaRef ds:uri="51599487-818b-4747-811b-41fe8e32f2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D6A7FC0-3349-4F29-A670-BFBF71A7B331}">
  <ds:schemaRefs>
    <ds:schemaRef ds:uri="http://schemas.microsoft.com/office/infopath/2007/PartnerControls"/>
    <ds:schemaRef ds:uri="51599487-818b-4747-811b-41fe8e32f2cc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ba1e592c-9793-4ac6-8924-685763145c66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</TotalTime>
  <Words>851</Words>
  <Application>Microsoft Office PowerPoint</Application>
  <PresentationFormat>On-screen Show (16:9)</PresentationFormat>
  <Paragraphs>93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DengXian</vt:lpstr>
      <vt:lpstr>Gill Sans</vt:lpstr>
      <vt:lpstr>Gill Sans Nova Cond XBd</vt:lpstr>
      <vt:lpstr>Gill Sans Nova Light</vt:lpstr>
      <vt:lpstr>Gill Sans Nova SemiBold</vt:lpstr>
      <vt:lpstr>MERLIN ENTERTAINMENT</vt:lpstr>
      <vt:lpstr>PowerPoint Presentation</vt:lpstr>
      <vt:lpstr>PowerPoint Presentation</vt:lpstr>
      <vt:lpstr>PowerPoint Presentation</vt:lpstr>
      <vt:lpstr>Legoland® Florida  Resort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Legoland® New York</vt:lpstr>
      <vt:lpstr>PowerPoint Presentation</vt:lpstr>
      <vt:lpstr>Stay in touch!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 Creswell</dc:creator>
  <cp:lastModifiedBy>Gray, Bonnie E NAF USN (USA)</cp:lastModifiedBy>
  <cp:revision>474</cp:revision>
  <dcterms:created xsi:type="dcterms:W3CDTF">2019-07-31T13:32:39Z</dcterms:created>
  <dcterms:modified xsi:type="dcterms:W3CDTF">2022-03-23T18:27:04Z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0x010100946E086703C8024AA3899C909A245262</vt:lpwstr>
  </property>
</Properties>
</file>