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60" r:id="rId5"/>
    <p:sldId id="259" r:id="rId6"/>
    <p:sldId id="269" r:id="rId7"/>
    <p:sldId id="261" r:id="rId8"/>
    <p:sldId id="262" r:id="rId9"/>
    <p:sldId id="263" r:id="rId10"/>
    <p:sldId id="264" r:id="rId11"/>
    <p:sldId id="267" r:id="rId12"/>
    <p:sldId id="266"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94660" autoAdjust="0"/>
  </p:normalViewPr>
  <p:slideViewPr>
    <p:cSldViewPr snapToGrid="0">
      <p:cViewPr varScale="1">
        <p:scale>
          <a:sx n="40" d="100"/>
          <a:sy n="40" d="100"/>
        </p:scale>
        <p:origin x="66" y="522"/>
      </p:cViewPr>
      <p:guideLst/>
    </p:cSldViewPr>
  </p:slideViewPr>
  <p:outlineViewPr>
    <p:cViewPr>
      <p:scale>
        <a:sx n="33" d="100"/>
        <a:sy n="33" d="100"/>
      </p:scale>
      <p:origin x="0" y="0"/>
    </p:cViewPr>
  </p:outlineViewPr>
  <p:notesTextViewPr>
    <p:cViewPr>
      <p:scale>
        <a:sx n="1" d="1"/>
        <a:sy n="1" d="1"/>
      </p:scale>
      <p:origin x="0" y="-156"/>
    </p:cViewPr>
  </p:notesTextViewPr>
  <p:sorterViewPr>
    <p:cViewPr>
      <p:scale>
        <a:sx n="100" d="100"/>
        <a:sy n="100" d="100"/>
      </p:scale>
      <p:origin x="0" y="0"/>
    </p:cViewPr>
  </p:sorterViewPr>
  <p:notesViewPr>
    <p:cSldViewPr snapToGrid="0">
      <p:cViewPr>
        <p:scale>
          <a:sx n="100" d="100"/>
          <a:sy n="100" d="100"/>
        </p:scale>
        <p:origin x="1632" y="-288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7A99068A-3413-4C74-924F-FF6CDE2BE7FB}" type="datetimeFigureOut">
              <a:rPr lang="en-US" smtClean="0"/>
              <a:t>3/6/2019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FBAD03-2987-4ED9-A05E-79BB7B3AD8EB}" type="slidenum">
              <a:rPr lang="en-US" smtClean="0"/>
              <a:t>‹#›</a:t>
            </a:fld>
            <a:endParaRPr lang="en-US"/>
          </a:p>
        </p:txBody>
      </p:sp>
    </p:spTree>
    <p:extLst>
      <p:ext uri="{BB962C8B-B14F-4D97-AF65-F5344CB8AC3E}">
        <p14:creationId xmlns:p14="http://schemas.microsoft.com/office/powerpoint/2010/main" val="3145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14475" y="174030"/>
            <a:ext cx="3562350" cy="2003822"/>
          </a:xfrm>
        </p:spPr>
      </p:sp>
      <p:sp>
        <p:nvSpPr>
          <p:cNvPr id="3" name="Notes Placeholder 2"/>
          <p:cNvSpPr>
            <a:spLocks noGrp="1"/>
          </p:cNvSpPr>
          <p:nvPr>
            <p:ph type="body" idx="1"/>
          </p:nvPr>
        </p:nvSpPr>
        <p:spPr>
          <a:xfrm>
            <a:off x="552450" y="2327672"/>
            <a:ext cx="5600700" cy="5997178"/>
          </a:xfrm>
        </p:spPr>
        <p:txBody>
          <a:bodyPr/>
          <a:lstStyle/>
          <a:p>
            <a:r>
              <a:rPr lang="en-US" dirty="0"/>
              <a:t>Introductions – Trainers &amp;  Students – 5 </a:t>
            </a:r>
            <a:r>
              <a:rPr lang="en-US" dirty="0" smtClean="0"/>
              <a:t>minutes</a:t>
            </a:r>
          </a:p>
          <a:p>
            <a:r>
              <a:rPr lang="en-US" dirty="0" smtClean="0"/>
              <a:t>Give the overview of MTP and AFT</a:t>
            </a:r>
          </a:p>
          <a:p>
            <a:endParaRPr lang="en-US" dirty="0"/>
          </a:p>
          <a:p>
            <a:r>
              <a:rPr lang="en-US" dirty="0"/>
              <a:t>MTP Started in the 1970’s after soldiers began returning from Vietnam a lot of vendors in the San Diego region wanted to give veterans a discount or free admission to their attractions. In order for these tickets to be distributed to a large audience the vendors sought out a way to enable centralized ticket distribution and MTP was created. This program has become an integral part of Community Recreation Programs ever since.</a:t>
            </a:r>
          </a:p>
          <a:p>
            <a:r>
              <a:rPr lang="en-US" dirty="0"/>
              <a:t>Today MTP contracts with over 120 vendors and offers close to 1100 different ticket options. We are a joint service program, working with close to 180 ticket offices worldwide from all DOD Branches and the Coast Guard. We have gone from a primarily physical ticket distribution office to almost 98% electronic print on demand ticket. This means that almost all tickets we offer are available at the click of a button.  </a:t>
            </a:r>
          </a:p>
          <a:p>
            <a:r>
              <a:rPr lang="en-US" dirty="0"/>
              <a:t>In 2017 MTP moved from its original location in San Diego CA, to Millington TN. In October 2018 we launched our new Ticket Management System. This system has been designed to improve the ticket office sellers experience and allow them easier and quicker access to the tickets for our Military patrons.</a:t>
            </a:r>
          </a:p>
          <a:p>
            <a:r>
              <a:rPr lang="en-US" dirty="0"/>
              <a:t>In addition to the Military ticket program we are also here to discuss the new American Forces Travel application. In mid-2000’s the Joint Service Travel program was formed. This program is geared toward integration of travel options into the ticket office sales platform. The objective is to offer travel accommodation in addition to ticket sales. In the past couple of years the travel industry has grown and thrived off of the ability of customers to do their own hotel, airline, and travel bookings online. The American Forces Travel program was developed to meet this demand, and also build a platform that can be used not only by the at home shopper but also as a on stop shopping tool for our ticket offices to provide one on one travel service as well. The AFT application made its official launch in Feb of 2019 and has had over 100,000 logins and is growing daily. The currently, it is available for Active and Retired Service members to access from home, but we are working with OSD to allow DOD employees access as well. Once our objective to open the service outward the next objective is to keep building our product offerings, including adding more vendors and vacation packaging options.</a:t>
            </a:r>
          </a:p>
          <a:p>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1</a:t>
            </a:fld>
            <a:endParaRPr lang="en-US"/>
          </a:p>
        </p:txBody>
      </p:sp>
    </p:spTree>
    <p:extLst>
      <p:ext uri="{BB962C8B-B14F-4D97-AF65-F5344CB8AC3E}">
        <p14:creationId xmlns:p14="http://schemas.microsoft.com/office/powerpoint/2010/main" val="93395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90 days you will be prompted to reset your password</a:t>
            </a:r>
          </a:p>
          <a:p>
            <a:r>
              <a:rPr lang="en-US" dirty="0" smtClean="0"/>
              <a:t>You can do this after you login into SSO</a:t>
            </a:r>
            <a:r>
              <a:rPr lang="en-US" baseline="0" dirty="0" smtClean="0"/>
              <a:t> before launching the TMS Sales Portal</a:t>
            </a:r>
          </a:p>
          <a:p>
            <a:r>
              <a:rPr lang="en-US" baseline="0" dirty="0" smtClean="0"/>
              <a:t>Select the icon in the upper right</a:t>
            </a:r>
          </a:p>
          <a:p>
            <a:r>
              <a:rPr lang="en-US" baseline="0" dirty="0" smtClean="0"/>
              <a:t>Select  profile</a:t>
            </a:r>
          </a:p>
          <a:p>
            <a:r>
              <a:rPr lang="en-US" baseline="0" dirty="0" smtClean="0"/>
              <a:t>Select Change Password</a:t>
            </a:r>
          </a:p>
          <a:p>
            <a:r>
              <a:rPr lang="en-US" baseline="0" dirty="0" smtClean="0"/>
              <a:t>And you can enter a new password before your account is locked</a:t>
            </a:r>
          </a:p>
          <a:p>
            <a:r>
              <a:rPr lang="en-US" baseline="0" dirty="0" smtClean="0"/>
              <a:t>Select application access to get back to the TMS Sales Portal Icon and launch the sales portal screen</a:t>
            </a:r>
          </a:p>
        </p:txBody>
      </p:sp>
      <p:sp>
        <p:nvSpPr>
          <p:cNvPr id="4" name="Slide Number Placeholder 3"/>
          <p:cNvSpPr>
            <a:spLocks noGrp="1"/>
          </p:cNvSpPr>
          <p:nvPr>
            <p:ph type="sldNum" sz="quarter" idx="10"/>
          </p:nvPr>
        </p:nvSpPr>
        <p:spPr/>
        <p:txBody>
          <a:bodyPr/>
          <a:lstStyle/>
          <a:p>
            <a:fld id="{35FBAD03-2987-4ED9-A05E-79BB7B3AD8EB}" type="slidenum">
              <a:rPr lang="en-US" smtClean="0"/>
              <a:t>11</a:t>
            </a:fld>
            <a:endParaRPr lang="en-US"/>
          </a:p>
        </p:txBody>
      </p:sp>
    </p:spTree>
    <p:extLst>
      <p:ext uri="{BB962C8B-B14F-4D97-AF65-F5344CB8AC3E}">
        <p14:creationId xmlns:p14="http://schemas.microsoft.com/office/powerpoint/2010/main" val="3025844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TMS Dash Board</a:t>
            </a:r>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12</a:t>
            </a:fld>
            <a:endParaRPr lang="en-US"/>
          </a:p>
        </p:txBody>
      </p:sp>
    </p:spTree>
    <p:extLst>
      <p:ext uri="{BB962C8B-B14F-4D97-AF65-F5344CB8AC3E}">
        <p14:creationId xmlns:p14="http://schemas.microsoft.com/office/powerpoint/2010/main" val="3551201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class is designed for 3 to 3.5 hours</a:t>
            </a:r>
          </a:p>
          <a:p>
            <a:r>
              <a:rPr lang="en-US" dirty="0" smtClean="0"/>
              <a:t>We will have approximately 2 breaks </a:t>
            </a:r>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2</a:t>
            </a:fld>
            <a:endParaRPr lang="en-US"/>
          </a:p>
        </p:txBody>
      </p:sp>
    </p:spTree>
    <p:extLst>
      <p:ext uri="{BB962C8B-B14F-4D97-AF65-F5344CB8AC3E}">
        <p14:creationId xmlns:p14="http://schemas.microsoft.com/office/powerpoint/2010/main" val="4239395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FBAD03-2987-4ED9-A05E-79BB7B3AD8EB}" type="slidenum">
              <a:rPr lang="en-US" smtClean="0"/>
              <a:t>3</a:t>
            </a:fld>
            <a:endParaRPr lang="en-US"/>
          </a:p>
        </p:txBody>
      </p:sp>
    </p:spTree>
    <p:extLst>
      <p:ext uri="{BB962C8B-B14F-4D97-AF65-F5344CB8AC3E}">
        <p14:creationId xmlns:p14="http://schemas.microsoft.com/office/powerpoint/2010/main" val="3891403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FBAD03-2987-4ED9-A05E-79BB7B3AD8EB}" type="slidenum">
              <a:rPr lang="en-US" smtClean="0"/>
              <a:t>4</a:t>
            </a:fld>
            <a:endParaRPr lang="en-US"/>
          </a:p>
        </p:txBody>
      </p:sp>
    </p:spTree>
    <p:extLst>
      <p:ext uri="{BB962C8B-B14F-4D97-AF65-F5344CB8AC3E}">
        <p14:creationId xmlns:p14="http://schemas.microsoft.com/office/powerpoint/2010/main" val="2923760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FBAD03-2987-4ED9-A05E-79BB7B3AD8EB}" type="slidenum">
              <a:rPr lang="en-US" smtClean="0"/>
              <a:t>5</a:t>
            </a:fld>
            <a:endParaRPr lang="en-US"/>
          </a:p>
        </p:txBody>
      </p:sp>
    </p:spTree>
    <p:extLst>
      <p:ext uri="{BB962C8B-B14F-4D97-AF65-F5344CB8AC3E}">
        <p14:creationId xmlns:p14="http://schemas.microsoft.com/office/powerpoint/2010/main" val="869244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FBAD03-2987-4ED9-A05E-79BB7B3AD8EB}" type="slidenum">
              <a:rPr lang="en-US" smtClean="0"/>
              <a:t>6</a:t>
            </a:fld>
            <a:endParaRPr lang="en-US"/>
          </a:p>
        </p:txBody>
      </p:sp>
    </p:spTree>
    <p:extLst>
      <p:ext uri="{BB962C8B-B14F-4D97-AF65-F5344CB8AC3E}">
        <p14:creationId xmlns:p14="http://schemas.microsoft.com/office/powerpoint/2010/main" val="3329054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Use</a:t>
            </a:r>
            <a:r>
              <a:rPr lang="en-US" baseline="0" dirty="0" smtClean="0"/>
              <a:t> this slide to show login screens – you should be logging into TMS but not showing this login to the class.</a:t>
            </a:r>
          </a:p>
          <a:p>
            <a:pPr marL="171450" indent="-171450">
              <a:buFont typeface="Arial" panose="020B0604020202020204" pitchFamily="34" charset="0"/>
              <a:buChar char="•"/>
            </a:pPr>
            <a:r>
              <a:rPr lang="en-US" baseline="0" dirty="0" smtClean="0"/>
              <a:t>This instructions assumes they will have a login from the manager</a:t>
            </a:r>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7</a:t>
            </a:fld>
            <a:endParaRPr lang="en-US"/>
          </a:p>
        </p:txBody>
      </p:sp>
    </p:spTree>
    <p:extLst>
      <p:ext uri="{BB962C8B-B14F-4D97-AF65-F5344CB8AC3E}">
        <p14:creationId xmlns:p14="http://schemas.microsoft.com/office/powerpoint/2010/main" val="199999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Aelect</a:t>
            </a:r>
            <a:r>
              <a:rPr lang="en-US" dirty="0" smtClean="0"/>
              <a:t> TMS Back Office to Login to the ticket sales</a:t>
            </a:r>
            <a:r>
              <a:rPr lang="en-US" baseline="0" dirty="0" smtClean="0"/>
              <a:t> </a:t>
            </a:r>
            <a:r>
              <a:rPr lang="en-US" dirty="0" smtClean="0"/>
              <a:t>application</a:t>
            </a:r>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9</a:t>
            </a:fld>
            <a:endParaRPr lang="en-US"/>
          </a:p>
        </p:txBody>
      </p:sp>
    </p:spTree>
    <p:extLst>
      <p:ext uri="{BB962C8B-B14F-4D97-AF65-F5344CB8AC3E}">
        <p14:creationId xmlns:p14="http://schemas.microsoft.com/office/powerpoint/2010/main" val="3393511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90 days you will be prompted to reset your password</a:t>
            </a:r>
          </a:p>
          <a:p>
            <a:r>
              <a:rPr lang="en-US" dirty="0" smtClean="0"/>
              <a:t>You can do this after you login into SSO</a:t>
            </a:r>
            <a:r>
              <a:rPr lang="en-US" baseline="0" dirty="0" smtClean="0"/>
              <a:t> before launching the TMS Sales Portal</a:t>
            </a:r>
            <a:endParaRPr lang="en-US" dirty="0"/>
          </a:p>
        </p:txBody>
      </p:sp>
      <p:sp>
        <p:nvSpPr>
          <p:cNvPr id="4" name="Slide Number Placeholder 3"/>
          <p:cNvSpPr>
            <a:spLocks noGrp="1"/>
          </p:cNvSpPr>
          <p:nvPr>
            <p:ph type="sldNum" sz="quarter" idx="10"/>
          </p:nvPr>
        </p:nvSpPr>
        <p:spPr/>
        <p:txBody>
          <a:bodyPr/>
          <a:lstStyle/>
          <a:p>
            <a:fld id="{35FBAD03-2987-4ED9-A05E-79BB7B3AD8EB}" type="slidenum">
              <a:rPr lang="en-US" smtClean="0"/>
              <a:t>10</a:t>
            </a:fld>
            <a:endParaRPr lang="en-US"/>
          </a:p>
        </p:txBody>
      </p:sp>
    </p:spTree>
    <p:extLst>
      <p:ext uri="{BB962C8B-B14F-4D97-AF65-F5344CB8AC3E}">
        <p14:creationId xmlns:p14="http://schemas.microsoft.com/office/powerpoint/2010/main" val="3163512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3/6/2019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3/6/2019</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bg1"/>
                </a:solidFill>
              </a:rPr>
              <a:t>TICKET SELLER 101</a:t>
            </a:r>
            <a:endParaRPr lang="en-US" dirty="0">
              <a:solidFill>
                <a:schemeClr val="bg1"/>
              </a:solidFill>
            </a:endParaRPr>
          </a:p>
        </p:txBody>
      </p:sp>
      <p:sp>
        <p:nvSpPr>
          <p:cNvPr id="3" name="Subtitle 2"/>
          <p:cNvSpPr>
            <a:spLocks noGrp="1"/>
          </p:cNvSpPr>
          <p:nvPr>
            <p:ph type="subTitle" idx="1"/>
          </p:nvPr>
        </p:nvSpPr>
        <p:spPr/>
        <p:txBody>
          <a:bodyPr/>
          <a:lstStyle/>
          <a:p>
            <a:pPr algn="ctr"/>
            <a:r>
              <a:rPr lang="en-US" dirty="0" smtClean="0"/>
              <a:t>AN over VIEW OF SSO, MTP /TMS and PRODUCTS and </a:t>
            </a:r>
            <a:r>
              <a:rPr lang="en-US" dirty="0" err="1" smtClean="0"/>
              <a:t>and</a:t>
            </a:r>
            <a:r>
              <a:rPr lang="en-US" dirty="0" smtClean="0"/>
              <a:t> introduction to AFT</a:t>
            </a:r>
            <a:endParaRPr lang="en-US" dirty="0"/>
          </a:p>
        </p:txBody>
      </p:sp>
    </p:spTree>
    <p:extLst>
      <p:ext uri="{BB962C8B-B14F-4D97-AF65-F5344CB8AC3E}">
        <p14:creationId xmlns:p14="http://schemas.microsoft.com/office/powerpoint/2010/main" val="1108307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4" y="404509"/>
            <a:ext cx="9905998" cy="1478570"/>
          </a:xfrm>
        </p:spPr>
        <p:txBody>
          <a:bodyPr/>
          <a:lstStyle/>
          <a:p>
            <a:r>
              <a:rPr lang="en-US" dirty="0">
                <a:solidFill>
                  <a:schemeClr val="bg1"/>
                </a:solidFill>
              </a:rPr>
              <a:t>Objective 1:  MTP – Accessing TMS and SSO and searching and selling tickets </a:t>
            </a:r>
            <a:endParaRPr lang="en-US" dirty="0"/>
          </a:p>
        </p:txBody>
      </p:sp>
      <p:pic>
        <p:nvPicPr>
          <p:cNvPr id="4" name="Content Placeholder 3"/>
          <p:cNvPicPr>
            <a:picLocks noGrp="1" noChangeAspect="1"/>
          </p:cNvPicPr>
          <p:nvPr>
            <p:ph idx="1"/>
          </p:nvPr>
        </p:nvPicPr>
        <p:blipFill>
          <a:blip r:embed="rId3"/>
          <a:stretch>
            <a:fillRect/>
          </a:stretch>
        </p:blipFill>
        <p:spPr>
          <a:xfrm>
            <a:off x="1667273" y="2249488"/>
            <a:ext cx="8854280" cy="3541712"/>
          </a:xfrm>
          <a:prstGeom prst="rect">
            <a:avLst/>
          </a:prstGeom>
        </p:spPr>
      </p:pic>
    </p:spTree>
    <p:extLst>
      <p:ext uri="{BB962C8B-B14F-4D97-AF65-F5344CB8AC3E}">
        <p14:creationId xmlns:p14="http://schemas.microsoft.com/office/powerpoint/2010/main" val="3261916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4" y="404509"/>
            <a:ext cx="9905998" cy="1478570"/>
          </a:xfrm>
        </p:spPr>
        <p:txBody>
          <a:bodyPr/>
          <a:lstStyle/>
          <a:p>
            <a:r>
              <a:rPr lang="en-US" dirty="0">
                <a:solidFill>
                  <a:schemeClr val="bg1"/>
                </a:solidFill>
              </a:rPr>
              <a:t>Objective 1:  MTP – Accessing TMS and SSO and searching and selling tickets </a:t>
            </a:r>
            <a:endParaRPr lang="en-US" dirty="0"/>
          </a:p>
        </p:txBody>
      </p:sp>
      <p:pic>
        <p:nvPicPr>
          <p:cNvPr id="5" name="Content Placeholder 4"/>
          <p:cNvPicPr>
            <a:picLocks noGrp="1" noChangeAspect="1"/>
          </p:cNvPicPr>
          <p:nvPr>
            <p:ph idx="1"/>
          </p:nvPr>
        </p:nvPicPr>
        <p:blipFill>
          <a:blip r:embed="rId3"/>
          <a:stretch>
            <a:fillRect/>
          </a:stretch>
        </p:blipFill>
        <p:spPr>
          <a:xfrm>
            <a:off x="2109378" y="2249488"/>
            <a:ext cx="7970069" cy="3541712"/>
          </a:xfrm>
          <a:prstGeom prst="rect">
            <a:avLst/>
          </a:prstGeom>
        </p:spPr>
      </p:pic>
    </p:spTree>
    <p:extLst>
      <p:ext uri="{BB962C8B-B14F-4D97-AF65-F5344CB8AC3E}">
        <p14:creationId xmlns:p14="http://schemas.microsoft.com/office/powerpoint/2010/main" val="42423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46613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68927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78848"/>
            <a:ext cx="9905998" cy="679340"/>
          </a:xfrm>
        </p:spPr>
        <p:txBody>
          <a:bodyPr>
            <a:normAutofit fontScale="90000"/>
          </a:bodyPr>
          <a:lstStyle/>
          <a:p>
            <a:pPr algn="ctr"/>
            <a:r>
              <a:rPr lang="en-US" dirty="0" smtClean="0">
                <a:solidFill>
                  <a:schemeClr val="bg1"/>
                </a:solidFill>
              </a:rPr>
              <a:t>Training objective outline</a:t>
            </a:r>
            <a:br>
              <a:rPr lang="en-US" dirty="0" smtClean="0">
                <a:solidFill>
                  <a:schemeClr val="bg1"/>
                </a:solidFill>
              </a:rPr>
            </a:br>
            <a:endParaRPr lang="en-US" dirty="0">
              <a:solidFill>
                <a:schemeClr val="bg1"/>
              </a:solidFill>
            </a:endParaRPr>
          </a:p>
        </p:txBody>
      </p:sp>
      <p:sp>
        <p:nvSpPr>
          <p:cNvPr id="3" name="Content Placeholder 2"/>
          <p:cNvSpPr>
            <a:spLocks noGrp="1"/>
          </p:cNvSpPr>
          <p:nvPr>
            <p:ph idx="1"/>
          </p:nvPr>
        </p:nvSpPr>
        <p:spPr>
          <a:xfrm>
            <a:off x="1141413" y="647558"/>
            <a:ext cx="10406575" cy="5900726"/>
          </a:xfrm>
        </p:spPr>
        <p:txBody>
          <a:bodyPr>
            <a:noAutofit/>
          </a:bodyPr>
          <a:lstStyle/>
          <a:p>
            <a:pPr marL="0" indent="0">
              <a:buNone/>
            </a:pPr>
            <a:r>
              <a:rPr lang="en-US" sz="2800" b="1" dirty="0">
                <a:solidFill>
                  <a:schemeClr val="bg1"/>
                </a:solidFill>
              </a:rPr>
              <a:t>Objective 1</a:t>
            </a:r>
            <a:r>
              <a:rPr lang="en-US" sz="2800" dirty="0">
                <a:solidFill>
                  <a:schemeClr val="bg1"/>
                </a:solidFill>
              </a:rPr>
              <a:t>:  MTP – Accessing TMS and SSO and searching and selling tickets </a:t>
            </a:r>
          </a:p>
          <a:p>
            <a:r>
              <a:rPr lang="en-US" sz="2800" dirty="0">
                <a:solidFill>
                  <a:schemeClr val="bg1"/>
                </a:solidFill>
              </a:rPr>
              <a:t>	-Login to SSO process </a:t>
            </a:r>
          </a:p>
          <a:p>
            <a:r>
              <a:rPr lang="en-US" sz="2800" dirty="0">
                <a:solidFill>
                  <a:schemeClr val="bg1"/>
                </a:solidFill>
              </a:rPr>
              <a:t>	-Changing Passwords</a:t>
            </a:r>
          </a:p>
          <a:p>
            <a:r>
              <a:rPr lang="en-US" sz="2800" dirty="0">
                <a:solidFill>
                  <a:schemeClr val="bg1"/>
                </a:solidFill>
              </a:rPr>
              <a:t>	-Performing Ticket Searches</a:t>
            </a:r>
          </a:p>
          <a:p>
            <a:r>
              <a:rPr lang="en-US" sz="2800" dirty="0">
                <a:solidFill>
                  <a:schemeClr val="bg1"/>
                </a:solidFill>
              </a:rPr>
              <a:t>	-Generating E-tickets</a:t>
            </a:r>
          </a:p>
          <a:p>
            <a:r>
              <a:rPr lang="en-US" sz="2800" dirty="0">
                <a:solidFill>
                  <a:schemeClr val="bg1"/>
                </a:solidFill>
              </a:rPr>
              <a:t>	-Viewing Sales History</a:t>
            </a:r>
          </a:p>
          <a:p>
            <a:r>
              <a:rPr lang="en-US" sz="2800" dirty="0">
                <a:solidFill>
                  <a:schemeClr val="bg1"/>
                </a:solidFill>
              </a:rPr>
              <a:t>	-Cancellations</a:t>
            </a:r>
          </a:p>
        </p:txBody>
      </p:sp>
    </p:spTree>
    <p:extLst>
      <p:ext uri="{BB962C8B-B14F-4D97-AF65-F5344CB8AC3E}">
        <p14:creationId xmlns:p14="http://schemas.microsoft.com/office/powerpoint/2010/main" val="4064773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78848"/>
            <a:ext cx="9905998" cy="679340"/>
          </a:xfrm>
        </p:spPr>
        <p:txBody>
          <a:bodyPr>
            <a:normAutofit fontScale="90000"/>
          </a:bodyPr>
          <a:lstStyle/>
          <a:p>
            <a:pPr algn="ctr"/>
            <a:r>
              <a:rPr lang="en-US" dirty="0" smtClean="0">
                <a:solidFill>
                  <a:schemeClr val="bg1"/>
                </a:solidFill>
              </a:rPr>
              <a:t>Training objective outline</a:t>
            </a:r>
            <a:br>
              <a:rPr lang="en-US" dirty="0" smtClean="0">
                <a:solidFill>
                  <a:schemeClr val="bg1"/>
                </a:solidFill>
              </a:rPr>
            </a:br>
            <a:endParaRPr lang="en-US" dirty="0">
              <a:solidFill>
                <a:schemeClr val="bg1"/>
              </a:solidFill>
            </a:endParaRPr>
          </a:p>
        </p:txBody>
      </p:sp>
      <p:sp>
        <p:nvSpPr>
          <p:cNvPr id="3" name="Content Placeholder 2"/>
          <p:cNvSpPr>
            <a:spLocks noGrp="1"/>
          </p:cNvSpPr>
          <p:nvPr>
            <p:ph idx="1"/>
          </p:nvPr>
        </p:nvSpPr>
        <p:spPr>
          <a:xfrm>
            <a:off x="1141413" y="647558"/>
            <a:ext cx="10406575" cy="5900726"/>
          </a:xfrm>
        </p:spPr>
        <p:txBody>
          <a:bodyPr>
            <a:noAutofit/>
          </a:bodyPr>
          <a:lstStyle/>
          <a:p>
            <a:pPr marL="0" indent="0">
              <a:buNone/>
            </a:pPr>
            <a:r>
              <a:rPr lang="en-US" sz="2800" b="1" dirty="0">
                <a:solidFill>
                  <a:schemeClr val="bg1"/>
                </a:solidFill>
              </a:rPr>
              <a:t>Objective 2</a:t>
            </a:r>
            <a:r>
              <a:rPr lang="en-US" sz="2800" dirty="0">
                <a:solidFill>
                  <a:schemeClr val="bg1"/>
                </a:solidFill>
              </a:rPr>
              <a:t>: TMS Use for Ticket Admin and Managers</a:t>
            </a:r>
          </a:p>
          <a:p>
            <a:r>
              <a:rPr lang="en-US" sz="2800" dirty="0">
                <a:solidFill>
                  <a:schemeClr val="bg1"/>
                </a:solidFill>
              </a:rPr>
              <a:t>	-SSO User management</a:t>
            </a:r>
          </a:p>
          <a:p>
            <a:r>
              <a:rPr lang="en-US" sz="2800" dirty="0">
                <a:solidFill>
                  <a:schemeClr val="bg1"/>
                </a:solidFill>
              </a:rPr>
              <a:t>	-Resources for managers in Documentation and Support</a:t>
            </a:r>
          </a:p>
          <a:p>
            <a:r>
              <a:rPr lang="en-US" sz="2800" dirty="0">
                <a:solidFill>
                  <a:schemeClr val="bg1"/>
                </a:solidFill>
              </a:rPr>
              <a:t>	- Administration and Invoice Regeneration</a:t>
            </a:r>
          </a:p>
          <a:p>
            <a:r>
              <a:rPr lang="en-US" sz="2800" dirty="0">
                <a:solidFill>
                  <a:schemeClr val="bg1"/>
                </a:solidFill>
              </a:rPr>
              <a:t>	- Ticket Ordering and Receiving, Returns</a:t>
            </a:r>
          </a:p>
          <a:p>
            <a:r>
              <a:rPr lang="en-US" sz="2800" dirty="0">
                <a:solidFill>
                  <a:schemeClr val="bg1"/>
                </a:solidFill>
              </a:rPr>
              <a:t>	-Reports</a:t>
            </a:r>
          </a:p>
          <a:p>
            <a:pPr marL="0" indent="0">
              <a:buNone/>
            </a:pPr>
            <a:r>
              <a:rPr lang="en-US" sz="2800" dirty="0">
                <a:solidFill>
                  <a:schemeClr val="bg1"/>
                </a:solidFill>
              </a:rPr>
              <a:t>		-Best Practices for sales monitoring and reconciliation </a:t>
            </a:r>
          </a:p>
          <a:p>
            <a:r>
              <a:rPr lang="en-US" sz="2800" dirty="0">
                <a:solidFill>
                  <a:schemeClr val="bg1"/>
                </a:solidFill>
              </a:rPr>
              <a:t>-Month End Check List</a:t>
            </a:r>
          </a:p>
        </p:txBody>
      </p:sp>
    </p:spTree>
    <p:extLst>
      <p:ext uri="{BB962C8B-B14F-4D97-AF65-F5344CB8AC3E}">
        <p14:creationId xmlns:p14="http://schemas.microsoft.com/office/powerpoint/2010/main" val="2891416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78848"/>
            <a:ext cx="9905998" cy="679340"/>
          </a:xfrm>
        </p:spPr>
        <p:txBody>
          <a:bodyPr>
            <a:normAutofit fontScale="90000"/>
          </a:bodyPr>
          <a:lstStyle/>
          <a:p>
            <a:pPr algn="ctr"/>
            <a:r>
              <a:rPr lang="en-US" dirty="0" smtClean="0">
                <a:solidFill>
                  <a:schemeClr val="bg1"/>
                </a:solidFill>
              </a:rPr>
              <a:t>Training objective outline</a:t>
            </a:r>
            <a:br>
              <a:rPr lang="en-US" dirty="0" smtClean="0">
                <a:solidFill>
                  <a:schemeClr val="bg1"/>
                </a:solidFill>
              </a:rPr>
            </a:br>
            <a:endParaRPr lang="en-US" dirty="0">
              <a:solidFill>
                <a:schemeClr val="bg1"/>
              </a:solidFill>
            </a:endParaRPr>
          </a:p>
        </p:txBody>
      </p:sp>
      <p:sp>
        <p:nvSpPr>
          <p:cNvPr id="3" name="Content Placeholder 2"/>
          <p:cNvSpPr>
            <a:spLocks noGrp="1"/>
          </p:cNvSpPr>
          <p:nvPr>
            <p:ph idx="1"/>
          </p:nvPr>
        </p:nvSpPr>
        <p:spPr>
          <a:xfrm>
            <a:off x="1141413" y="647558"/>
            <a:ext cx="10406575" cy="5900726"/>
          </a:xfrm>
        </p:spPr>
        <p:txBody>
          <a:bodyPr>
            <a:noAutofit/>
          </a:bodyPr>
          <a:lstStyle/>
          <a:p>
            <a:pPr marL="0" indent="0">
              <a:buNone/>
            </a:pPr>
            <a:r>
              <a:rPr lang="en-US" sz="2800" b="1" dirty="0">
                <a:solidFill>
                  <a:schemeClr val="bg1"/>
                </a:solidFill>
              </a:rPr>
              <a:t>Objective 3:</a:t>
            </a:r>
            <a:r>
              <a:rPr lang="en-US" sz="2800" dirty="0">
                <a:solidFill>
                  <a:schemeClr val="bg1"/>
                </a:solidFill>
              </a:rPr>
              <a:t> E-ticket Sales PRODUCT Management </a:t>
            </a:r>
          </a:p>
          <a:p>
            <a:r>
              <a:rPr lang="en-US" sz="2800" dirty="0">
                <a:solidFill>
                  <a:schemeClr val="bg1"/>
                </a:solidFill>
              </a:rPr>
              <a:t>	</a:t>
            </a:r>
            <a:r>
              <a:rPr lang="en-US" sz="2800" dirty="0" smtClean="0">
                <a:solidFill>
                  <a:schemeClr val="bg1"/>
                </a:solidFill>
              </a:rPr>
              <a:t>Discuss </a:t>
            </a:r>
            <a:r>
              <a:rPr lang="en-US" sz="2800" dirty="0">
                <a:solidFill>
                  <a:schemeClr val="bg1"/>
                </a:solidFill>
              </a:rPr>
              <a:t>Price Sheets and Recommendations for increase in sales </a:t>
            </a:r>
          </a:p>
          <a:p>
            <a:r>
              <a:rPr lang="en-US" sz="2800" dirty="0">
                <a:solidFill>
                  <a:schemeClr val="bg1"/>
                </a:solidFill>
              </a:rPr>
              <a:t>	</a:t>
            </a:r>
            <a:r>
              <a:rPr lang="en-US" sz="2800" dirty="0" smtClean="0">
                <a:solidFill>
                  <a:schemeClr val="bg1"/>
                </a:solidFill>
              </a:rPr>
              <a:t>Product </a:t>
            </a:r>
            <a:r>
              <a:rPr lang="en-US" sz="2800" dirty="0">
                <a:solidFill>
                  <a:schemeClr val="bg1"/>
                </a:solidFill>
              </a:rPr>
              <a:t>Specific Training Focus </a:t>
            </a:r>
          </a:p>
          <a:p>
            <a:pPr marL="0" indent="0">
              <a:buNone/>
            </a:pPr>
            <a:r>
              <a:rPr lang="en-US" sz="2800" dirty="0">
                <a:solidFill>
                  <a:schemeClr val="bg1"/>
                </a:solidFill>
              </a:rPr>
              <a:t>	-Go Card</a:t>
            </a:r>
          </a:p>
          <a:p>
            <a:pPr marL="0" indent="0">
              <a:buNone/>
            </a:pPr>
            <a:r>
              <a:rPr lang="en-US" sz="2800" dirty="0">
                <a:solidFill>
                  <a:schemeClr val="bg1"/>
                </a:solidFill>
              </a:rPr>
              <a:t>	-Universal Orlando</a:t>
            </a:r>
          </a:p>
          <a:p>
            <a:pPr marL="0" indent="0">
              <a:buNone/>
            </a:pPr>
            <a:r>
              <a:rPr lang="en-US" sz="2800" dirty="0">
                <a:solidFill>
                  <a:schemeClr val="bg1"/>
                </a:solidFill>
              </a:rPr>
              <a:t>	-Old Town Trolley</a:t>
            </a:r>
          </a:p>
          <a:p>
            <a:pPr marL="0" indent="0">
              <a:buNone/>
            </a:pPr>
            <a:r>
              <a:rPr lang="en-US" sz="2800" dirty="0">
                <a:solidFill>
                  <a:schemeClr val="bg1"/>
                </a:solidFill>
              </a:rPr>
              <a:t>	-Busch Gardens</a:t>
            </a:r>
          </a:p>
          <a:p>
            <a:pPr marL="0" indent="0">
              <a:buNone/>
            </a:pPr>
            <a:endParaRPr lang="en-US" sz="2800" b="1" dirty="0" smtClean="0">
              <a:solidFill>
                <a:schemeClr val="bg1"/>
              </a:solidFill>
            </a:endParaRPr>
          </a:p>
          <a:p>
            <a:pPr marL="0" indent="0">
              <a:buNone/>
            </a:pPr>
            <a:r>
              <a:rPr lang="en-US" sz="2800" b="1" dirty="0" smtClean="0">
                <a:solidFill>
                  <a:schemeClr val="bg1"/>
                </a:solidFill>
              </a:rPr>
              <a:t>MTP </a:t>
            </a:r>
            <a:r>
              <a:rPr lang="en-US" sz="2800" b="1" dirty="0">
                <a:solidFill>
                  <a:schemeClr val="bg1"/>
                </a:solidFill>
              </a:rPr>
              <a:t>AIMS – Support &amp; FAQ Overview Document</a:t>
            </a:r>
            <a:endParaRPr lang="en-US" sz="2800" dirty="0">
              <a:solidFill>
                <a:schemeClr val="bg1"/>
              </a:solidFill>
            </a:endParaRPr>
          </a:p>
          <a:p>
            <a:pPr marL="0" indent="0">
              <a:buNone/>
            </a:pPr>
            <a:endParaRPr lang="en-US" sz="2800" dirty="0">
              <a:solidFill>
                <a:schemeClr val="bg1"/>
              </a:solidFill>
            </a:endParaRPr>
          </a:p>
          <a:p>
            <a:pPr marL="0" indent="0">
              <a:buNone/>
            </a:pPr>
            <a:endParaRPr lang="en-US" sz="2800" dirty="0">
              <a:solidFill>
                <a:schemeClr val="bg1"/>
              </a:solidFill>
            </a:endParaRPr>
          </a:p>
        </p:txBody>
      </p:sp>
    </p:spTree>
    <p:extLst>
      <p:ext uri="{BB962C8B-B14F-4D97-AF65-F5344CB8AC3E}">
        <p14:creationId xmlns:p14="http://schemas.microsoft.com/office/powerpoint/2010/main" val="11862322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825910"/>
            <a:ext cx="10574593" cy="6364386"/>
          </a:xfrm>
        </p:spPr>
        <p:txBody>
          <a:bodyPr>
            <a:noAutofit/>
          </a:bodyPr>
          <a:lstStyle/>
          <a:p>
            <a:pPr marL="0" indent="0">
              <a:buNone/>
            </a:pPr>
            <a:r>
              <a:rPr lang="en-US" sz="2800" b="1" dirty="0">
                <a:solidFill>
                  <a:schemeClr val="bg1"/>
                </a:solidFill>
              </a:rPr>
              <a:t>Objective 4</a:t>
            </a:r>
            <a:r>
              <a:rPr lang="en-US" sz="2800" dirty="0">
                <a:solidFill>
                  <a:schemeClr val="bg1"/>
                </a:solidFill>
              </a:rPr>
              <a:t>: Armed Forces Travel - Introduction</a:t>
            </a:r>
          </a:p>
          <a:p>
            <a:r>
              <a:rPr lang="en-US" sz="2800" dirty="0" smtClean="0">
                <a:solidFill>
                  <a:schemeClr val="bg1"/>
                </a:solidFill>
              </a:rPr>
              <a:t>Overview </a:t>
            </a:r>
            <a:r>
              <a:rPr lang="en-US" sz="2800" dirty="0">
                <a:solidFill>
                  <a:schemeClr val="bg1"/>
                </a:solidFill>
              </a:rPr>
              <a:t>of Priceline Partner Network</a:t>
            </a:r>
          </a:p>
          <a:p>
            <a:r>
              <a:rPr lang="en-US" sz="2800" dirty="0" smtClean="0">
                <a:solidFill>
                  <a:schemeClr val="bg1"/>
                </a:solidFill>
              </a:rPr>
              <a:t>Customer </a:t>
            </a:r>
            <a:r>
              <a:rPr lang="en-US" sz="2800" dirty="0">
                <a:solidFill>
                  <a:schemeClr val="bg1"/>
                </a:solidFill>
              </a:rPr>
              <a:t>Verification Process</a:t>
            </a:r>
          </a:p>
          <a:p>
            <a:r>
              <a:rPr lang="en-US" sz="2800" dirty="0" smtClean="0">
                <a:solidFill>
                  <a:schemeClr val="bg1"/>
                </a:solidFill>
              </a:rPr>
              <a:t>Airfare</a:t>
            </a:r>
            <a:endParaRPr lang="en-US" sz="2800" dirty="0">
              <a:solidFill>
                <a:schemeClr val="bg1"/>
              </a:solidFill>
            </a:endParaRPr>
          </a:p>
          <a:p>
            <a:r>
              <a:rPr lang="en-US" sz="2800" dirty="0" smtClean="0">
                <a:solidFill>
                  <a:schemeClr val="bg1"/>
                </a:solidFill>
              </a:rPr>
              <a:t>Hotel</a:t>
            </a:r>
            <a:endParaRPr lang="en-US" sz="2800" dirty="0">
              <a:solidFill>
                <a:schemeClr val="bg1"/>
              </a:solidFill>
            </a:endParaRPr>
          </a:p>
          <a:p>
            <a:r>
              <a:rPr lang="en-US" sz="2800" dirty="0" smtClean="0">
                <a:solidFill>
                  <a:schemeClr val="bg1"/>
                </a:solidFill>
              </a:rPr>
              <a:t>Car </a:t>
            </a:r>
            <a:r>
              <a:rPr lang="en-US" sz="2800" dirty="0">
                <a:solidFill>
                  <a:schemeClr val="bg1"/>
                </a:solidFill>
              </a:rPr>
              <a:t>Rental</a:t>
            </a:r>
          </a:p>
          <a:p>
            <a:r>
              <a:rPr lang="en-US" sz="2800" dirty="0" smtClean="0">
                <a:solidFill>
                  <a:schemeClr val="bg1"/>
                </a:solidFill>
              </a:rPr>
              <a:t>Vacation </a:t>
            </a:r>
            <a:r>
              <a:rPr lang="en-US" sz="2800" dirty="0">
                <a:solidFill>
                  <a:schemeClr val="bg1"/>
                </a:solidFill>
              </a:rPr>
              <a:t>Packages</a:t>
            </a:r>
          </a:p>
          <a:p>
            <a:r>
              <a:rPr lang="en-US" sz="2800" dirty="0" smtClean="0">
                <a:solidFill>
                  <a:schemeClr val="bg1"/>
                </a:solidFill>
              </a:rPr>
              <a:t>Cruises</a:t>
            </a:r>
            <a:endParaRPr lang="en-US" sz="2800" dirty="0">
              <a:solidFill>
                <a:schemeClr val="bg1"/>
              </a:solidFill>
            </a:endParaRPr>
          </a:p>
        </p:txBody>
      </p:sp>
      <p:sp>
        <p:nvSpPr>
          <p:cNvPr id="4" name="Title 1"/>
          <p:cNvSpPr>
            <a:spLocks noGrp="1"/>
          </p:cNvSpPr>
          <p:nvPr>
            <p:ph type="title"/>
          </p:nvPr>
        </p:nvSpPr>
        <p:spPr>
          <a:xfrm>
            <a:off x="1141413" y="161318"/>
            <a:ext cx="9905998" cy="664592"/>
          </a:xfrm>
        </p:spPr>
        <p:txBody>
          <a:bodyPr>
            <a:normAutofit fontScale="90000"/>
          </a:bodyPr>
          <a:lstStyle/>
          <a:p>
            <a:pPr algn="ctr"/>
            <a:r>
              <a:rPr lang="en-US" dirty="0" smtClean="0">
                <a:solidFill>
                  <a:schemeClr val="bg1"/>
                </a:solidFill>
              </a:rPr>
              <a:t>Training objective outline</a:t>
            </a:r>
            <a:br>
              <a:rPr lang="en-US" dirty="0" smtClean="0">
                <a:solidFill>
                  <a:schemeClr val="bg1"/>
                </a:solidFill>
              </a:rPr>
            </a:br>
            <a:endParaRPr lang="en-US" dirty="0">
              <a:solidFill>
                <a:schemeClr val="bg1"/>
              </a:solidFill>
            </a:endParaRPr>
          </a:p>
        </p:txBody>
      </p:sp>
    </p:spTree>
    <p:extLst>
      <p:ext uri="{BB962C8B-B14F-4D97-AF65-F5344CB8AC3E}">
        <p14:creationId xmlns:p14="http://schemas.microsoft.com/office/powerpoint/2010/main" val="186787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825910"/>
            <a:ext cx="10574593" cy="6364386"/>
          </a:xfrm>
        </p:spPr>
        <p:txBody>
          <a:bodyPr>
            <a:noAutofit/>
          </a:bodyPr>
          <a:lstStyle/>
          <a:p>
            <a:pPr marL="0" indent="0">
              <a:buNone/>
            </a:pPr>
            <a:r>
              <a:rPr lang="en-US" sz="2800" b="1" dirty="0">
                <a:solidFill>
                  <a:schemeClr val="bg1"/>
                </a:solidFill>
              </a:rPr>
              <a:t>Objective 5</a:t>
            </a:r>
            <a:r>
              <a:rPr lang="en-US" sz="2800" dirty="0">
                <a:solidFill>
                  <a:schemeClr val="bg1"/>
                </a:solidFill>
              </a:rPr>
              <a:t>: Agent Training</a:t>
            </a:r>
          </a:p>
          <a:p>
            <a:r>
              <a:rPr lang="en-US" sz="2800" dirty="0" smtClean="0">
                <a:solidFill>
                  <a:schemeClr val="bg1"/>
                </a:solidFill>
              </a:rPr>
              <a:t>Agent </a:t>
            </a:r>
            <a:r>
              <a:rPr lang="en-US" sz="2800" dirty="0">
                <a:solidFill>
                  <a:schemeClr val="bg1"/>
                </a:solidFill>
              </a:rPr>
              <a:t>ID</a:t>
            </a:r>
          </a:p>
          <a:p>
            <a:r>
              <a:rPr lang="en-US" sz="2800" dirty="0" smtClean="0">
                <a:solidFill>
                  <a:schemeClr val="bg1"/>
                </a:solidFill>
              </a:rPr>
              <a:t>Reservation </a:t>
            </a:r>
            <a:r>
              <a:rPr lang="en-US" sz="2800" dirty="0">
                <a:solidFill>
                  <a:schemeClr val="bg1"/>
                </a:solidFill>
              </a:rPr>
              <a:t>Process</a:t>
            </a:r>
          </a:p>
          <a:p>
            <a:r>
              <a:rPr lang="en-US" sz="2800" dirty="0" smtClean="0">
                <a:solidFill>
                  <a:schemeClr val="bg1"/>
                </a:solidFill>
              </a:rPr>
              <a:t>Capabilities</a:t>
            </a:r>
            <a:endParaRPr lang="en-US" sz="2800" dirty="0">
              <a:solidFill>
                <a:schemeClr val="bg1"/>
              </a:solidFill>
            </a:endParaRPr>
          </a:p>
          <a:p>
            <a:r>
              <a:rPr lang="en-US" sz="2800" dirty="0" smtClean="0">
                <a:solidFill>
                  <a:schemeClr val="bg1"/>
                </a:solidFill>
              </a:rPr>
              <a:t>Estimates</a:t>
            </a:r>
            <a:endParaRPr lang="en-US" sz="2800" dirty="0">
              <a:solidFill>
                <a:schemeClr val="bg1"/>
              </a:solidFill>
            </a:endParaRPr>
          </a:p>
          <a:p>
            <a:r>
              <a:rPr lang="en-US" sz="2800" dirty="0" smtClean="0">
                <a:solidFill>
                  <a:schemeClr val="bg1"/>
                </a:solidFill>
              </a:rPr>
              <a:t>Responsibilities</a:t>
            </a:r>
            <a:endParaRPr lang="en-US" sz="2800" dirty="0">
              <a:solidFill>
                <a:schemeClr val="bg1"/>
              </a:solidFill>
            </a:endParaRPr>
          </a:p>
          <a:p>
            <a:r>
              <a:rPr lang="en-US" sz="2800" dirty="0" smtClean="0">
                <a:solidFill>
                  <a:schemeClr val="bg1"/>
                </a:solidFill>
              </a:rPr>
              <a:t>World </a:t>
            </a:r>
            <a:r>
              <a:rPr lang="en-US" sz="2800" dirty="0">
                <a:solidFill>
                  <a:schemeClr val="bg1"/>
                </a:solidFill>
              </a:rPr>
              <a:t>Travel Holding Integration</a:t>
            </a:r>
          </a:p>
          <a:p>
            <a:r>
              <a:rPr lang="en-US" sz="2800" dirty="0" smtClean="0">
                <a:solidFill>
                  <a:schemeClr val="bg1"/>
                </a:solidFill>
              </a:rPr>
              <a:t>Commission Reports</a:t>
            </a:r>
            <a:endParaRPr lang="en-US" sz="2800" dirty="0">
              <a:solidFill>
                <a:schemeClr val="bg1"/>
              </a:solidFill>
            </a:endParaRPr>
          </a:p>
        </p:txBody>
      </p:sp>
      <p:sp>
        <p:nvSpPr>
          <p:cNvPr id="4" name="Title 1"/>
          <p:cNvSpPr>
            <a:spLocks noGrp="1"/>
          </p:cNvSpPr>
          <p:nvPr>
            <p:ph type="title"/>
          </p:nvPr>
        </p:nvSpPr>
        <p:spPr>
          <a:xfrm>
            <a:off x="1141413" y="161318"/>
            <a:ext cx="9905998" cy="664592"/>
          </a:xfrm>
        </p:spPr>
        <p:txBody>
          <a:bodyPr>
            <a:normAutofit fontScale="90000"/>
          </a:bodyPr>
          <a:lstStyle/>
          <a:p>
            <a:pPr algn="ctr"/>
            <a:r>
              <a:rPr lang="en-US" dirty="0" smtClean="0">
                <a:solidFill>
                  <a:schemeClr val="bg1"/>
                </a:solidFill>
              </a:rPr>
              <a:t>Training objective outline</a:t>
            </a:r>
            <a:br>
              <a:rPr lang="en-US" dirty="0" smtClean="0">
                <a:solidFill>
                  <a:schemeClr val="bg1"/>
                </a:solidFill>
              </a:rPr>
            </a:br>
            <a:endParaRPr lang="en-US" dirty="0">
              <a:solidFill>
                <a:schemeClr val="bg1"/>
              </a:solidFill>
            </a:endParaRPr>
          </a:p>
        </p:txBody>
      </p:sp>
    </p:spTree>
    <p:extLst>
      <p:ext uri="{BB962C8B-B14F-4D97-AF65-F5344CB8AC3E}">
        <p14:creationId xmlns:p14="http://schemas.microsoft.com/office/powerpoint/2010/main" val="1398690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117073"/>
            <a:ext cx="9905998" cy="1254527"/>
          </a:xfrm>
        </p:spPr>
        <p:txBody>
          <a:bodyPr>
            <a:normAutofit/>
          </a:bodyPr>
          <a:lstStyle/>
          <a:p>
            <a:pPr marL="0" indent="0"/>
            <a:r>
              <a:rPr lang="en-US" sz="3200" dirty="0">
                <a:solidFill>
                  <a:schemeClr val="bg1"/>
                </a:solidFill>
              </a:rPr>
              <a:t>Objective 1:  MTP – Accessing TMS and SSO and searching and selling tickets </a:t>
            </a:r>
          </a:p>
        </p:txBody>
      </p:sp>
      <p:pic>
        <p:nvPicPr>
          <p:cNvPr id="4" name="Content Placeholder 3"/>
          <p:cNvPicPr>
            <a:picLocks noGrp="1" noChangeAspect="1"/>
          </p:cNvPicPr>
          <p:nvPr>
            <p:ph idx="1"/>
          </p:nvPr>
        </p:nvPicPr>
        <p:blipFill>
          <a:blip r:embed="rId3"/>
          <a:stretch>
            <a:fillRect/>
          </a:stretch>
        </p:blipFill>
        <p:spPr>
          <a:xfrm>
            <a:off x="1141411" y="1371600"/>
            <a:ext cx="9906000" cy="4431903"/>
          </a:xfrm>
          <a:prstGeom prst="rect">
            <a:avLst/>
          </a:prstGeom>
        </p:spPr>
      </p:pic>
    </p:spTree>
    <p:extLst>
      <p:ext uri="{BB962C8B-B14F-4D97-AF65-F5344CB8AC3E}">
        <p14:creationId xmlns:p14="http://schemas.microsoft.com/office/powerpoint/2010/main" val="40560917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69039" y="-249878"/>
            <a:ext cx="9905998" cy="1478570"/>
          </a:xfrm>
        </p:spPr>
        <p:txBody>
          <a:bodyPr>
            <a:normAutofit/>
          </a:bodyPr>
          <a:lstStyle/>
          <a:p>
            <a:pPr marL="0" indent="0"/>
            <a:r>
              <a:rPr lang="en-US" sz="3200" dirty="0">
                <a:solidFill>
                  <a:schemeClr val="bg1"/>
                </a:solidFill>
              </a:rPr>
              <a:t>Objective 1:  MTP – Accessing TMS and SSO and searching and selling tickets </a:t>
            </a:r>
          </a:p>
        </p:txBody>
      </p:sp>
      <p:sp>
        <p:nvSpPr>
          <p:cNvPr id="6" name="Content Placeholder 5"/>
          <p:cNvSpPr>
            <a:spLocks noGrp="1"/>
          </p:cNvSpPr>
          <p:nvPr>
            <p:ph idx="1"/>
          </p:nvPr>
        </p:nvSpPr>
        <p:spPr/>
        <p:txBody>
          <a:bodyPr/>
          <a:lstStyle/>
          <a:p>
            <a:r>
              <a:rPr lang="en-US" dirty="0" smtClean="0">
                <a:solidFill>
                  <a:schemeClr val="bg1"/>
                </a:solidFill>
              </a:rPr>
              <a:t>Create login pattern</a:t>
            </a:r>
          </a:p>
          <a:p>
            <a:r>
              <a:rPr lang="en-US" dirty="0" smtClean="0">
                <a:solidFill>
                  <a:schemeClr val="bg1"/>
                </a:solidFill>
              </a:rPr>
              <a:t>The numbers change every time</a:t>
            </a:r>
          </a:p>
          <a:p>
            <a:r>
              <a:rPr lang="en-US" dirty="0" smtClean="0">
                <a:solidFill>
                  <a:schemeClr val="bg1"/>
                </a:solidFill>
              </a:rPr>
              <a:t>The pattern is always the same</a:t>
            </a:r>
          </a:p>
          <a:p>
            <a:r>
              <a:rPr lang="en-US" dirty="0" smtClean="0">
                <a:solidFill>
                  <a:schemeClr val="bg1"/>
                </a:solidFill>
              </a:rPr>
              <a:t>Must at least 6 blocks</a:t>
            </a:r>
          </a:p>
          <a:p>
            <a:endParaRPr lang="en-US" dirty="0">
              <a:solidFill>
                <a:schemeClr val="bg1"/>
              </a:solidFill>
            </a:endParaRPr>
          </a:p>
        </p:txBody>
      </p:sp>
      <p:pic>
        <p:nvPicPr>
          <p:cNvPr id="9" name="Picture 8"/>
          <p:cNvPicPr>
            <a:picLocks noChangeAspect="1"/>
          </p:cNvPicPr>
          <p:nvPr/>
        </p:nvPicPr>
        <p:blipFill>
          <a:blip r:embed="rId2"/>
          <a:stretch>
            <a:fillRect/>
          </a:stretch>
        </p:blipFill>
        <p:spPr>
          <a:xfrm>
            <a:off x="7118247" y="1228726"/>
            <a:ext cx="2971800" cy="4562475"/>
          </a:xfrm>
          <a:prstGeom prst="rect">
            <a:avLst/>
          </a:prstGeom>
        </p:spPr>
      </p:pic>
    </p:spTree>
    <p:extLst>
      <p:ext uri="{BB962C8B-B14F-4D97-AF65-F5344CB8AC3E}">
        <p14:creationId xmlns:p14="http://schemas.microsoft.com/office/powerpoint/2010/main" val="2173730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141414" y="1899292"/>
            <a:ext cx="9656288" cy="3899946"/>
          </a:xfrm>
          <a:prstGeom prst="rect">
            <a:avLst/>
          </a:prstGeom>
        </p:spPr>
      </p:pic>
      <p:sp>
        <p:nvSpPr>
          <p:cNvPr id="6" name="Title 1"/>
          <p:cNvSpPr>
            <a:spLocks noGrp="1"/>
          </p:cNvSpPr>
          <p:nvPr>
            <p:ph type="title"/>
          </p:nvPr>
        </p:nvSpPr>
        <p:spPr>
          <a:xfrm>
            <a:off x="1141413" y="171046"/>
            <a:ext cx="9905998" cy="1478570"/>
          </a:xfrm>
        </p:spPr>
        <p:txBody>
          <a:bodyPr>
            <a:normAutofit/>
          </a:bodyPr>
          <a:lstStyle/>
          <a:p>
            <a:pPr marL="0" indent="0"/>
            <a:r>
              <a:rPr lang="en-US" sz="3200" dirty="0">
                <a:solidFill>
                  <a:schemeClr val="bg1"/>
                </a:solidFill>
              </a:rPr>
              <a:t>Objective 1:  MTP – Accessing TMS and SSO and searching and selling tickets </a:t>
            </a:r>
          </a:p>
        </p:txBody>
      </p:sp>
    </p:spTree>
    <p:extLst>
      <p:ext uri="{BB962C8B-B14F-4D97-AF65-F5344CB8AC3E}">
        <p14:creationId xmlns:p14="http://schemas.microsoft.com/office/powerpoint/2010/main" val="18499800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192</TotalTime>
  <Words>810</Words>
  <Application>Microsoft Office PowerPoint</Application>
  <PresentationFormat>Widescreen</PresentationFormat>
  <Paragraphs>89</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Tw Cen MT</vt:lpstr>
      <vt:lpstr>Circuit</vt:lpstr>
      <vt:lpstr>TICKET SELLER 101</vt:lpstr>
      <vt:lpstr>Training objective outline </vt:lpstr>
      <vt:lpstr>Training objective outline </vt:lpstr>
      <vt:lpstr>Training objective outline </vt:lpstr>
      <vt:lpstr>Training objective outline </vt:lpstr>
      <vt:lpstr>Training objective outline </vt:lpstr>
      <vt:lpstr>Objective 1:  MTP – Accessing TMS and SSO and searching and selling tickets </vt:lpstr>
      <vt:lpstr>Objective 1:  MTP – Accessing TMS and SSO and searching and selling tickets </vt:lpstr>
      <vt:lpstr>Objective 1:  MTP – Accessing TMS and SSO and searching and selling tickets </vt:lpstr>
      <vt:lpstr>Objective 1:  MTP – Accessing TMS and SSO and searching and selling tickets </vt:lpstr>
      <vt:lpstr>Objective 1:  MTP – Accessing TMS and SSO and searching and selling tickets </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TICKET SELLER 101</dc:title>
  <dc:creator>Topolski, Jennifer CIV CNIC HQ Millington, N922</dc:creator>
  <cp:lastModifiedBy>Topolski, Jennifer CIV CNIC HQ Millington, N922</cp:lastModifiedBy>
  <cp:revision>14</cp:revision>
  <dcterms:created xsi:type="dcterms:W3CDTF">2019-03-03T23:14:48Z</dcterms:created>
  <dcterms:modified xsi:type="dcterms:W3CDTF">2019-03-07T02:08:20Z</dcterms:modified>
</cp:coreProperties>
</file>